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604" r:id="rId4"/>
    <p:sldId id="611" r:id="rId5"/>
    <p:sldId id="616" r:id="rId6"/>
    <p:sldId id="612" r:id="rId7"/>
    <p:sldId id="617" r:id="rId8"/>
    <p:sldId id="618" r:id="rId9"/>
    <p:sldId id="613" r:id="rId10"/>
    <p:sldId id="619" r:id="rId11"/>
    <p:sldId id="614" r:id="rId12"/>
    <p:sldId id="615"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3539430"/>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14. HAFTA</a:t>
            </a: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Tapu sicilinde teknik işlemler</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Yönetim planı değişikliği</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Mahkeme kararlarının ve cebri icra kararlarının uygulanması</a:t>
            </a:r>
          </a:p>
        </p:txBody>
      </p:sp>
    </p:spTree>
    <p:extLst>
      <p:ext uri="{BB962C8B-B14F-4D97-AF65-F5344CB8AC3E}">
        <p14:creationId xmlns:p14="http://schemas.microsoft.com/office/powerpoint/2010/main" val="470476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507391" y="1837236"/>
            <a:ext cx="8517838" cy="3477875"/>
          </a:xfrm>
          <a:prstGeom prst="rect">
            <a:avLst/>
          </a:prstGeom>
        </p:spPr>
        <p:txBody>
          <a:bodyPr wrap="square">
            <a:spAutoFit/>
          </a:bodyPr>
          <a:lstStyle/>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Aydın Aybay, Hüseyin </a:t>
            </a:r>
            <a:r>
              <a:rPr lang="tr-TR" sz="2000" dirty="0" err="1">
                <a:latin typeface="Arial" panose="020B0604020202020204" pitchFamily="34" charset="0"/>
                <a:cs typeface="Arial" panose="020B0604020202020204" pitchFamily="34" charset="0"/>
              </a:rPr>
              <a:t>Hatemi</a:t>
            </a:r>
            <a:r>
              <a:rPr lang="tr-TR" sz="2000" dirty="0">
                <a:latin typeface="Arial" panose="020B0604020202020204" pitchFamily="34" charset="0"/>
                <a:cs typeface="Arial" panose="020B0604020202020204" pitchFamily="34" charset="0"/>
              </a:rPr>
              <a:t>, Vedat Kitabevi, </a:t>
            </a:r>
            <a:r>
              <a:rPr lang="tr-TR" sz="2000" dirty="0" smtClean="0">
                <a:latin typeface="Arial" panose="020B0604020202020204" pitchFamily="34" charset="0"/>
                <a:cs typeface="Arial" panose="020B0604020202020204" pitchFamily="34" charset="0"/>
              </a:rPr>
              <a:t>İstanbul.</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Jale G. </a:t>
            </a:r>
            <a:r>
              <a:rPr lang="tr-TR" sz="2000" dirty="0" err="1">
                <a:latin typeface="Arial" panose="020B0604020202020204" pitchFamily="34" charset="0"/>
                <a:cs typeface="Arial" panose="020B0604020202020204" pitchFamily="34" charset="0"/>
              </a:rPr>
              <a:t>Akipek</a:t>
            </a:r>
            <a:r>
              <a:rPr lang="tr-TR" sz="2000" dirty="0">
                <a:latin typeface="Arial" panose="020B0604020202020204" pitchFamily="34" charset="0"/>
                <a:cs typeface="Arial" panose="020B0604020202020204" pitchFamily="34" charset="0"/>
              </a:rPr>
              <a:t>, Turgut Akıntürk, Beta Yayınları, İstanbul, </a:t>
            </a:r>
            <a:r>
              <a:rPr lang="tr-TR" sz="2000" dirty="0" smtClean="0">
                <a:latin typeface="Arial" panose="020B0604020202020204" pitchFamily="34" charset="0"/>
                <a:cs typeface="Arial" panose="020B0604020202020204" pitchFamily="34" charset="0"/>
              </a:rPr>
              <a:t>2009.</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Kemal </a:t>
            </a:r>
            <a:r>
              <a:rPr lang="tr-TR" sz="2000" dirty="0" err="1">
                <a:latin typeface="Arial" panose="020B0604020202020204" pitchFamily="34" charset="0"/>
                <a:cs typeface="Arial" panose="020B0604020202020204" pitchFamily="34" charset="0"/>
              </a:rPr>
              <a:t>Oğuzman</a:t>
            </a:r>
            <a:r>
              <a:rPr lang="tr-TR" sz="2000" dirty="0">
                <a:latin typeface="Arial" panose="020B0604020202020204" pitchFamily="34" charset="0"/>
                <a:cs typeface="Arial" panose="020B0604020202020204" pitchFamily="34" charset="0"/>
              </a:rPr>
              <a:t>, Özer </a:t>
            </a:r>
            <a:r>
              <a:rPr lang="tr-TR" sz="2000" dirty="0" err="1">
                <a:latin typeface="Arial" panose="020B0604020202020204" pitchFamily="34" charset="0"/>
                <a:cs typeface="Arial" panose="020B0604020202020204" pitchFamily="34" charset="0"/>
              </a:rPr>
              <a:t>Seliçi</a:t>
            </a:r>
            <a:r>
              <a:rPr lang="tr-TR" sz="200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Saibe</a:t>
            </a:r>
            <a:r>
              <a:rPr lang="tr-TR" sz="2000" dirty="0">
                <a:latin typeface="Arial" panose="020B0604020202020204" pitchFamily="34" charset="0"/>
                <a:cs typeface="Arial" panose="020B0604020202020204" pitchFamily="34" charset="0"/>
              </a:rPr>
              <a:t> Oktay-Özdemir, Filiz Yayınevi, İstanbul </a:t>
            </a:r>
            <a:r>
              <a:rPr lang="tr-TR" sz="2000" dirty="0" smtClean="0">
                <a:latin typeface="Arial" panose="020B0604020202020204" pitchFamily="34" charset="0"/>
                <a:cs typeface="Arial" panose="020B0604020202020204" pitchFamily="34" charset="0"/>
              </a:rPr>
              <a:t>2006.</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a:t>
            </a:r>
            <a:r>
              <a:rPr lang="tr-TR" sz="2000" dirty="0" err="1">
                <a:latin typeface="Arial" panose="020B0604020202020204" pitchFamily="34" charset="0"/>
                <a:cs typeface="Arial" panose="020B0604020202020204" pitchFamily="34" charset="0"/>
              </a:rPr>
              <a:t>Kudrat</a:t>
            </a:r>
            <a:r>
              <a:rPr lang="tr-TR" sz="2000" dirty="0">
                <a:latin typeface="Arial" panose="020B0604020202020204" pitchFamily="34" charset="0"/>
                <a:cs typeface="Arial" panose="020B0604020202020204" pitchFamily="34" charset="0"/>
              </a:rPr>
              <a:t> Güven, Turhan Esener, Yetkin Yayınları, </a:t>
            </a:r>
            <a:r>
              <a:rPr lang="tr-TR" sz="2000" dirty="0" smtClean="0">
                <a:latin typeface="Arial" panose="020B0604020202020204" pitchFamily="34" charset="0"/>
                <a:cs typeface="Arial" panose="020B0604020202020204" pitchFamily="34" charset="0"/>
              </a:rPr>
              <a:t>Ankara.</a:t>
            </a:r>
          </a:p>
          <a:p>
            <a:pPr marL="342900"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Eşya Hukuku, Şeref Ertaç, Seçkin Yayınları, Ankara, </a:t>
            </a:r>
            <a:r>
              <a:rPr lang="tr-TR" sz="2000" dirty="0" smtClean="0">
                <a:latin typeface="Arial" panose="020B0604020202020204" pitchFamily="34" charset="0"/>
                <a:cs typeface="Arial" panose="020B0604020202020204" pitchFamily="34" charset="0"/>
              </a:rPr>
              <a:t>2008.</a:t>
            </a: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Medeni </a:t>
            </a:r>
            <a:r>
              <a:rPr lang="tr-TR" sz="2000" dirty="0">
                <a:latin typeface="Arial" panose="020B0604020202020204" pitchFamily="34" charset="0"/>
                <a:cs typeface="Arial" panose="020B0604020202020204" pitchFamily="34" charset="0"/>
              </a:rPr>
              <a:t>Kanun,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Borçlar </a:t>
            </a:r>
            <a:r>
              <a:rPr lang="tr-TR" sz="2000" dirty="0">
                <a:latin typeface="Arial" panose="020B0604020202020204" pitchFamily="34" charset="0"/>
                <a:cs typeface="Arial" panose="020B0604020202020204" pitchFamily="34" charset="0"/>
              </a:rPr>
              <a:t>Kanunu, </a:t>
            </a:r>
            <a:endParaRPr lang="tr-TR" sz="2000" dirty="0" smtClean="0">
              <a:latin typeface="Arial" panose="020B0604020202020204" pitchFamily="34" charset="0"/>
              <a:cs typeface="Arial" panose="020B0604020202020204" pitchFamily="34" charset="0"/>
            </a:endParaRPr>
          </a:p>
          <a:p>
            <a:pPr marL="1257300" lvl="2" indent="-342900" algn="just">
              <a:buFont typeface="Wingdings" panose="05000000000000000000" pitchFamily="2" charset="2"/>
              <a:buChar char="Ø"/>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Genelgeler</a:t>
            </a:r>
          </a:p>
          <a:p>
            <a:pPr marL="1257300" lvl="2" indent="-342900" algn="just">
              <a:buFont typeface="Wingdings" panose="05000000000000000000" pitchFamily="2" charset="2"/>
              <a:buChar char="Ø"/>
            </a:pPr>
            <a:r>
              <a:rPr lang="tr-TR" sz="2000" dirty="0" smtClean="0">
                <a:latin typeface="Arial" panose="020B0604020202020204" pitchFamily="34" charset="0"/>
                <a:cs typeface="Arial" panose="020B0604020202020204" pitchFamily="34" charset="0"/>
              </a:rPr>
              <a:t>	Kanunlar </a:t>
            </a:r>
            <a:r>
              <a:rPr lang="tr-TR" sz="2000" dirty="0">
                <a:latin typeface="Arial" panose="020B0604020202020204" pitchFamily="34" charset="0"/>
                <a:cs typeface="Arial" panose="020B0604020202020204" pitchFamily="34" charset="0"/>
              </a:rPr>
              <a:t>ve Tüzükler.</a:t>
            </a: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448965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Sicilinde Teknik İşlemler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428261" y="2324124"/>
            <a:ext cx="8517837" cy="2308324"/>
          </a:xfrm>
          <a:prstGeom prst="rect">
            <a:avLst/>
          </a:prstGeom>
        </p:spPr>
        <p:txBody>
          <a:bodyPr wrap="square">
            <a:spAutoFit/>
          </a:bodyPr>
          <a:lstStyle/>
          <a:p>
            <a:pPr algn="just"/>
            <a:r>
              <a:rPr lang="tr-TR" sz="2400" b="1" dirty="0"/>
              <a:t>I- AYIRMA (İFRAZ-BÖLÜNME)</a:t>
            </a:r>
            <a:endParaRPr lang="tr-TR" sz="2400" dirty="0"/>
          </a:p>
          <a:p>
            <a:pPr algn="just"/>
            <a:r>
              <a:rPr lang="tr-TR" sz="2400" dirty="0"/>
              <a:t>Kısaca ifraz, bir taşınmazın birden fazla parçaya ayrılmasıdır. Daha teknik bir tanımla, bir parselin İmar Kanunu’nun 15 ve 16 </a:t>
            </a:r>
            <a:r>
              <a:rPr lang="tr-TR" sz="2400" dirty="0" err="1"/>
              <a:t>ncı</a:t>
            </a:r>
            <a:r>
              <a:rPr lang="tr-TR" sz="2400" dirty="0"/>
              <a:t> maddeleri uyarınca iki ya da daha fazla parçalara ayrılması işlemine ifraz denir. Oluşan her yeni parsel, müstakil bir taşınmazdır</a:t>
            </a:r>
            <a:r>
              <a:rPr lang="tr-TR" sz="2400" dirty="0" smtClean="0"/>
              <a:t>.</a:t>
            </a:r>
          </a:p>
          <a:p>
            <a:endParaRPr lang="tr-TR" sz="2400" dirty="0"/>
          </a:p>
        </p:txBody>
      </p:sp>
    </p:spTree>
    <p:extLst>
      <p:ext uri="{BB962C8B-B14F-4D97-AF65-F5344CB8AC3E}">
        <p14:creationId xmlns:p14="http://schemas.microsoft.com/office/powerpoint/2010/main" val="4190390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182880" y="1265736"/>
            <a:ext cx="8648039" cy="2031325"/>
          </a:xfrm>
          <a:prstGeom prst="rect">
            <a:avLst/>
          </a:prstGeom>
        </p:spPr>
        <p:txBody>
          <a:bodyPr wrap="square">
            <a:spAutoFit/>
          </a:bodyPr>
          <a:lstStyle/>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a:latin typeface="Arial" panose="020B0604020202020204" pitchFamily="34" charset="0"/>
              <a:ea typeface="Trebuchet MS" panose="020B0603020202020204" pitchFamily="34" charset="0"/>
              <a:cs typeface="Arial" panose="020B0604020202020204" pitchFamily="34" charset="0"/>
            </a:endParaRPr>
          </a:p>
          <a:p>
            <a:pPr algn="just"/>
            <a:endParaRPr lang="tr-TR" b="1" spc="-50" dirty="0" smtClean="0">
              <a:latin typeface="Arial" panose="020B0604020202020204" pitchFamily="34" charset="0"/>
              <a:ea typeface="Trebuchet MS" panose="020B0603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a:p>
            <a:pPr algn="just"/>
            <a:endParaRPr lang="tr-TR" dirty="0">
              <a:latin typeface="Arial" panose="020B0604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Tapu Sicilinde Teknik İşlemler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2" name="Dikdörtgen 1"/>
          <p:cNvSpPr/>
          <p:nvPr/>
        </p:nvSpPr>
        <p:spPr>
          <a:xfrm>
            <a:off x="439691" y="2466157"/>
            <a:ext cx="8517837" cy="1938992"/>
          </a:xfrm>
          <a:prstGeom prst="rect">
            <a:avLst/>
          </a:prstGeom>
        </p:spPr>
        <p:txBody>
          <a:bodyPr wrap="square">
            <a:spAutoFit/>
          </a:bodyPr>
          <a:lstStyle/>
          <a:p>
            <a:pPr algn="just"/>
            <a:r>
              <a:rPr lang="tr-TR" sz="2400" b="1" dirty="0"/>
              <a:t>I- AYIRMA (İFRAZ-BÖLÜNME)</a:t>
            </a:r>
            <a:endParaRPr lang="tr-TR" sz="2400" dirty="0"/>
          </a:p>
          <a:p>
            <a:pPr algn="just"/>
            <a:r>
              <a:rPr lang="tr-TR" sz="2400" dirty="0"/>
              <a:t>Kısaca ifraz, bir taşınmazın birden fazla parçaya ayrılmasıdır. Daha teknik bir tanımla, bir parselin İmar Kanunu’nun 15 ve 16 </a:t>
            </a:r>
            <a:r>
              <a:rPr lang="tr-TR" sz="2400" dirty="0" err="1"/>
              <a:t>ncı</a:t>
            </a:r>
            <a:r>
              <a:rPr lang="tr-TR" sz="2400" dirty="0"/>
              <a:t> maddeleri uyarınca iki ya da daha fazla parçalara ayrılması işlemine ifraz denir. Oluşan her yeni parsel, müstakil bir taşınmazdır</a:t>
            </a:r>
            <a:r>
              <a:rPr lang="tr-TR" sz="2400" dirty="0" smtClean="0"/>
              <a:t>.</a:t>
            </a:r>
            <a:endParaRPr lang="tr-TR" sz="2400" dirty="0" smtClean="0"/>
          </a:p>
        </p:txBody>
      </p:sp>
    </p:spTree>
    <p:extLst>
      <p:ext uri="{BB962C8B-B14F-4D97-AF65-F5344CB8AC3E}">
        <p14:creationId xmlns:p14="http://schemas.microsoft.com/office/powerpoint/2010/main" val="37408365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174967" y="2211265"/>
            <a:ext cx="8792308" cy="4970585"/>
          </a:xfrm>
        </p:spPr>
        <p:txBody>
          <a:bodyPr/>
          <a:lstStyle/>
          <a:p>
            <a:pPr marL="0" indent="0" algn="just">
              <a:buNone/>
            </a:pPr>
            <a:r>
              <a:rPr lang="tr-TR" b="1" dirty="0"/>
              <a:t>III- CİNS DEĞİŞİKLİĞİ</a:t>
            </a:r>
            <a:endParaRPr lang="tr-TR" dirty="0"/>
          </a:p>
          <a:p>
            <a:pPr marL="0" indent="0" algn="just">
              <a:buNone/>
            </a:pPr>
            <a:r>
              <a:rPr lang="tr-TR" dirty="0"/>
              <a:t>Bir taşınmazın niteliğinin (cinsinin), yapısız iken yapılı veya yapılı iken yapısız hale; bağ, bahçe, tarla vb. iken arsa; veya arazi iken bağ, bahçe, tarla vb. duruma dönüştürmek için paftasında ve tapu sicilinde yapılan işleme cins değişikliği denir</a:t>
            </a:r>
            <a:r>
              <a:rPr lang="tr-TR" dirty="0" smtClean="0"/>
              <a:t>.</a:t>
            </a:r>
          </a:p>
          <a:p>
            <a:pPr marL="0" indent="0" algn="just">
              <a:buNone/>
            </a:pPr>
            <a:endParaRPr lang="tr-TR" dirty="0"/>
          </a:p>
          <a:p>
            <a:pPr marL="0" indent="0" algn="just">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39810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129247" y="2508445"/>
            <a:ext cx="8792308" cy="4970585"/>
          </a:xfrm>
        </p:spPr>
        <p:txBody>
          <a:bodyPr/>
          <a:lstStyle/>
          <a:p>
            <a:pPr marL="0" indent="0" algn="just">
              <a:buNone/>
            </a:pPr>
            <a:r>
              <a:rPr lang="tr-TR" b="1" dirty="0" smtClean="0"/>
              <a:t>IV- </a:t>
            </a:r>
            <a:r>
              <a:rPr lang="tr-TR" b="1" dirty="0"/>
              <a:t>YOLA TERK</a:t>
            </a:r>
            <a:endParaRPr lang="tr-TR" dirty="0"/>
          </a:p>
          <a:p>
            <a:pPr marL="0" indent="0" algn="just">
              <a:buNone/>
            </a:pPr>
            <a:r>
              <a:rPr lang="tr-TR" dirty="0"/>
              <a:t>Yola terk işlemi, taşınmazın bir kısmının bu parselden ayrılıp imar yoluna terk edilmesi ve terk edilen kısmın toplam </a:t>
            </a:r>
            <a:r>
              <a:rPr lang="tr-TR" dirty="0" err="1"/>
              <a:t>yüzölçümden</a:t>
            </a:r>
            <a:r>
              <a:rPr lang="tr-TR" dirty="0"/>
              <a:t> düşülmesi işlemidir</a:t>
            </a:r>
            <a:r>
              <a:rPr lang="tr-TR" dirty="0" smtClean="0"/>
              <a:t>.</a:t>
            </a:r>
          </a:p>
          <a:p>
            <a:pPr marL="0" indent="0" algn="just">
              <a:buNone/>
            </a:pPr>
            <a:endParaRPr lang="tr-TR" dirty="0"/>
          </a:p>
          <a:p>
            <a:pPr marL="0" indent="0" algn="just">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82964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351692" y="2188405"/>
            <a:ext cx="8792308" cy="4970585"/>
          </a:xfrm>
        </p:spPr>
        <p:txBody>
          <a:bodyPr/>
          <a:lstStyle/>
          <a:p>
            <a:pPr marL="0" indent="0" algn="just">
              <a:buNone/>
            </a:pPr>
            <a:r>
              <a:rPr lang="tr-TR" b="1" dirty="0" smtClean="0"/>
              <a:t>V- </a:t>
            </a:r>
            <a:r>
              <a:rPr lang="tr-TR" b="1" dirty="0"/>
              <a:t>YOLDAN İHDAS</a:t>
            </a:r>
            <a:endParaRPr lang="tr-TR" dirty="0"/>
          </a:p>
          <a:p>
            <a:pPr marL="0" indent="0" algn="just">
              <a:buNone/>
            </a:pPr>
            <a:r>
              <a:rPr lang="tr-TR" dirty="0"/>
              <a:t>Yoldan ihdas işlemi, evveliyatının yol olmasına karşın, imar plânı gereği kapanan yolların, imar plânındaki amacına uygun olacak şekilde kullanılmak üzere, ait olduğu adanın son parsel numarası altında tapu kütüğüne kaydedilmesidir.</a:t>
            </a:r>
          </a:p>
          <a:p>
            <a:pPr marL="0" indent="0" algn="just">
              <a:buNone/>
            </a:pPr>
            <a:endParaRPr lang="tr-TR" dirty="0"/>
          </a:p>
          <a:p>
            <a:pPr marL="0" indent="0" algn="just">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233762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140677" y="1125415"/>
            <a:ext cx="8792308" cy="4970585"/>
          </a:xfrm>
        </p:spPr>
        <p:txBody>
          <a:bodyPr/>
          <a:lstStyle/>
          <a:p>
            <a:pPr marL="0" indent="0" algn="just">
              <a:buNone/>
            </a:pPr>
            <a:r>
              <a:rPr lang="tr-TR" b="1" dirty="0" smtClean="0"/>
              <a:t>YÖNETİM PLANI DEĞİŞİKLİĞİ</a:t>
            </a:r>
            <a:endParaRPr lang="tr-TR" dirty="0"/>
          </a:p>
          <a:p>
            <a:pPr marL="0" indent="0" algn="just">
              <a:buNone/>
            </a:pPr>
            <a:r>
              <a:rPr lang="tr-TR" sz="2400" dirty="0"/>
              <a:t>Yönetim planı kat malikleri tarafından düzenlenir ve </a:t>
            </a:r>
            <a:r>
              <a:rPr lang="tr-TR" sz="2400" b="1" u="sng" dirty="0"/>
              <a:t>kat mülkiyeti/kat irtifakı kurulurken tapu müdürlüğüne ibraz edilir.</a:t>
            </a:r>
            <a:r>
              <a:rPr lang="tr-TR" sz="2400" dirty="0"/>
              <a:t> </a:t>
            </a:r>
            <a:r>
              <a:rPr lang="tr-TR" sz="2400" b="1" u="sng" dirty="0"/>
              <a:t>Yönetim planının değiştirilmesi için bütün kat maliklerinin beşte dördünün oyu şarttır. </a:t>
            </a:r>
            <a:r>
              <a:rPr lang="tr-TR" sz="2400" dirty="0"/>
              <a:t>Kat maliklerinin 634 sayılı Kanun’un 33 üncü maddesine göre mahkemeye başvurma hakları saklıdır. Yönetim planı ve bunda yapılan değişiklikler, bütün kat malikleriyle onların külli ve cüzi haleflerini ve yönetici ve denetçileri bağlar. </a:t>
            </a:r>
            <a:endParaRPr lang="tr-TR" dirty="0"/>
          </a:p>
          <a:p>
            <a:pPr marL="0" indent="0" algn="just">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920589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140677" y="1125415"/>
            <a:ext cx="8792308" cy="4970585"/>
          </a:xfrm>
        </p:spPr>
        <p:txBody>
          <a:bodyPr/>
          <a:lstStyle/>
          <a:p>
            <a:pPr marL="0" indent="0" algn="just">
              <a:buNone/>
            </a:pPr>
            <a:r>
              <a:rPr lang="tr-TR" b="1" dirty="0" smtClean="0"/>
              <a:t>YÖNETİM PLANI DEĞİŞİKLİĞİ</a:t>
            </a:r>
            <a:endParaRPr lang="tr-TR" dirty="0"/>
          </a:p>
          <a:p>
            <a:pPr marL="0" indent="0" algn="just">
              <a:buNone/>
            </a:pPr>
            <a:endParaRPr lang="tr-TR" sz="2400" b="1" u="sng" dirty="0" smtClean="0"/>
          </a:p>
          <a:p>
            <a:pPr marL="0" indent="0" algn="just">
              <a:buNone/>
            </a:pPr>
            <a:r>
              <a:rPr lang="tr-TR" sz="2400" b="1" u="sng" dirty="0" smtClean="0"/>
              <a:t>Yönetim </a:t>
            </a:r>
            <a:r>
              <a:rPr lang="tr-TR" sz="2400" b="1" u="sng" dirty="0" smtClean="0"/>
              <a:t>planının ve onda sonradan yapılan değişikliklerin tarihi, kat mülkiyeti kütüğünün (Beyanlar) hanesinde gösterilir</a:t>
            </a:r>
            <a:r>
              <a:rPr lang="tr-TR" sz="2400" dirty="0" smtClean="0"/>
              <a:t> ve bu değişiklikler yönetim planına bağlanarak kat mülkiyetinin kuruluş belgeleri arasında saklanır.</a:t>
            </a:r>
          </a:p>
          <a:p>
            <a:pPr marL="0" indent="0" algn="just">
              <a:buNone/>
            </a:pPr>
            <a:endParaRPr lang="tr-TR" dirty="0"/>
          </a:p>
          <a:p>
            <a:pPr marL="0" indent="0" algn="just">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918996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endParaRPr lang="tr-TR" dirty="0"/>
          </a:p>
        </p:txBody>
      </p:sp>
      <p:sp>
        <p:nvSpPr>
          <p:cNvPr id="3" name="İçerik Yer Tutucusu 2"/>
          <p:cNvSpPr>
            <a:spLocks noGrp="1"/>
          </p:cNvSpPr>
          <p:nvPr>
            <p:ph idx="1"/>
          </p:nvPr>
        </p:nvSpPr>
        <p:spPr>
          <a:xfrm>
            <a:off x="140677" y="1125415"/>
            <a:ext cx="8792308" cy="4970585"/>
          </a:xfrm>
        </p:spPr>
        <p:txBody>
          <a:bodyPr/>
          <a:lstStyle/>
          <a:p>
            <a:pPr marL="0" lvl="1" indent="0" algn="ctr">
              <a:spcBef>
                <a:spcPct val="20000"/>
              </a:spcBef>
              <a:buClr>
                <a:schemeClr val="accent1"/>
              </a:buClr>
              <a:buNone/>
            </a:pPr>
            <a:r>
              <a:rPr lang="tr-TR" sz="2800" b="1" dirty="0" smtClean="0"/>
              <a:t>MAHKEME KARARLARININ VE CEBRİ İCRA </a:t>
            </a:r>
            <a:r>
              <a:rPr lang="tr-TR" sz="2800" b="1" smtClean="0"/>
              <a:t>KARARLARININ UYGULANMASI</a:t>
            </a:r>
          </a:p>
          <a:p>
            <a:pPr marL="0" lvl="1" indent="0" algn="ctr">
              <a:spcBef>
                <a:spcPct val="20000"/>
              </a:spcBef>
              <a:buClr>
                <a:schemeClr val="accent1"/>
              </a:buClr>
              <a:buNone/>
            </a:pPr>
            <a:endParaRPr lang="tr-TR" sz="2800" b="1" dirty="0" smtClean="0"/>
          </a:p>
          <a:p>
            <a:pPr marL="0" lvl="1" indent="0" algn="just">
              <a:spcBef>
                <a:spcPts val="1000"/>
              </a:spcBef>
              <a:buNone/>
            </a:pPr>
            <a:r>
              <a:rPr lang="tr-TR" sz="2400" dirty="0"/>
              <a:t>Mahkeme kararlarının ve cebri icra kararlarının </a:t>
            </a:r>
            <a:r>
              <a:rPr lang="tr-TR" sz="2400" dirty="0" smtClean="0"/>
              <a:t>uygulanması için bu kararların kesinleşmesi şarttır.</a:t>
            </a:r>
          </a:p>
          <a:p>
            <a:pPr marL="0" lvl="1" indent="0" algn="just">
              <a:spcBef>
                <a:spcPts val="1000"/>
              </a:spcBef>
              <a:buNone/>
            </a:pPr>
            <a:endParaRPr lang="tr-TR" sz="2400" dirty="0"/>
          </a:p>
          <a:p>
            <a:pPr marL="0" lvl="1" indent="0" algn="just">
              <a:spcBef>
                <a:spcPts val="1000"/>
              </a:spcBef>
              <a:buNone/>
            </a:pPr>
            <a:r>
              <a:rPr lang="tr-TR" sz="2400" dirty="0" smtClean="0"/>
              <a:t>Tescil istem belgesi düzenlenir.</a:t>
            </a:r>
          </a:p>
          <a:p>
            <a:pPr marL="0" indent="0" algn="just">
              <a:buNone/>
            </a:pPr>
            <a:endParaRPr lang="tr-TR" dirty="0"/>
          </a:p>
          <a:p>
            <a:pPr marL="0" indent="0" algn="just">
              <a:buNone/>
            </a:pPr>
            <a:endParaRPr lang="tr-TR" dirty="0"/>
          </a:p>
        </p:txBody>
      </p:sp>
      <p:sp>
        <p:nvSpPr>
          <p:cNvPr id="4" name="Altbilgi Yer Tutucusu 3"/>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313680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12544</TotalTime>
  <Words>425</Words>
  <Application>Microsoft Office PowerPoint</Application>
  <PresentationFormat>Ekran Gösterisi (4:3)</PresentationFormat>
  <Paragraphs>54</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10</vt:i4>
      </vt:variant>
    </vt:vector>
  </HeadingPairs>
  <TitlesOfParts>
    <vt:vector size="18" baseType="lpstr">
      <vt:lpstr>ＭＳ Ｐゴシック</vt:lpstr>
      <vt:lpstr>Arial</vt:lpstr>
      <vt:lpstr>Calibri</vt:lpstr>
      <vt:lpstr>Trebuchet MS</vt:lpstr>
      <vt:lpstr>Wingdings</vt:lpstr>
      <vt:lpstr>ekonomi</vt:lpstr>
      <vt:lpstr>1_Rics</vt:lpstr>
      <vt:lpstr>h.t.</vt:lpstr>
      <vt:lpstr>PowerPoint Sunusu</vt:lpstr>
      <vt:lpstr>PowerPoint Sunusu</vt:lpstr>
      <vt:lpstr>PowerPoint Sunusu</vt:lpstr>
      <vt:lpstr> </vt:lpstr>
      <vt:lpstr> </vt:lpstr>
      <vt:lpstr> </vt:lpstr>
      <vt:lpstr> </vt:lpstr>
      <vt:lpstr> </vt:lpstr>
      <vt:lpstr> </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arahmantursun@gmail.com</cp:lastModifiedBy>
  <cp:revision>844</cp:revision>
  <cp:lastPrinted>2016-10-24T07:53:35Z</cp:lastPrinted>
  <dcterms:created xsi:type="dcterms:W3CDTF">2016-09-18T09:35:24Z</dcterms:created>
  <dcterms:modified xsi:type="dcterms:W3CDTF">2020-03-02T13:24:27Z</dcterms:modified>
</cp:coreProperties>
</file>