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6">
  <p:sldMasterIdLst>
    <p:sldMasterId id="2147483660" r:id="rId1"/>
    <p:sldMasterId id="2147483673" r:id="rId2"/>
    <p:sldMasterId id="2147483690" r:id="rId3"/>
  </p:sldMasterIdLst>
  <p:notesMasterIdLst>
    <p:notesMasterId r:id="rId14"/>
  </p:notesMasterIdLst>
  <p:sldIdLst>
    <p:sldId id="604" r:id="rId4"/>
    <p:sldId id="611" r:id="rId5"/>
    <p:sldId id="616" r:id="rId6"/>
    <p:sldId id="612" r:id="rId7"/>
    <p:sldId id="617" r:id="rId8"/>
    <p:sldId id="618" r:id="rId9"/>
    <p:sldId id="613" r:id="rId10"/>
    <p:sldId id="619" r:id="rId11"/>
    <p:sldId id="614" r:id="rId12"/>
    <p:sldId id="615" r:id="rId13"/>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7176C"/>
    <a:srgbClr val="46166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Orta Stil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Orta Stil 2 - Vurgu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Orta Stil 2 - Vurgu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Stil Yok, Kılavuz Yok">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E3FDE45-AF77-4B5C-9715-49D594BDF05E}" styleName="Açık Stil 1 - Vurgu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5940675A-B579-460E-94D1-54222C63F5DA}" styleName="Stil Yok, Tablo Kılavuz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7164" autoAdjust="0"/>
    <p:restoredTop sz="91471" autoAdjust="0"/>
  </p:normalViewPr>
  <p:slideViewPr>
    <p:cSldViewPr snapToGrid="0">
      <p:cViewPr varScale="1">
        <p:scale>
          <a:sx n="84" d="100"/>
          <a:sy n="84" d="100"/>
        </p:scale>
        <p:origin x="1056" y="90"/>
      </p:cViewPr>
      <p:guideLst>
        <p:guide orient="horz" pos="2160"/>
        <p:guide pos="2880"/>
      </p:guideLst>
    </p:cSldViewPr>
  </p:slideViewPr>
  <p:notesTextViewPr>
    <p:cViewPr>
      <p:scale>
        <a:sx n="66" d="100"/>
        <a:sy n="66" d="100"/>
      </p:scale>
      <p:origin x="0" y="0"/>
    </p:cViewPr>
  </p:notesTextViewPr>
  <p:sorterViewPr>
    <p:cViewPr>
      <p:scale>
        <a:sx n="100" d="100"/>
        <a:sy n="100" d="100"/>
      </p:scale>
      <p:origin x="0" y="0"/>
    </p:cViewPr>
  </p:sorterViewPr>
  <p:notesViewPr>
    <p:cSldViewPr snapToGrid="0" showGuides="1">
      <p:cViewPr varScale="1">
        <p:scale>
          <a:sx n="61" d="100"/>
          <a:sy n="61" d="100"/>
        </p:scale>
        <p:origin x="3378"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tableStyles" Target="tableStyle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presProps" Target="presProp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US"/>
          </a:p>
        </p:txBody>
      </p:sp>
      <p:sp>
        <p:nvSpPr>
          <p:cNvPr id="3" name="Veri Yer Tutucusu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C3F88CA5-4B52-431F-9D0B-7834703D4155}" type="datetimeFigureOut">
              <a:rPr lang="en-US" smtClean="0"/>
              <a:t>3/2/2020</a:t>
            </a:fld>
            <a:endParaRPr lang="en-US"/>
          </a:p>
        </p:txBody>
      </p:sp>
      <p:sp>
        <p:nvSpPr>
          <p:cNvPr id="4" name="Slayt Görüntüsü Yer Tutucusu 3"/>
          <p:cNvSpPr>
            <a:spLocks noGrp="1" noRot="1" noChangeAspect="1"/>
          </p:cNvSpPr>
          <p:nvPr>
            <p:ph type="sldImg" idx="2"/>
          </p:nvPr>
        </p:nvSpPr>
        <p:spPr>
          <a:xfrm>
            <a:off x="1165225" y="1241425"/>
            <a:ext cx="4467225" cy="3349625"/>
          </a:xfrm>
          <a:prstGeom prst="rect">
            <a:avLst/>
          </a:prstGeom>
          <a:noFill/>
          <a:ln w="12700">
            <a:solidFill>
              <a:prstClr val="black"/>
            </a:solidFill>
          </a:ln>
        </p:spPr>
        <p:txBody>
          <a:bodyPr vert="horz" lIns="91440" tIns="45720" rIns="91440" bIns="45720" rtlCol="0" anchor="ctr"/>
          <a:lstStyle/>
          <a:p>
            <a:endParaRPr lang="en-US"/>
          </a:p>
        </p:txBody>
      </p:sp>
      <p:sp>
        <p:nvSpPr>
          <p:cNvPr id="5" name="Not Yer Tutucusu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6" name="Altbilgi Yer Tutucusu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US"/>
          </a:p>
        </p:txBody>
      </p:sp>
      <p:sp>
        <p:nvSpPr>
          <p:cNvPr id="7" name="Slayt Numarası Yer Tutucusu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5185FB67-13BD-4A07-A42B-F2DDB568A1B4}" type="slidenum">
              <a:rPr lang="en-US" smtClean="0"/>
              <a:t>‹#›</a:t>
            </a:fld>
            <a:endParaRPr lang="en-US"/>
          </a:p>
        </p:txBody>
      </p:sp>
    </p:spTree>
    <p:extLst>
      <p:ext uri="{BB962C8B-B14F-4D97-AF65-F5344CB8AC3E}">
        <p14:creationId xmlns:p14="http://schemas.microsoft.com/office/powerpoint/2010/main" val="91252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tr-TR"/>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BFAC2E16-D5DA-4D9C-92CB-3D0DDCA7AE5C}" type="datetime1">
              <a:rPr lang="en-US" smtClean="0"/>
              <a:t>3/2/2020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37714002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3DC021E8-F963-4E7B-98CE-B76E5E287BD9}" type="datetime1">
              <a:rPr lang="en-US" smtClean="0"/>
              <a:t>3/2/2020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6073875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9F771BD1-7858-4A7D-AB54-A4451F562A85}" type="datetime1">
              <a:rPr lang="en-US" smtClean="0"/>
              <a:t>3/2/2020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3966878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İçerik">
    <p:spTree>
      <p:nvGrpSpPr>
        <p:cNvPr id="1" name=""/>
        <p:cNvGrpSpPr/>
        <p:nvPr/>
      </p:nvGrpSpPr>
      <p:grpSpPr>
        <a:xfrm>
          <a:off x="0" y="0"/>
          <a:ext cx="0" cy="0"/>
          <a:chOff x="0" y="0"/>
          <a:chExt cx="0" cy="0"/>
        </a:xfrm>
      </p:grpSpPr>
      <p:sp>
        <p:nvSpPr>
          <p:cNvPr id="2" name="İçerik Yer Tutucusu 1"/>
          <p:cNvSpPr>
            <a:spLocks noGrp="1"/>
          </p:cNvSpPr>
          <p:nvPr>
            <p:ph/>
          </p:nvPr>
        </p:nvSpPr>
        <p:spPr>
          <a:xfrm>
            <a:off x="1066800" y="304800"/>
            <a:ext cx="7543800" cy="57912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3" name="Rectangle 17"/>
          <p:cNvSpPr>
            <a:spLocks noGrp="1" noChangeArrowheads="1"/>
          </p:cNvSpPr>
          <p:nvPr>
            <p:ph type="dt" sz="half" idx="10"/>
          </p:nvPr>
        </p:nvSpPr>
        <p:spPr>
          <a:ln/>
        </p:spPr>
        <p:txBody>
          <a:bodyPr/>
          <a:lstStyle>
            <a:lvl1pPr>
              <a:defRPr/>
            </a:lvl1pPr>
          </a:lstStyle>
          <a:p>
            <a:pPr>
              <a:defRPr/>
            </a:pPr>
            <a:endParaRPr lang="tr-TR"/>
          </a:p>
        </p:txBody>
      </p:sp>
      <p:sp>
        <p:nvSpPr>
          <p:cNvPr id="4" name="Rectangle 18"/>
          <p:cNvSpPr>
            <a:spLocks noGrp="1" noChangeArrowheads="1"/>
          </p:cNvSpPr>
          <p:nvPr>
            <p:ph type="ftr" sz="quarter" idx="11"/>
          </p:nvPr>
        </p:nvSpPr>
        <p:spPr>
          <a:ln/>
        </p:spPr>
        <p:txBody>
          <a:bodyPr/>
          <a:lstStyle>
            <a:lvl1pPr>
              <a:defRPr/>
            </a:lvl1pPr>
          </a:lstStyle>
          <a:p>
            <a:pPr>
              <a:defRPr/>
            </a:pPr>
            <a:endParaRPr lang="tr-TR"/>
          </a:p>
        </p:txBody>
      </p:sp>
      <p:sp>
        <p:nvSpPr>
          <p:cNvPr id="5" name="Rectangle 19"/>
          <p:cNvSpPr>
            <a:spLocks noGrp="1" noChangeArrowheads="1"/>
          </p:cNvSpPr>
          <p:nvPr>
            <p:ph type="sldNum" sz="quarter" idx="12"/>
          </p:nvPr>
        </p:nvSpPr>
        <p:spPr>
          <a:ln/>
        </p:spPr>
        <p:txBody>
          <a:bodyPr/>
          <a:lstStyle>
            <a:lvl1pPr>
              <a:defRPr/>
            </a:lvl1pPr>
          </a:lstStyle>
          <a:p>
            <a:fld id="{E24DB031-92E8-45A5-8D15-81850C813C05}" type="slidenum">
              <a:rPr lang="tr-TR" altLang="tr-TR"/>
              <a:pPr/>
              <a:t>‹#›</a:t>
            </a:fld>
            <a:endParaRPr lang="tr-TR" altLang="tr-TR"/>
          </a:p>
        </p:txBody>
      </p:sp>
    </p:spTree>
    <p:extLst>
      <p:ext uri="{BB962C8B-B14F-4D97-AF65-F5344CB8AC3E}">
        <p14:creationId xmlns:p14="http://schemas.microsoft.com/office/powerpoint/2010/main" val="50717126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tr-TR"/>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A73093B4-1CC8-466C-AC69-8C4EAAC07B96}" type="datetime1">
              <a:rPr lang="en-US" smtClean="0"/>
              <a:t>3/2/2020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83248083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D590254B-BB82-4C80-A262-98BD5C0B4A90}" type="datetime1">
              <a:rPr lang="en-US" smtClean="0"/>
              <a:t>3/2/2020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388757136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tr-TR"/>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E3955901-25EF-4B6B-8217-40AE73B567A5}" type="datetime1">
              <a:rPr lang="en-US" smtClean="0"/>
              <a:t>3/2/2020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261986849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Date Placeholder 4"/>
          <p:cNvSpPr>
            <a:spLocks noGrp="1"/>
          </p:cNvSpPr>
          <p:nvPr>
            <p:ph type="dt" sz="half" idx="10"/>
          </p:nvPr>
        </p:nvSpPr>
        <p:spPr/>
        <p:txBody>
          <a:bodyPr/>
          <a:lstStyle/>
          <a:p>
            <a:fld id="{FA38C9F5-99EE-46C1-925D-08171F3997F5}" type="datetime1">
              <a:rPr lang="en-US" smtClean="0"/>
              <a:t>3/2/2020</a:t>
            </a:fld>
            <a:endParaRPr lang="tr-TR"/>
          </a:p>
        </p:txBody>
      </p:sp>
      <p:sp>
        <p:nvSpPr>
          <p:cNvPr id="6" name="Footer Placeholder 5"/>
          <p:cNvSpPr>
            <a:spLocks noGrp="1"/>
          </p:cNvSpPr>
          <p:nvPr>
            <p:ph type="ftr" sz="quarter" idx="11"/>
          </p:nvPr>
        </p:nvSpPr>
        <p:spPr/>
        <p:txBody>
          <a:bodyPr/>
          <a:lstStyle/>
          <a:p>
            <a:r>
              <a:rPr lang="tr-TR"/>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28348045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7" name="Date Placeholder 6"/>
          <p:cNvSpPr>
            <a:spLocks noGrp="1"/>
          </p:cNvSpPr>
          <p:nvPr>
            <p:ph type="dt" sz="half" idx="10"/>
          </p:nvPr>
        </p:nvSpPr>
        <p:spPr/>
        <p:txBody>
          <a:bodyPr/>
          <a:lstStyle/>
          <a:p>
            <a:fld id="{B5ECB38C-929A-4885-8B3A-FB2E643FA28D}" type="datetime1">
              <a:rPr lang="en-US" smtClean="0"/>
              <a:t>3/2/2020</a:t>
            </a:fld>
            <a:endParaRPr lang="tr-TR"/>
          </a:p>
        </p:txBody>
      </p:sp>
      <p:sp>
        <p:nvSpPr>
          <p:cNvPr id="8" name="Footer Placeholder 7"/>
          <p:cNvSpPr>
            <a:spLocks noGrp="1"/>
          </p:cNvSpPr>
          <p:nvPr>
            <p:ph type="ftr" sz="quarter" idx="11"/>
          </p:nvPr>
        </p:nvSpPr>
        <p:spPr/>
        <p:txBody>
          <a:bodyPr/>
          <a:lstStyle/>
          <a:p>
            <a:r>
              <a:rPr lang="tr-TR"/>
              <a:t>Prof. Dr. Harun TANRIVERMİŞ, Yrd. Doç. Dr. Yeşim ALİEFENDİOĞLU Ekonomi I 2016-2017 Güz Dönemi</a:t>
            </a:r>
          </a:p>
        </p:txBody>
      </p:sp>
      <p:sp>
        <p:nvSpPr>
          <p:cNvPr id="9" name="Slide Number Placeholder 8"/>
          <p:cNvSpPr>
            <a:spLocks noGrp="1"/>
          </p:cNvSpPr>
          <p:nvPr>
            <p:ph type="sldNum" sz="quarter" idx="12"/>
          </p:nvPr>
        </p:nvSpPr>
        <p:spPr/>
        <p:txBody>
          <a:bodyPr/>
          <a:lstStyle/>
          <a:p>
            <a:fld id="{B1DEFA8C-F947-479F-BE07-76B6B3F80BF1}" type="slidenum">
              <a:rPr lang="tr-TR" smtClean="0"/>
              <a:pPr/>
              <a:t>‹#›</a:t>
            </a:fld>
            <a:endParaRPr lang="tr-TR"/>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1492942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AEB3DAA0-B6AA-4ACD-9FB1-17185E43A90D}" type="datetime1">
              <a:rPr lang="en-US" smtClean="0"/>
              <a:t>3/2/2020</a:t>
            </a:fld>
            <a:endParaRPr lang="tr-TR"/>
          </a:p>
        </p:txBody>
      </p:sp>
      <p:sp>
        <p:nvSpPr>
          <p:cNvPr id="4" name="Footer Placeholder 3"/>
          <p:cNvSpPr>
            <a:spLocks noGrp="1"/>
          </p:cNvSpPr>
          <p:nvPr>
            <p:ph type="ftr" sz="quarter" idx="11"/>
          </p:nvPr>
        </p:nvSpPr>
        <p:spPr/>
        <p:txBody>
          <a:bodyPr/>
          <a:lstStyle/>
          <a:p>
            <a:r>
              <a:rPr lang="tr-TR"/>
              <a:t>Prof. Dr. Harun TANRIVERMİŞ, Yrd. Doç. Dr. Yeşim ALİEFENDİOĞLU Ekonomi I 2016-2017 Güz Dönemi</a:t>
            </a:r>
          </a:p>
        </p:txBody>
      </p:sp>
      <p:sp>
        <p:nvSpPr>
          <p:cNvPr id="5" name="Slide Number Placeholder 4"/>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7469024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D7F1EA-F52B-42F5-8478-0AF9BFD7E958}" type="datetime1">
              <a:rPr lang="en-US" smtClean="0"/>
              <a:t>3/2/2020</a:t>
            </a:fld>
            <a:endParaRPr lang="tr-TR"/>
          </a:p>
        </p:txBody>
      </p:sp>
      <p:sp>
        <p:nvSpPr>
          <p:cNvPr id="3" name="Footer Placeholder 2"/>
          <p:cNvSpPr>
            <a:spLocks noGrp="1"/>
          </p:cNvSpPr>
          <p:nvPr>
            <p:ph type="ftr" sz="quarter" idx="11"/>
          </p:nvPr>
        </p:nvSpPr>
        <p:spPr/>
        <p:txBody>
          <a:bodyPr/>
          <a:lstStyle/>
          <a:p>
            <a:r>
              <a:rPr lang="tr-TR"/>
              <a:t>Prof. Dr. Harun TANRIVERMİŞ, Yrd. Doç. Dr. Yeşim ALİEFENDİOĞLU Ekonomi I 2016-2017 Güz Dönemi</a:t>
            </a:r>
          </a:p>
        </p:txBody>
      </p:sp>
      <p:sp>
        <p:nvSpPr>
          <p:cNvPr id="4" name="Slide Number Placeholder 3"/>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3747553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a:t>Asıl başlık stili için tıklatın</a:t>
            </a:r>
            <a:endParaRPr lang="en-US" dirty="0"/>
          </a:p>
        </p:txBody>
      </p:sp>
      <p:sp>
        <p:nvSpPr>
          <p:cNvPr id="3" name="Content Placeholder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Tree>
    <p:extLst>
      <p:ext uri="{BB962C8B-B14F-4D97-AF65-F5344CB8AC3E}">
        <p14:creationId xmlns:p14="http://schemas.microsoft.com/office/powerpoint/2010/main" val="183211488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tr-TR"/>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989E4876-F515-4632-ACBF-711C6699D7F1}" type="datetime1">
              <a:rPr lang="en-US" smtClean="0"/>
              <a:t>3/2/2020</a:t>
            </a:fld>
            <a:endParaRPr lang="tr-TR"/>
          </a:p>
        </p:txBody>
      </p:sp>
      <p:sp>
        <p:nvSpPr>
          <p:cNvPr id="6" name="Footer Placeholder 5"/>
          <p:cNvSpPr>
            <a:spLocks noGrp="1"/>
          </p:cNvSpPr>
          <p:nvPr>
            <p:ph type="ftr" sz="quarter" idx="11"/>
          </p:nvPr>
        </p:nvSpPr>
        <p:spPr/>
        <p:txBody>
          <a:bodyPr/>
          <a:lstStyle/>
          <a:p>
            <a:r>
              <a:rPr lang="tr-TR"/>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4544585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tr-TR"/>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6EC930EE-5137-4864-99E0-78D0AA38347E}" type="datetime1">
              <a:rPr lang="en-US" smtClean="0"/>
              <a:t>3/2/2020</a:t>
            </a:fld>
            <a:endParaRPr lang="tr-TR"/>
          </a:p>
        </p:txBody>
      </p:sp>
      <p:sp>
        <p:nvSpPr>
          <p:cNvPr id="6" name="Footer Placeholder 5"/>
          <p:cNvSpPr>
            <a:spLocks noGrp="1"/>
          </p:cNvSpPr>
          <p:nvPr>
            <p:ph type="ftr" sz="quarter" idx="11"/>
          </p:nvPr>
        </p:nvSpPr>
        <p:spPr/>
        <p:txBody>
          <a:bodyPr/>
          <a:lstStyle/>
          <a:p>
            <a:r>
              <a:rPr lang="tr-TR"/>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8547969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DDDF37A8-D33E-4B0E-8235-475DB97D5147}" type="datetime1">
              <a:rPr lang="en-US" smtClean="0"/>
              <a:t>3/2/2020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103643762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F4E96E1F-70EC-4C9F-84B9-309ABB33F145}" type="datetime1">
              <a:rPr lang="en-US" smtClean="0"/>
              <a:t>3/2/2020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7974391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Only" preserve="1">
  <p:cSld name="İçerik">
    <p:spTree>
      <p:nvGrpSpPr>
        <p:cNvPr id="1" name=""/>
        <p:cNvGrpSpPr/>
        <p:nvPr/>
      </p:nvGrpSpPr>
      <p:grpSpPr>
        <a:xfrm>
          <a:off x="0" y="0"/>
          <a:ext cx="0" cy="0"/>
          <a:chOff x="0" y="0"/>
          <a:chExt cx="0" cy="0"/>
        </a:xfrm>
      </p:grpSpPr>
      <p:sp>
        <p:nvSpPr>
          <p:cNvPr id="2" name="İçerik Yer Tutucusu 1"/>
          <p:cNvSpPr>
            <a:spLocks noGrp="1"/>
          </p:cNvSpPr>
          <p:nvPr>
            <p:ph/>
          </p:nvPr>
        </p:nvSpPr>
        <p:spPr>
          <a:xfrm>
            <a:off x="457200" y="277813"/>
            <a:ext cx="8229600" cy="585311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3" name="Rectangle 44"/>
          <p:cNvSpPr>
            <a:spLocks noGrp="1" noChangeArrowheads="1"/>
          </p:cNvSpPr>
          <p:nvPr>
            <p:ph type="dt" sz="half" idx="10"/>
          </p:nvPr>
        </p:nvSpPr>
        <p:spPr>
          <a:ln/>
        </p:spPr>
        <p:txBody>
          <a:bodyPr/>
          <a:lstStyle>
            <a:lvl1pPr>
              <a:defRPr/>
            </a:lvl1pPr>
          </a:lstStyle>
          <a:p>
            <a:pPr>
              <a:defRPr/>
            </a:pPr>
            <a:fld id="{852F65B9-AF3F-4168-8F3A-EA905B549768}" type="datetime1">
              <a:rPr lang="en-US" smtClean="0"/>
              <a:t>3/2/2020</a:t>
            </a:fld>
            <a:endParaRPr lang="tr-TR"/>
          </a:p>
        </p:txBody>
      </p:sp>
      <p:sp>
        <p:nvSpPr>
          <p:cNvPr id="4"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5" name="Rectangle 46"/>
          <p:cNvSpPr>
            <a:spLocks noGrp="1" noChangeArrowheads="1"/>
          </p:cNvSpPr>
          <p:nvPr>
            <p:ph type="sldNum" sz="quarter" idx="12"/>
          </p:nvPr>
        </p:nvSpPr>
        <p:spPr>
          <a:ln/>
        </p:spPr>
        <p:txBody>
          <a:bodyPr/>
          <a:lstStyle>
            <a:lvl1pPr>
              <a:defRPr/>
            </a:lvl1pPr>
          </a:lstStyle>
          <a:p>
            <a:pPr>
              <a:defRPr/>
            </a:pPr>
            <a:fld id="{4ACC9CEF-1B2B-47A9-B112-A53E035B6F79}" type="slidenum">
              <a:rPr lang="tr-TR" smtClean="0"/>
              <a:pPr>
                <a:defRPr/>
              </a:pPr>
              <a:t>‹#›</a:t>
            </a:fld>
            <a:endParaRPr lang="tr-TR"/>
          </a:p>
        </p:txBody>
      </p:sp>
    </p:spTree>
    <p:extLst>
      <p:ext uri="{BB962C8B-B14F-4D97-AF65-F5344CB8AC3E}">
        <p14:creationId xmlns:p14="http://schemas.microsoft.com/office/powerpoint/2010/main" val="411206933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xAndObj" preserve="1">
  <p:cSld name="Başlık, Metin ve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a:t>Asıl başlık stili için tıklatın</a:t>
            </a:r>
          </a:p>
        </p:txBody>
      </p:sp>
      <p:sp>
        <p:nvSpPr>
          <p:cNvPr id="3" name="Metin Yer Tutucusu 2"/>
          <p:cNvSpPr>
            <a:spLocks noGrp="1"/>
          </p:cNvSpPr>
          <p:nvPr>
            <p:ph type="body" sz="half" idx="1"/>
          </p:nvPr>
        </p:nvSpPr>
        <p:spPr>
          <a:xfrm>
            <a:off x="457200" y="1600202"/>
            <a:ext cx="4038600" cy="4530725"/>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half" idx="2"/>
          </p:nvPr>
        </p:nvSpPr>
        <p:spPr>
          <a:xfrm>
            <a:off x="4648200" y="1600202"/>
            <a:ext cx="4038600" cy="4530725"/>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Rectangle 44"/>
          <p:cNvSpPr>
            <a:spLocks noGrp="1" noChangeArrowheads="1"/>
          </p:cNvSpPr>
          <p:nvPr>
            <p:ph type="dt" sz="half" idx="10"/>
          </p:nvPr>
        </p:nvSpPr>
        <p:spPr>
          <a:ln/>
        </p:spPr>
        <p:txBody>
          <a:bodyPr/>
          <a:lstStyle>
            <a:lvl1pPr>
              <a:defRPr/>
            </a:lvl1pPr>
          </a:lstStyle>
          <a:p>
            <a:pPr>
              <a:defRPr/>
            </a:pPr>
            <a:fld id="{06D7AFE2-252A-473E-B74B-445E14A41A1C}" type="datetime1">
              <a:rPr lang="en-US" smtClean="0"/>
              <a:t>3/2/2020</a:t>
            </a:fld>
            <a:endParaRPr lang="tr-TR"/>
          </a:p>
        </p:txBody>
      </p:sp>
      <p:sp>
        <p:nvSpPr>
          <p:cNvPr id="6"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7" name="Rectangle 46"/>
          <p:cNvSpPr>
            <a:spLocks noGrp="1" noChangeArrowheads="1"/>
          </p:cNvSpPr>
          <p:nvPr>
            <p:ph type="sldNum" sz="quarter" idx="12"/>
          </p:nvPr>
        </p:nvSpPr>
        <p:spPr>
          <a:ln/>
        </p:spPr>
        <p:txBody>
          <a:bodyPr/>
          <a:lstStyle>
            <a:lvl1pPr>
              <a:defRPr/>
            </a:lvl1pPr>
          </a:lstStyle>
          <a:p>
            <a:pPr>
              <a:defRPr/>
            </a:pPr>
            <a:fld id="{5F9C2CDE-511F-4CCA-A6CE-70569E99ECA7}" type="slidenum">
              <a:rPr lang="tr-TR" smtClean="0"/>
              <a:pPr>
                <a:defRPr/>
              </a:pPr>
              <a:t>‹#›</a:t>
            </a:fld>
            <a:endParaRPr lang="tr-TR"/>
          </a:p>
        </p:txBody>
      </p:sp>
    </p:spTree>
    <p:extLst>
      <p:ext uri="{BB962C8B-B14F-4D97-AF65-F5344CB8AC3E}">
        <p14:creationId xmlns:p14="http://schemas.microsoft.com/office/powerpoint/2010/main" val="245389097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bl" preserve="1">
  <p:cSld name="Başlık ve Tablo">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a:t>Asıl başlık stili için tıklatın</a:t>
            </a:r>
          </a:p>
        </p:txBody>
      </p:sp>
      <p:sp>
        <p:nvSpPr>
          <p:cNvPr id="3" name="Tablo Yer Tutucusu 2"/>
          <p:cNvSpPr>
            <a:spLocks noGrp="1"/>
          </p:cNvSpPr>
          <p:nvPr>
            <p:ph type="tbl" idx="1"/>
          </p:nvPr>
        </p:nvSpPr>
        <p:spPr>
          <a:xfrm>
            <a:off x="457200" y="1600202"/>
            <a:ext cx="8229600" cy="4530725"/>
          </a:xfrm>
        </p:spPr>
        <p:txBody>
          <a:bodyPr/>
          <a:lstStyle/>
          <a:p>
            <a:pPr lvl="0"/>
            <a:r>
              <a:rPr lang="tr-TR" noProof="0"/>
              <a:t>Tablo eklemek için simgeyi tıklatın</a:t>
            </a:r>
          </a:p>
        </p:txBody>
      </p:sp>
      <p:sp>
        <p:nvSpPr>
          <p:cNvPr id="4" name="Rectangle 44"/>
          <p:cNvSpPr>
            <a:spLocks noGrp="1" noChangeArrowheads="1"/>
          </p:cNvSpPr>
          <p:nvPr>
            <p:ph type="dt" sz="half" idx="10"/>
          </p:nvPr>
        </p:nvSpPr>
        <p:spPr>
          <a:ln/>
        </p:spPr>
        <p:txBody>
          <a:bodyPr/>
          <a:lstStyle>
            <a:lvl1pPr>
              <a:defRPr/>
            </a:lvl1pPr>
          </a:lstStyle>
          <a:p>
            <a:pPr>
              <a:defRPr/>
            </a:pPr>
            <a:fld id="{6A24C5B5-B0BC-4A99-9668-7AA50979CB18}" type="datetime1">
              <a:rPr lang="en-US" smtClean="0"/>
              <a:t>3/2/2020</a:t>
            </a:fld>
            <a:endParaRPr lang="tr-TR"/>
          </a:p>
        </p:txBody>
      </p:sp>
      <p:sp>
        <p:nvSpPr>
          <p:cNvPr id="5"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6" name="Rectangle 46"/>
          <p:cNvSpPr>
            <a:spLocks noGrp="1" noChangeArrowheads="1"/>
          </p:cNvSpPr>
          <p:nvPr>
            <p:ph type="sldNum" sz="quarter" idx="12"/>
          </p:nvPr>
        </p:nvSpPr>
        <p:spPr>
          <a:ln/>
        </p:spPr>
        <p:txBody>
          <a:bodyPr/>
          <a:lstStyle>
            <a:lvl1pPr>
              <a:defRPr/>
            </a:lvl1pPr>
          </a:lstStyle>
          <a:p>
            <a:pPr>
              <a:defRPr/>
            </a:pPr>
            <a:fld id="{B5694B09-DDCA-463B-A0FD-225071502900}" type="slidenum">
              <a:rPr lang="tr-TR" smtClean="0"/>
              <a:pPr>
                <a:defRPr/>
              </a:pPr>
              <a:t>‹#›</a:t>
            </a:fld>
            <a:endParaRPr lang="tr-TR"/>
          </a:p>
        </p:txBody>
      </p:sp>
    </p:spTree>
    <p:extLst>
      <p:ext uri="{BB962C8B-B14F-4D97-AF65-F5344CB8AC3E}">
        <p14:creationId xmlns:p14="http://schemas.microsoft.com/office/powerpoint/2010/main" val="247452489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fourObj" preserve="1">
  <p:cSld name="Başlık, 4 İçerik">
    <p:spTree>
      <p:nvGrpSpPr>
        <p:cNvPr id="1" name=""/>
        <p:cNvGrpSpPr/>
        <p:nvPr/>
      </p:nvGrpSpPr>
      <p:grpSpPr>
        <a:xfrm>
          <a:off x="0" y="0"/>
          <a:ext cx="0" cy="0"/>
          <a:chOff x="0" y="0"/>
          <a:chExt cx="0" cy="0"/>
        </a:xfrm>
      </p:grpSpPr>
      <p:sp>
        <p:nvSpPr>
          <p:cNvPr id="2" name="Başlık 1"/>
          <p:cNvSpPr>
            <a:spLocks noGrp="1"/>
          </p:cNvSpPr>
          <p:nvPr>
            <p:ph type="title" sz="quarter"/>
          </p:nvPr>
        </p:nvSpPr>
        <p:spPr>
          <a:xfrm>
            <a:off x="457200" y="277813"/>
            <a:ext cx="8229600" cy="1143000"/>
          </a:xfrm>
        </p:spPr>
        <p:txBody>
          <a:bodyPr/>
          <a:lstStyle/>
          <a:p>
            <a:r>
              <a:rPr lang="tr-TR"/>
              <a:t>Asıl başlık stili için tıklatın</a:t>
            </a:r>
          </a:p>
        </p:txBody>
      </p:sp>
      <p:sp>
        <p:nvSpPr>
          <p:cNvPr id="3" name="İçerik Yer Tutucusu 2"/>
          <p:cNvSpPr>
            <a:spLocks noGrp="1"/>
          </p:cNvSpPr>
          <p:nvPr>
            <p:ph sz="quarter" idx="1"/>
          </p:nvPr>
        </p:nvSpPr>
        <p:spPr>
          <a:xfrm>
            <a:off x="457200" y="1600202"/>
            <a:ext cx="4038600" cy="2189163"/>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quarter" idx="2"/>
          </p:nvPr>
        </p:nvSpPr>
        <p:spPr>
          <a:xfrm>
            <a:off x="4648200" y="1600202"/>
            <a:ext cx="4038600" cy="2189163"/>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İçerik Yer Tutucusu 4"/>
          <p:cNvSpPr>
            <a:spLocks noGrp="1"/>
          </p:cNvSpPr>
          <p:nvPr>
            <p:ph sz="quarter" idx="3"/>
          </p:nvPr>
        </p:nvSpPr>
        <p:spPr>
          <a:xfrm>
            <a:off x="457200" y="3941763"/>
            <a:ext cx="4038600" cy="218916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6" name="İçerik Yer Tutucusu 5"/>
          <p:cNvSpPr>
            <a:spLocks noGrp="1"/>
          </p:cNvSpPr>
          <p:nvPr>
            <p:ph sz="quarter" idx="4"/>
          </p:nvPr>
        </p:nvSpPr>
        <p:spPr>
          <a:xfrm>
            <a:off x="4648200" y="3941763"/>
            <a:ext cx="4038600" cy="218916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7" name="Rectangle 44"/>
          <p:cNvSpPr>
            <a:spLocks noGrp="1" noChangeArrowheads="1"/>
          </p:cNvSpPr>
          <p:nvPr>
            <p:ph type="dt" sz="half" idx="10"/>
          </p:nvPr>
        </p:nvSpPr>
        <p:spPr>
          <a:ln/>
        </p:spPr>
        <p:txBody>
          <a:bodyPr/>
          <a:lstStyle>
            <a:lvl1pPr>
              <a:defRPr/>
            </a:lvl1pPr>
          </a:lstStyle>
          <a:p>
            <a:pPr>
              <a:defRPr/>
            </a:pPr>
            <a:fld id="{37B4A527-8F12-4586-8896-F9A7002F02D4}" type="datetime1">
              <a:rPr lang="en-US" smtClean="0"/>
              <a:t>3/2/2020</a:t>
            </a:fld>
            <a:endParaRPr lang="tr-TR"/>
          </a:p>
        </p:txBody>
      </p:sp>
      <p:sp>
        <p:nvSpPr>
          <p:cNvPr id="8"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9" name="Rectangle 46"/>
          <p:cNvSpPr>
            <a:spLocks noGrp="1" noChangeArrowheads="1"/>
          </p:cNvSpPr>
          <p:nvPr>
            <p:ph type="sldNum" sz="quarter" idx="12"/>
          </p:nvPr>
        </p:nvSpPr>
        <p:spPr>
          <a:ln/>
        </p:spPr>
        <p:txBody>
          <a:bodyPr/>
          <a:lstStyle>
            <a:lvl1pPr>
              <a:defRPr/>
            </a:lvl1pPr>
          </a:lstStyle>
          <a:p>
            <a:pPr>
              <a:defRPr/>
            </a:pPr>
            <a:fld id="{1DFE3CA1-1F67-46BC-B6F2-EBF60CBDD860}" type="slidenum">
              <a:rPr lang="tr-TR" smtClean="0"/>
              <a:pPr>
                <a:defRPr/>
              </a:pPr>
              <a:t>‹#›</a:t>
            </a:fld>
            <a:endParaRPr lang="tr-TR"/>
          </a:p>
        </p:txBody>
      </p:sp>
    </p:spTree>
    <p:extLst>
      <p:ext uri="{BB962C8B-B14F-4D97-AF65-F5344CB8AC3E}">
        <p14:creationId xmlns:p14="http://schemas.microsoft.com/office/powerpoint/2010/main" val="217563434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Başlık Slaydı">
    <p:spTree>
      <p:nvGrpSpPr>
        <p:cNvPr id="1" name=""/>
        <p:cNvGrpSpPr/>
        <p:nvPr/>
      </p:nvGrpSpPr>
      <p:grpSpPr>
        <a:xfrm>
          <a:off x="0" y="0"/>
          <a:ext cx="0" cy="0"/>
          <a:chOff x="0" y="0"/>
          <a:chExt cx="0" cy="0"/>
        </a:xfrm>
      </p:grpSpPr>
      <p:sp>
        <p:nvSpPr>
          <p:cNvPr id="7" name="Metin Yer Tutucusu 11"/>
          <p:cNvSpPr>
            <a:spLocks noGrp="1"/>
          </p:cNvSpPr>
          <p:nvPr>
            <p:ph idx="1"/>
          </p:nvPr>
        </p:nvSpPr>
        <p:spPr>
          <a:xfrm>
            <a:off x="410935" y="1299507"/>
            <a:ext cx="7886700" cy="1179054"/>
          </a:xfrm>
          <a:prstGeom prst="rect">
            <a:avLst/>
          </a:prstGeom>
        </p:spPr>
        <p:txBody>
          <a:bodyPr rIns="0" anchor="b" anchorCtr="0">
            <a:noAutofit/>
          </a:bodyPr>
          <a:lstStyle>
            <a:lvl1pPr marL="0" indent="0" algn="l">
              <a:buNone/>
              <a:defRPr sz="2000" b="0" i="0" baseline="0">
                <a:latin typeface="Arial" panose="020B0604020202020204" pitchFamily="34" charset="0"/>
                <a:cs typeface="Arial" panose="020B0604020202020204" pitchFamily="34" charset="0"/>
              </a:defRPr>
            </a:lvl1pPr>
          </a:lstStyle>
          <a:p>
            <a:pPr lvl="0"/>
            <a:r>
              <a:rPr lang="tr-TR" noProof="0" smtClean="0"/>
              <a:t>Asıl metin stillerini düzenle</a:t>
            </a:r>
          </a:p>
        </p:txBody>
      </p:sp>
      <p:sp>
        <p:nvSpPr>
          <p:cNvPr id="9" name="Başlık Yer Tutucusu 10"/>
          <p:cNvSpPr>
            <a:spLocks noGrp="1"/>
          </p:cNvSpPr>
          <p:nvPr>
            <p:ph type="title"/>
          </p:nvPr>
        </p:nvSpPr>
        <p:spPr>
          <a:xfrm>
            <a:off x="410935" y="370117"/>
            <a:ext cx="7886700" cy="673965"/>
          </a:xfrm>
          <a:prstGeom prst="rect">
            <a:avLst/>
          </a:prstGeom>
        </p:spPr>
        <p:txBody>
          <a:bodyPr rIns="0" anchor="b" anchorCtr="0">
            <a:normAutofit/>
          </a:bodyPr>
          <a:lstStyle>
            <a:lvl1pPr>
              <a:defRPr sz="2400"/>
            </a:lvl1pPr>
          </a:lstStyle>
          <a:p>
            <a:pPr lvl="0"/>
            <a:r>
              <a:rPr lang="tr-TR" smtClean="0"/>
              <a:t>Asıl başlık stili için tıklatın</a:t>
            </a:r>
            <a:endParaRPr lang="tr-TR" dirty="0"/>
          </a:p>
        </p:txBody>
      </p:sp>
    </p:spTree>
    <p:extLst>
      <p:ext uri="{BB962C8B-B14F-4D97-AF65-F5344CB8AC3E}">
        <p14:creationId xmlns:p14="http://schemas.microsoft.com/office/powerpoint/2010/main" val="233627385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cSld name="Özel Düze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dirty="0"/>
          </a:p>
        </p:txBody>
      </p:sp>
    </p:spTree>
    <p:extLst>
      <p:ext uri="{BB962C8B-B14F-4D97-AF65-F5344CB8AC3E}">
        <p14:creationId xmlns:p14="http://schemas.microsoft.com/office/powerpoint/2010/main" val="1954219885"/>
      </p:ext>
    </p:extLst>
  </p:cSld>
  <p:clrMapOvr>
    <a:masterClrMapping/>
  </p:clrMapOvr>
  <p:hf sldNum="0" hdr="0" dt="0"/>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tr-TR"/>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13212512-3B4A-4C0D-950D-6FFEACF07EB0}" type="datetime1">
              <a:rPr lang="en-US" smtClean="0"/>
              <a:t>3/2/2020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80110625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sz="2400"/>
            </a:lvl1pPr>
          </a:lstStyle>
          <a:p>
            <a:r>
              <a:rPr lang="tr-TR" dirty="0" smtClean="0"/>
              <a:t>Asıl başlık stili için tıklatın</a:t>
            </a:r>
            <a:endParaRPr lang="tr-TR" dirty="0"/>
          </a:p>
        </p:txBody>
      </p:sp>
      <p:sp>
        <p:nvSpPr>
          <p:cNvPr id="3" name="İçerik Yer Tutucusu 2"/>
          <p:cNvSpPr>
            <a:spLocks noGrp="1"/>
          </p:cNvSpPr>
          <p:nvPr>
            <p:ph idx="1"/>
          </p:nvPr>
        </p:nvSpPr>
        <p:spPr>
          <a:xfrm>
            <a:off x="1066800" y="1981200"/>
            <a:ext cx="7543800" cy="4114800"/>
          </a:xfrm>
          <a:prstGeom prst="rect">
            <a:avLst/>
          </a:prstGeom>
        </p:spPr>
        <p:txBody>
          <a:bodyPr/>
          <a:lstStyle>
            <a:lvl1pPr marL="228600" indent="-22860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1pPr>
            <a:lvl2pPr marL="685800" indent="-22860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2pPr>
            <a:lvl3pPr marL="1143000" indent="-22860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3pPr>
            <a:lvl4pPr marL="1600200" indent="-22860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4pPr>
            <a:lvl5pPr marL="2057400" indent="-22860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5pPr>
          </a:lstStyle>
          <a:p>
            <a:pPr lvl="0"/>
            <a:r>
              <a:rPr lang="tr-TR" dirty="0" smtClean="0"/>
              <a:t>Asıl metin stillerini düzenle</a:t>
            </a:r>
          </a:p>
          <a:p>
            <a:pPr lvl="1"/>
            <a:r>
              <a:rPr lang="tr-TR" dirty="0" smtClean="0"/>
              <a:t>İkinci düzey</a:t>
            </a:r>
          </a:p>
          <a:p>
            <a:pPr lvl="2"/>
            <a:r>
              <a:rPr lang="tr-TR" dirty="0" smtClean="0"/>
              <a:t>Üçüncü düzey</a:t>
            </a:r>
          </a:p>
          <a:p>
            <a:pPr lvl="3"/>
            <a:r>
              <a:rPr lang="tr-TR" dirty="0" smtClean="0"/>
              <a:t>Dördüncü düzey</a:t>
            </a:r>
          </a:p>
          <a:p>
            <a:pPr lvl="4"/>
            <a:r>
              <a:rPr lang="tr-TR" dirty="0" smtClean="0"/>
              <a:t>Beşinci düzey</a:t>
            </a:r>
            <a:endParaRPr lang="tr-TR" dirty="0"/>
          </a:p>
        </p:txBody>
      </p:sp>
      <p:sp>
        <p:nvSpPr>
          <p:cNvPr id="4" name="Rectangle 17"/>
          <p:cNvSpPr>
            <a:spLocks noGrp="1" noChangeArrowheads="1"/>
          </p:cNvSpPr>
          <p:nvPr>
            <p:ph type="dt" sz="half" idx="10"/>
          </p:nvPr>
        </p:nvSpPr>
        <p:spPr>
          <a:xfrm>
            <a:off x="1066800" y="6248400"/>
            <a:ext cx="1905000" cy="457200"/>
          </a:xfrm>
          <a:prstGeom prst="rect">
            <a:avLst/>
          </a:prstGeom>
          <a:ln/>
        </p:spPr>
        <p:txBody>
          <a:bodyPr/>
          <a:lstStyle>
            <a:lvl1pPr>
              <a:defRPr/>
            </a:lvl1pPr>
          </a:lstStyle>
          <a:p>
            <a:pPr>
              <a:defRPr/>
            </a:pPr>
            <a:endParaRPr lang="tr-TR"/>
          </a:p>
        </p:txBody>
      </p:sp>
      <p:sp>
        <p:nvSpPr>
          <p:cNvPr id="5" name="Rectangle 18"/>
          <p:cNvSpPr>
            <a:spLocks noGrp="1" noChangeArrowheads="1"/>
          </p:cNvSpPr>
          <p:nvPr>
            <p:ph type="ftr" sz="quarter" idx="11"/>
          </p:nvPr>
        </p:nvSpPr>
        <p:spPr>
          <a:xfrm>
            <a:off x="3429000" y="6248400"/>
            <a:ext cx="2895600" cy="457200"/>
          </a:xfrm>
          <a:prstGeom prst="rect">
            <a:avLst/>
          </a:prstGeom>
          <a:ln/>
        </p:spPr>
        <p:txBody>
          <a:bodyPr/>
          <a:lstStyle>
            <a:lvl1pPr>
              <a:defRPr/>
            </a:lvl1pPr>
          </a:lstStyle>
          <a:p>
            <a:pPr>
              <a:defRPr/>
            </a:pPr>
            <a:endParaRPr lang="tr-TR"/>
          </a:p>
        </p:txBody>
      </p:sp>
      <p:sp>
        <p:nvSpPr>
          <p:cNvPr id="6" name="Rectangle 19"/>
          <p:cNvSpPr>
            <a:spLocks noGrp="1" noChangeArrowheads="1"/>
          </p:cNvSpPr>
          <p:nvPr>
            <p:ph type="sldNum" sz="quarter" idx="12"/>
          </p:nvPr>
        </p:nvSpPr>
        <p:spPr>
          <a:xfrm>
            <a:off x="6705600" y="6248400"/>
            <a:ext cx="1905000" cy="457200"/>
          </a:xfrm>
          <a:prstGeom prst="rect">
            <a:avLst/>
          </a:prstGeom>
          <a:ln/>
        </p:spPr>
        <p:txBody>
          <a:bodyPr/>
          <a:lstStyle>
            <a:lvl1pPr>
              <a:defRPr/>
            </a:lvl1pPr>
          </a:lstStyle>
          <a:p>
            <a:pPr>
              <a:defRPr/>
            </a:pPr>
            <a:fld id="{67F7C0EF-15DE-425E-A602-6416008CF6C9}" type="slidenum">
              <a:rPr lang="tr-TR" altLang="tr-TR"/>
              <a:pPr>
                <a:defRPr/>
              </a:pPr>
              <a:t>‹#›</a:t>
            </a:fld>
            <a:endParaRPr lang="tr-TR" altLang="tr-TR"/>
          </a:p>
        </p:txBody>
      </p:sp>
    </p:spTree>
    <p:extLst>
      <p:ext uri="{BB962C8B-B14F-4D97-AF65-F5344CB8AC3E}">
        <p14:creationId xmlns:p14="http://schemas.microsoft.com/office/powerpoint/2010/main" val="40457147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Date Placeholder 4"/>
          <p:cNvSpPr>
            <a:spLocks noGrp="1"/>
          </p:cNvSpPr>
          <p:nvPr>
            <p:ph type="dt" sz="half" idx="10"/>
          </p:nvPr>
        </p:nvSpPr>
        <p:spPr/>
        <p:txBody>
          <a:bodyPr/>
          <a:lstStyle/>
          <a:p>
            <a:fld id="{FEB19078-E88E-432E-B463-E382E09B18DC}" type="datetime1">
              <a:rPr lang="en-US" smtClean="0"/>
              <a:t>3/2/2020</a:t>
            </a:fld>
            <a:endParaRPr lang="en-US"/>
          </a:p>
        </p:txBody>
      </p:sp>
      <p:sp>
        <p:nvSpPr>
          <p:cNvPr id="6" name="Footer Placeholder 5"/>
          <p:cNvSpPr>
            <a:spLocks noGrp="1"/>
          </p:cNvSpPr>
          <p:nvPr>
            <p:ph type="ftr" sz="quarter" idx="11"/>
          </p:nvPr>
        </p:nvSpPr>
        <p:spPr/>
        <p:txBody>
          <a:bodyPr/>
          <a:lstStyle/>
          <a:p>
            <a:r>
              <a:rPr lang="en-US"/>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9026643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7" name="Date Placeholder 6"/>
          <p:cNvSpPr>
            <a:spLocks noGrp="1"/>
          </p:cNvSpPr>
          <p:nvPr>
            <p:ph type="dt" sz="half" idx="10"/>
          </p:nvPr>
        </p:nvSpPr>
        <p:spPr/>
        <p:txBody>
          <a:bodyPr/>
          <a:lstStyle/>
          <a:p>
            <a:fld id="{32BF88A8-F742-4F69-A35B-1B28FBF07202}" type="datetime1">
              <a:rPr lang="en-US" smtClean="0"/>
              <a:t>3/2/2020</a:t>
            </a:fld>
            <a:endParaRPr lang="en-US"/>
          </a:p>
        </p:txBody>
      </p:sp>
      <p:sp>
        <p:nvSpPr>
          <p:cNvPr id="8" name="Footer Placeholder 7"/>
          <p:cNvSpPr>
            <a:spLocks noGrp="1"/>
          </p:cNvSpPr>
          <p:nvPr>
            <p:ph type="ftr" sz="quarter" idx="11"/>
          </p:nvPr>
        </p:nvSpPr>
        <p:spPr/>
        <p:txBody>
          <a:bodyPr/>
          <a:lstStyle/>
          <a:p>
            <a:r>
              <a:rPr lang="en-US"/>
              <a:t>Prof. Dr. Harun TANRIVERMİŞ, Yrd. Doç. Dr. Yeşim ALİEFENDİOĞLU Ekonomi I 2016-2017 Güz Dönemi</a:t>
            </a:r>
          </a:p>
        </p:txBody>
      </p:sp>
      <p:sp>
        <p:nvSpPr>
          <p:cNvPr id="9" name="Slide Number Placeholder 8"/>
          <p:cNvSpPr>
            <a:spLocks noGrp="1"/>
          </p:cNvSpPr>
          <p:nvPr>
            <p:ph type="sldNum" sz="quarter" idx="12"/>
          </p:nvPr>
        </p:nvSpPr>
        <p:spPr/>
        <p:txBody>
          <a:bodyPr/>
          <a:lstStyle/>
          <a:p>
            <a:fld id="{450E119D-8EDB-4D0A-AB54-479909DD9FBC}" type="slidenum">
              <a:rPr lang="en-US" smtClean="0"/>
              <a:t>‹#›</a:t>
            </a:fld>
            <a:endParaRPr lang="en-US"/>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43776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246C0540-C812-4A10-A4A2-8F2918206376}" type="datetime1">
              <a:rPr lang="en-US" smtClean="0"/>
              <a:t>3/2/2020</a:t>
            </a:fld>
            <a:endParaRPr lang="en-US"/>
          </a:p>
        </p:txBody>
      </p:sp>
      <p:sp>
        <p:nvSpPr>
          <p:cNvPr id="4" name="Footer Placeholder 3"/>
          <p:cNvSpPr>
            <a:spLocks noGrp="1"/>
          </p:cNvSpPr>
          <p:nvPr>
            <p:ph type="ftr" sz="quarter" idx="11"/>
          </p:nvPr>
        </p:nvSpPr>
        <p:spPr/>
        <p:txBody>
          <a:bodyPr/>
          <a:lstStyle/>
          <a:p>
            <a:r>
              <a:rPr lang="en-US"/>
              <a:t>Prof. Dr. Harun TANRIVERMİŞ, Yrd. Doç. Dr. Yeşim ALİEFENDİOĞLU Ekonomi I 2016-2017 Güz Dönemi</a:t>
            </a:r>
          </a:p>
        </p:txBody>
      </p:sp>
      <p:sp>
        <p:nvSpPr>
          <p:cNvPr id="5" name="Slide Number Placeholder 4"/>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0046229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80DDDF-7A43-4041-A150-A5265DD17B5B}" type="datetime1">
              <a:rPr lang="en-US" smtClean="0"/>
              <a:t>3/2/2020</a:t>
            </a:fld>
            <a:endParaRPr lang="en-US"/>
          </a:p>
        </p:txBody>
      </p:sp>
      <p:sp>
        <p:nvSpPr>
          <p:cNvPr id="3" name="Footer Placeholder 2"/>
          <p:cNvSpPr>
            <a:spLocks noGrp="1"/>
          </p:cNvSpPr>
          <p:nvPr>
            <p:ph type="ftr" sz="quarter" idx="11"/>
          </p:nvPr>
        </p:nvSpPr>
        <p:spPr/>
        <p:txBody>
          <a:bodyPr/>
          <a:lstStyle/>
          <a:p>
            <a:r>
              <a:rPr lang="en-US"/>
              <a:t>Prof. Dr. Harun TANRIVERMİŞ, Yrd. Doç. Dr. Yeşim ALİEFENDİOĞLU Ekonomi I 2016-2017 Güz Dönemi</a:t>
            </a:r>
          </a:p>
        </p:txBody>
      </p:sp>
      <p:sp>
        <p:nvSpPr>
          <p:cNvPr id="4" name="Slide Number Placeholder 3"/>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4838819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tr-TR"/>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737B923B-C384-40AA-8590-01472514B94D}" type="datetime1">
              <a:rPr lang="en-US" smtClean="0"/>
              <a:t>3/2/2020</a:t>
            </a:fld>
            <a:endParaRPr lang="en-US"/>
          </a:p>
        </p:txBody>
      </p:sp>
      <p:sp>
        <p:nvSpPr>
          <p:cNvPr id="6" name="Footer Placeholder 5"/>
          <p:cNvSpPr>
            <a:spLocks noGrp="1"/>
          </p:cNvSpPr>
          <p:nvPr>
            <p:ph type="ftr" sz="quarter" idx="11"/>
          </p:nvPr>
        </p:nvSpPr>
        <p:spPr/>
        <p:txBody>
          <a:bodyPr/>
          <a:lstStyle/>
          <a:p>
            <a:r>
              <a:rPr lang="en-US"/>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94325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tr-TR"/>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E3210B27-1C63-4458-A0DE-D05A3D5ED342}" type="datetime1">
              <a:rPr lang="en-US" smtClean="0"/>
              <a:t>3/2/2020</a:t>
            </a:fld>
            <a:endParaRPr lang="en-US"/>
          </a:p>
        </p:txBody>
      </p:sp>
      <p:sp>
        <p:nvSpPr>
          <p:cNvPr id="6" name="Footer Placeholder 5"/>
          <p:cNvSpPr>
            <a:spLocks noGrp="1"/>
          </p:cNvSpPr>
          <p:nvPr>
            <p:ph type="ftr" sz="quarter" idx="11"/>
          </p:nvPr>
        </p:nvSpPr>
        <p:spPr/>
        <p:txBody>
          <a:bodyPr/>
          <a:lstStyle/>
          <a:p>
            <a:r>
              <a:rPr lang="en-US"/>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7582204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slideLayout" Target="../slideLayouts/slideLayout25.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6" Type="http://schemas.openxmlformats.org/officeDocument/2006/relationships/theme" Target="../theme/theme2.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slideLayout" Target="../slideLayouts/slideLayout2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slideLayout" Target="../slideLayouts/slideLayout26.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30.xml"/><Relationship Id="rId2" Type="http://schemas.openxmlformats.org/officeDocument/2006/relationships/slideLayout" Target="../slideLayouts/slideLayout29.xml"/><Relationship Id="rId1" Type="http://schemas.openxmlformats.org/officeDocument/2006/relationships/slideLayout" Target="../slideLayouts/slideLayout28.xml"/><Relationship Id="rId5" Type="http://schemas.openxmlformats.org/officeDocument/2006/relationships/image" Target="../media/image2.jpeg"/><Relationship Id="rId4"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D5BA3AE7-9ECF-44E5-AA35-A658ADA8F751}" type="datetime1">
              <a:rPr lang="en-US" smtClean="0"/>
              <a:t>3/2/2020</a:t>
            </a:fld>
            <a:endParaRPr lang="en-US"/>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r>
              <a:rPr lang="en-US"/>
              <a:t>Prof. Dr. Harun TANRIVERMİŞ, Yrd. Doç. Dr. Yeşim ALİEFENDİOĞLU Ekonomi I 2016-2017 Güz Dönemi</a:t>
            </a:r>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450E119D-8EDB-4D0A-AB54-479909DD9FBC}" type="slidenum">
              <a:rPr lang="en-US" smtClean="0"/>
              <a:t>‹#›</a:t>
            </a:fld>
            <a:endParaRPr lang="en-US"/>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63282708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89" r:id="rId12"/>
  </p:sldLayoutIdLst>
  <p:hf sldNum="0" hdr="0" dt="0"/>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39369955-C8A4-4023-9F6B-3A82C0FA9480}" type="datetime1">
              <a:rPr lang="en-US" smtClean="0"/>
              <a:t>3/2/2020</a:t>
            </a:fld>
            <a:endParaRPr lang="tr-TR"/>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r>
              <a:rPr lang="tr-TR"/>
              <a:t>Prof. Dr. Harun TANRIVERMİŞ, Yrd. Doç. Dr. Yeşim ALİEFENDİOĞLU Ekonomi I 2016-2017 Güz Dönemi</a:t>
            </a:r>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B1DEFA8C-F947-479F-BE07-76B6B3F80BF1}" type="slidenum">
              <a:rPr lang="tr-TR" smtClean="0"/>
              <a:pPr/>
              <a:t>‹#›</a:t>
            </a:fld>
            <a:endParaRPr lang="tr-TR"/>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941729721"/>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 id="2147483687" r:id="rId14"/>
    <p:sldLayoutId id="2147483688" r:id="rId15"/>
  </p:sldLayoutIdLst>
  <p:hf sldNum="0" hdr="0" dt="0"/>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Resim 6"/>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0" y="2"/>
            <a:ext cx="9144000" cy="685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57028069"/>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Lst>
  <p:hf sldNum="0" hdr="0" dt="0"/>
  <p:txStyles>
    <p:titleStyle>
      <a:lvl1pPr algn="l" rtl="0" eaLnBrk="1" fontAlgn="base" hangingPunct="1">
        <a:lnSpc>
          <a:spcPct val="90000"/>
        </a:lnSpc>
        <a:spcBef>
          <a:spcPct val="0"/>
        </a:spcBef>
        <a:spcAft>
          <a:spcPct val="0"/>
        </a:spcAft>
        <a:defRPr lang="tr-TR" sz="2000" b="1" kern="1200" dirty="0">
          <a:solidFill>
            <a:srgbClr val="160093"/>
          </a:solidFill>
          <a:latin typeface="Arial"/>
          <a:ea typeface="ＭＳ Ｐゴシック" charset="0"/>
          <a:cs typeface="Arial"/>
        </a:defRPr>
      </a:lvl1pPr>
      <a:lvl2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2pPr>
      <a:lvl3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3pPr>
      <a:lvl4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4pPr>
      <a:lvl5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5pPr>
      <a:lvl6pPr marL="4572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6pPr>
      <a:lvl7pPr marL="9144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7pPr>
      <a:lvl8pPr marL="13716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8pPr>
      <a:lvl9pPr marL="18288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9pPr>
    </p:titleStyle>
    <p:bodyStyle>
      <a:lvl1pPr marL="228600" indent="-228600" algn="l" rtl="0" eaLnBrk="1" fontAlgn="base" hangingPunct="1">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1" fontAlgn="base" hangingPunct="1">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1" fontAlgn="base" hangingPunct="1">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Dikdörtgen 13"/>
          <p:cNvSpPr/>
          <p:nvPr/>
        </p:nvSpPr>
        <p:spPr>
          <a:xfrm>
            <a:off x="0" y="1453499"/>
            <a:ext cx="9144000" cy="3539430"/>
          </a:xfrm>
          <a:prstGeom prst="rect">
            <a:avLst/>
          </a:prstGeom>
        </p:spPr>
        <p:txBody>
          <a:bodyPr wrap="square">
            <a:spAutoFit/>
          </a:bodyPr>
          <a:lstStyle/>
          <a:p>
            <a:pPr marL="0" lvl="1" algn="ctr">
              <a:spcBef>
                <a:spcPct val="20000"/>
              </a:spcBef>
              <a:buClr>
                <a:schemeClr val="accent1"/>
              </a:buClr>
            </a:pPr>
            <a:r>
              <a:rPr lang="tr-TR" sz="2800" b="1" dirty="0">
                <a:latin typeface="Arial" panose="020B0604020202020204" pitchFamily="34" charset="0"/>
                <a:cs typeface="Arial" panose="020B0604020202020204" pitchFamily="34" charset="0"/>
              </a:rPr>
              <a:t>	</a:t>
            </a:r>
          </a:p>
          <a:p>
            <a:pPr marL="0" lvl="1" algn="ctr">
              <a:spcBef>
                <a:spcPct val="20000"/>
              </a:spcBef>
              <a:buClr>
                <a:schemeClr val="accent1"/>
              </a:buClr>
            </a:pPr>
            <a:r>
              <a:rPr lang="tr-TR" sz="2800" b="1" dirty="0" smtClean="0">
                <a:latin typeface="Arial" panose="020B0604020202020204" pitchFamily="34" charset="0"/>
                <a:cs typeface="Arial" panose="020B0604020202020204" pitchFamily="34" charset="0"/>
              </a:rPr>
              <a:t>14. HAFTA</a:t>
            </a:r>
          </a:p>
          <a:p>
            <a:pPr marL="0" lvl="1" algn="ctr">
              <a:spcBef>
                <a:spcPct val="20000"/>
              </a:spcBef>
              <a:buClr>
                <a:schemeClr val="accent1"/>
              </a:buClr>
            </a:pPr>
            <a:endParaRPr lang="tr-TR" sz="2800" b="1" dirty="0" smtClean="0">
              <a:latin typeface="Arial" panose="020B0604020202020204" pitchFamily="34" charset="0"/>
              <a:cs typeface="Arial" panose="020B0604020202020204" pitchFamily="34" charset="0"/>
            </a:endParaRPr>
          </a:p>
          <a:p>
            <a:pPr marL="0" lvl="1" algn="ctr">
              <a:spcBef>
                <a:spcPct val="20000"/>
              </a:spcBef>
              <a:buClr>
                <a:schemeClr val="accent1"/>
              </a:buClr>
            </a:pPr>
            <a:r>
              <a:rPr lang="tr-TR" sz="2800" b="1" dirty="0" smtClean="0">
                <a:latin typeface="Arial" panose="020B0604020202020204" pitchFamily="34" charset="0"/>
                <a:cs typeface="Arial" panose="020B0604020202020204" pitchFamily="34" charset="0"/>
              </a:rPr>
              <a:t>Tapu sicilinde teknik işlemler</a:t>
            </a:r>
          </a:p>
          <a:p>
            <a:pPr marL="0" lvl="1" algn="ctr">
              <a:spcBef>
                <a:spcPct val="20000"/>
              </a:spcBef>
              <a:buClr>
                <a:schemeClr val="accent1"/>
              </a:buClr>
            </a:pPr>
            <a:r>
              <a:rPr lang="tr-TR" sz="2800" b="1" dirty="0" smtClean="0">
                <a:latin typeface="Arial" panose="020B0604020202020204" pitchFamily="34" charset="0"/>
                <a:cs typeface="Arial" panose="020B0604020202020204" pitchFamily="34" charset="0"/>
              </a:rPr>
              <a:t>Yönetim planı değişikliği</a:t>
            </a:r>
          </a:p>
          <a:p>
            <a:pPr marL="0" lvl="1" algn="ctr">
              <a:spcBef>
                <a:spcPct val="20000"/>
              </a:spcBef>
              <a:buClr>
                <a:schemeClr val="accent1"/>
              </a:buClr>
            </a:pPr>
            <a:r>
              <a:rPr lang="tr-TR" sz="2800" b="1" dirty="0" smtClean="0">
                <a:latin typeface="Arial" panose="020B0604020202020204" pitchFamily="34" charset="0"/>
                <a:cs typeface="Arial" panose="020B0604020202020204" pitchFamily="34" charset="0"/>
              </a:rPr>
              <a:t>Mahkeme kararlarının ve cebri icra kararlarının uygulanması</a:t>
            </a:r>
          </a:p>
        </p:txBody>
      </p:sp>
    </p:spTree>
    <p:extLst>
      <p:ext uri="{BB962C8B-B14F-4D97-AF65-F5344CB8AC3E}">
        <p14:creationId xmlns:p14="http://schemas.microsoft.com/office/powerpoint/2010/main" val="4704766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kdörtgen 12"/>
          <p:cNvSpPr/>
          <p:nvPr/>
        </p:nvSpPr>
        <p:spPr>
          <a:xfrm>
            <a:off x="-102239" y="647598"/>
            <a:ext cx="10053405" cy="369332"/>
          </a:xfrm>
          <a:prstGeom prst="rect">
            <a:avLst/>
          </a:prstGeom>
        </p:spPr>
        <p:txBody>
          <a:bodyPr/>
          <a:lstStyle/>
          <a:p>
            <a:pPr lvl="1"/>
            <a:endParaRPr lang="en-US" dirty="0"/>
          </a:p>
        </p:txBody>
      </p:sp>
      <p:sp>
        <p:nvSpPr>
          <p:cNvPr id="4" name="Dikdörtgen 3"/>
          <p:cNvSpPr/>
          <p:nvPr/>
        </p:nvSpPr>
        <p:spPr>
          <a:xfrm>
            <a:off x="507391" y="1837236"/>
            <a:ext cx="8517838" cy="3477875"/>
          </a:xfrm>
          <a:prstGeom prst="rect">
            <a:avLst/>
          </a:prstGeom>
        </p:spPr>
        <p:txBody>
          <a:bodyPr wrap="square">
            <a:spAutoFit/>
          </a:bodyPr>
          <a:lstStyle/>
          <a:p>
            <a:pPr marL="342900" indent="-342900" algn="just">
              <a:buFont typeface="Wingdings" panose="05000000000000000000" pitchFamily="2" charset="2"/>
              <a:buChar char="Ø"/>
            </a:pPr>
            <a:r>
              <a:rPr lang="tr-TR" sz="2000" dirty="0">
                <a:latin typeface="Arial" panose="020B0604020202020204" pitchFamily="34" charset="0"/>
                <a:cs typeface="Arial" panose="020B0604020202020204" pitchFamily="34" charset="0"/>
              </a:rPr>
              <a:t>Eşya Hukuku, Aydın Aybay, Hüseyin </a:t>
            </a:r>
            <a:r>
              <a:rPr lang="tr-TR" sz="2000" dirty="0" err="1">
                <a:latin typeface="Arial" panose="020B0604020202020204" pitchFamily="34" charset="0"/>
                <a:cs typeface="Arial" panose="020B0604020202020204" pitchFamily="34" charset="0"/>
              </a:rPr>
              <a:t>Hatemi</a:t>
            </a:r>
            <a:r>
              <a:rPr lang="tr-TR" sz="2000" dirty="0">
                <a:latin typeface="Arial" panose="020B0604020202020204" pitchFamily="34" charset="0"/>
                <a:cs typeface="Arial" panose="020B0604020202020204" pitchFamily="34" charset="0"/>
              </a:rPr>
              <a:t>, Vedat Kitabevi, </a:t>
            </a:r>
            <a:r>
              <a:rPr lang="tr-TR" sz="2000" dirty="0" smtClean="0">
                <a:latin typeface="Arial" panose="020B0604020202020204" pitchFamily="34" charset="0"/>
                <a:cs typeface="Arial" panose="020B0604020202020204" pitchFamily="34" charset="0"/>
              </a:rPr>
              <a:t>İstanbul.</a:t>
            </a:r>
          </a:p>
          <a:p>
            <a:pPr marL="342900" indent="-342900" algn="just">
              <a:buFont typeface="Wingdings" panose="05000000000000000000" pitchFamily="2" charset="2"/>
              <a:buChar char="Ø"/>
            </a:pPr>
            <a:r>
              <a:rPr lang="tr-TR" sz="2000" dirty="0">
                <a:latin typeface="Arial" panose="020B0604020202020204" pitchFamily="34" charset="0"/>
                <a:cs typeface="Arial" panose="020B0604020202020204" pitchFamily="34" charset="0"/>
              </a:rPr>
              <a:t>Eşya Hukuku, Jale G. </a:t>
            </a:r>
            <a:r>
              <a:rPr lang="tr-TR" sz="2000" dirty="0" err="1">
                <a:latin typeface="Arial" panose="020B0604020202020204" pitchFamily="34" charset="0"/>
                <a:cs typeface="Arial" panose="020B0604020202020204" pitchFamily="34" charset="0"/>
              </a:rPr>
              <a:t>Akipek</a:t>
            </a:r>
            <a:r>
              <a:rPr lang="tr-TR" sz="2000" dirty="0">
                <a:latin typeface="Arial" panose="020B0604020202020204" pitchFamily="34" charset="0"/>
                <a:cs typeface="Arial" panose="020B0604020202020204" pitchFamily="34" charset="0"/>
              </a:rPr>
              <a:t>, Turgut Akıntürk, Beta Yayınları, İstanbul, </a:t>
            </a:r>
            <a:r>
              <a:rPr lang="tr-TR" sz="2000" dirty="0" smtClean="0">
                <a:latin typeface="Arial" panose="020B0604020202020204" pitchFamily="34" charset="0"/>
                <a:cs typeface="Arial" panose="020B0604020202020204" pitchFamily="34" charset="0"/>
              </a:rPr>
              <a:t>2009.</a:t>
            </a:r>
          </a:p>
          <a:p>
            <a:pPr marL="342900" indent="-342900" algn="just">
              <a:buFont typeface="Wingdings" panose="05000000000000000000" pitchFamily="2" charset="2"/>
              <a:buChar char="Ø"/>
            </a:pPr>
            <a:r>
              <a:rPr lang="tr-TR" sz="2000" dirty="0">
                <a:latin typeface="Arial" panose="020B0604020202020204" pitchFamily="34" charset="0"/>
                <a:cs typeface="Arial" panose="020B0604020202020204" pitchFamily="34" charset="0"/>
              </a:rPr>
              <a:t>Eşya Hukuku, Kemal </a:t>
            </a:r>
            <a:r>
              <a:rPr lang="tr-TR" sz="2000" dirty="0" err="1">
                <a:latin typeface="Arial" panose="020B0604020202020204" pitchFamily="34" charset="0"/>
                <a:cs typeface="Arial" panose="020B0604020202020204" pitchFamily="34" charset="0"/>
              </a:rPr>
              <a:t>Oğuzman</a:t>
            </a:r>
            <a:r>
              <a:rPr lang="tr-TR" sz="2000" dirty="0">
                <a:latin typeface="Arial" panose="020B0604020202020204" pitchFamily="34" charset="0"/>
                <a:cs typeface="Arial" panose="020B0604020202020204" pitchFamily="34" charset="0"/>
              </a:rPr>
              <a:t>, Özer </a:t>
            </a:r>
            <a:r>
              <a:rPr lang="tr-TR" sz="2000" dirty="0" err="1">
                <a:latin typeface="Arial" panose="020B0604020202020204" pitchFamily="34" charset="0"/>
                <a:cs typeface="Arial" panose="020B0604020202020204" pitchFamily="34" charset="0"/>
              </a:rPr>
              <a:t>Seliçi</a:t>
            </a:r>
            <a:r>
              <a:rPr lang="tr-TR" sz="2000" dirty="0">
                <a:latin typeface="Arial" panose="020B0604020202020204" pitchFamily="34" charset="0"/>
                <a:cs typeface="Arial" panose="020B0604020202020204" pitchFamily="34" charset="0"/>
              </a:rPr>
              <a:t>, </a:t>
            </a:r>
            <a:r>
              <a:rPr lang="tr-TR" sz="2000" dirty="0" err="1">
                <a:latin typeface="Arial" panose="020B0604020202020204" pitchFamily="34" charset="0"/>
                <a:cs typeface="Arial" panose="020B0604020202020204" pitchFamily="34" charset="0"/>
              </a:rPr>
              <a:t>Saibe</a:t>
            </a:r>
            <a:r>
              <a:rPr lang="tr-TR" sz="2000" dirty="0">
                <a:latin typeface="Arial" panose="020B0604020202020204" pitchFamily="34" charset="0"/>
                <a:cs typeface="Arial" panose="020B0604020202020204" pitchFamily="34" charset="0"/>
              </a:rPr>
              <a:t> Oktay-Özdemir, Filiz Yayınevi, İstanbul </a:t>
            </a:r>
            <a:r>
              <a:rPr lang="tr-TR" sz="2000" dirty="0" smtClean="0">
                <a:latin typeface="Arial" panose="020B0604020202020204" pitchFamily="34" charset="0"/>
                <a:cs typeface="Arial" panose="020B0604020202020204" pitchFamily="34" charset="0"/>
              </a:rPr>
              <a:t>2006.</a:t>
            </a:r>
          </a:p>
          <a:p>
            <a:pPr marL="342900" indent="-342900" algn="just">
              <a:buFont typeface="Wingdings" panose="05000000000000000000" pitchFamily="2" charset="2"/>
              <a:buChar char="Ø"/>
            </a:pPr>
            <a:r>
              <a:rPr lang="tr-TR" sz="2000" dirty="0">
                <a:latin typeface="Arial" panose="020B0604020202020204" pitchFamily="34" charset="0"/>
                <a:cs typeface="Arial" panose="020B0604020202020204" pitchFamily="34" charset="0"/>
              </a:rPr>
              <a:t>Eşya Hukuku, </a:t>
            </a:r>
            <a:r>
              <a:rPr lang="tr-TR" sz="2000" dirty="0" err="1">
                <a:latin typeface="Arial" panose="020B0604020202020204" pitchFamily="34" charset="0"/>
                <a:cs typeface="Arial" panose="020B0604020202020204" pitchFamily="34" charset="0"/>
              </a:rPr>
              <a:t>Kudrat</a:t>
            </a:r>
            <a:r>
              <a:rPr lang="tr-TR" sz="2000" dirty="0">
                <a:latin typeface="Arial" panose="020B0604020202020204" pitchFamily="34" charset="0"/>
                <a:cs typeface="Arial" panose="020B0604020202020204" pitchFamily="34" charset="0"/>
              </a:rPr>
              <a:t> Güven, Turhan Esener, Yetkin Yayınları, </a:t>
            </a:r>
            <a:r>
              <a:rPr lang="tr-TR" sz="2000" dirty="0" smtClean="0">
                <a:latin typeface="Arial" panose="020B0604020202020204" pitchFamily="34" charset="0"/>
                <a:cs typeface="Arial" panose="020B0604020202020204" pitchFamily="34" charset="0"/>
              </a:rPr>
              <a:t>Ankara.</a:t>
            </a:r>
          </a:p>
          <a:p>
            <a:pPr marL="342900" indent="-342900" algn="just">
              <a:buFont typeface="Wingdings" panose="05000000000000000000" pitchFamily="2" charset="2"/>
              <a:buChar char="Ø"/>
            </a:pPr>
            <a:r>
              <a:rPr lang="tr-TR" sz="2000" dirty="0">
                <a:latin typeface="Arial" panose="020B0604020202020204" pitchFamily="34" charset="0"/>
                <a:cs typeface="Arial" panose="020B0604020202020204" pitchFamily="34" charset="0"/>
              </a:rPr>
              <a:t>Eşya Hukuku, Şeref Ertaç, Seçkin Yayınları, Ankara, </a:t>
            </a:r>
            <a:r>
              <a:rPr lang="tr-TR" sz="2000" dirty="0" smtClean="0">
                <a:latin typeface="Arial" panose="020B0604020202020204" pitchFamily="34" charset="0"/>
                <a:cs typeface="Arial" panose="020B0604020202020204" pitchFamily="34" charset="0"/>
              </a:rPr>
              <a:t>2008.</a:t>
            </a:r>
          </a:p>
          <a:p>
            <a:pPr marL="1257300" lvl="2" indent="-342900" algn="just">
              <a:buFont typeface="Wingdings" panose="05000000000000000000" pitchFamily="2" charset="2"/>
              <a:buChar char="Ø"/>
            </a:pPr>
            <a:r>
              <a:rPr lang="tr-TR" sz="2000" dirty="0">
                <a:latin typeface="Arial" panose="020B0604020202020204" pitchFamily="34" charset="0"/>
                <a:cs typeface="Arial" panose="020B0604020202020204" pitchFamily="34" charset="0"/>
              </a:rPr>
              <a:t>	</a:t>
            </a:r>
            <a:r>
              <a:rPr lang="tr-TR" sz="2000" dirty="0" smtClean="0">
                <a:latin typeface="Arial" panose="020B0604020202020204" pitchFamily="34" charset="0"/>
                <a:cs typeface="Arial" panose="020B0604020202020204" pitchFamily="34" charset="0"/>
              </a:rPr>
              <a:t>Medeni </a:t>
            </a:r>
            <a:r>
              <a:rPr lang="tr-TR" sz="2000" dirty="0">
                <a:latin typeface="Arial" panose="020B0604020202020204" pitchFamily="34" charset="0"/>
                <a:cs typeface="Arial" panose="020B0604020202020204" pitchFamily="34" charset="0"/>
              </a:rPr>
              <a:t>Kanun, </a:t>
            </a:r>
            <a:endParaRPr lang="tr-TR" sz="2000" dirty="0" smtClean="0">
              <a:latin typeface="Arial" panose="020B0604020202020204" pitchFamily="34" charset="0"/>
              <a:cs typeface="Arial" panose="020B0604020202020204" pitchFamily="34" charset="0"/>
            </a:endParaRPr>
          </a:p>
          <a:p>
            <a:pPr marL="1257300" lvl="2" indent="-342900" algn="just">
              <a:buFont typeface="Wingdings" panose="05000000000000000000" pitchFamily="2" charset="2"/>
              <a:buChar char="Ø"/>
            </a:pPr>
            <a:r>
              <a:rPr lang="tr-TR" sz="2000" dirty="0">
                <a:latin typeface="Arial" panose="020B0604020202020204" pitchFamily="34" charset="0"/>
                <a:cs typeface="Arial" panose="020B0604020202020204" pitchFamily="34" charset="0"/>
              </a:rPr>
              <a:t>	</a:t>
            </a:r>
            <a:r>
              <a:rPr lang="tr-TR" sz="2000" dirty="0" smtClean="0">
                <a:latin typeface="Arial" panose="020B0604020202020204" pitchFamily="34" charset="0"/>
                <a:cs typeface="Arial" panose="020B0604020202020204" pitchFamily="34" charset="0"/>
              </a:rPr>
              <a:t>Borçlar </a:t>
            </a:r>
            <a:r>
              <a:rPr lang="tr-TR" sz="2000" dirty="0">
                <a:latin typeface="Arial" panose="020B0604020202020204" pitchFamily="34" charset="0"/>
                <a:cs typeface="Arial" panose="020B0604020202020204" pitchFamily="34" charset="0"/>
              </a:rPr>
              <a:t>Kanunu, </a:t>
            </a:r>
            <a:endParaRPr lang="tr-TR" sz="2000" dirty="0" smtClean="0">
              <a:latin typeface="Arial" panose="020B0604020202020204" pitchFamily="34" charset="0"/>
              <a:cs typeface="Arial" panose="020B0604020202020204" pitchFamily="34" charset="0"/>
            </a:endParaRPr>
          </a:p>
          <a:p>
            <a:pPr marL="1257300" lvl="2" indent="-342900" algn="just">
              <a:buFont typeface="Wingdings" panose="05000000000000000000" pitchFamily="2" charset="2"/>
              <a:buChar char="Ø"/>
            </a:pPr>
            <a:r>
              <a:rPr lang="tr-TR" sz="2000" dirty="0">
                <a:latin typeface="Arial" panose="020B0604020202020204" pitchFamily="34" charset="0"/>
                <a:cs typeface="Arial" panose="020B0604020202020204" pitchFamily="34" charset="0"/>
              </a:rPr>
              <a:t>	</a:t>
            </a:r>
            <a:r>
              <a:rPr lang="tr-TR" sz="2000" dirty="0" smtClean="0">
                <a:latin typeface="Arial" panose="020B0604020202020204" pitchFamily="34" charset="0"/>
                <a:cs typeface="Arial" panose="020B0604020202020204" pitchFamily="34" charset="0"/>
              </a:rPr>
              <a:t>Genelgeler</a:t>
            </a:r>
          </a:p>
          <a:p>
            <a:pPr marL="1257300" lvl="2" indent="-342900" algn="just">
              <a:buFont typeface="Wingdings" panose="05000000000000000000" pitchFamily="2" charset="2"/>
              <a:buChar char="Ø"/>
            </a:pPr>
            <a:r>
              <a:rPr lang="tr-TR" sz="2000" dirty="0" smtClean="0">
                <a:latin typeface="Arial" panose="020B0604020202020204" pitchFamily="34" charset="0"/>
                <a:cs typeface="Arial" panose="020B0604020202020204" pitchFamily="34" charset="0"/>
              </a:rPr>
              <a:t>	Kanunlar </a:t>
            </a:r>
            <a:r>
              <a:rPr lang="tr-TR" sz="2000" dirty="0">
                <a:latin typeface="Arial" panose="020B0604020202020204" pitchFamily="34" charset="0"/>
                <a:cs typeface="Arial" panose="020B0604020202020204" pitchFamily="34" charset="0"/>
              </a:rPr>
              <a:t>ve Tüzükler.</a:t>
            </a:r>
            <a:endParaRPr lang="tr-TR" sz="2000" spc="-50" dirty="0">
              <a:latin typeface="Arial" panose="020B0604020202020204" pitchFamily="34" charset="0"/>
              <a:ea typeface="Trebuchet MS" panose="020B0603020202020204" pitchFamily="34" charset="0"/>
              <a:cs typeface="Arial" panose="020B0604020202020204" pitchFamily="34" charset="0"/>
            </a:endParaRPr>
          </a:p>
        </p:txBody>
      </p:sp>
      <p:sp>
        <p:nvSpPr>
          <p:cNvPr id="11" name="Dikdörtgen 10"/>
          <p:cNvSpPr/>
          <p:nvPr/>
        </p:nvSpPr>
        <p:spPr>
          <a:xfrm>
            <a:off x="313081" y="702412"/>
            <a:ext cx="8517837" cy="424732"/>
          </a:xfrm>
          <a:prstGeom prst="rect">
            <a:avLst/>
          </a:prstGeom>
        </p:spPr>
        <p:txBody>
          <a:bodyPr/>
          <a:lstStyle/>
          <a:p>
            <a:pPr fontAlgn="base">
              <a:lnSpc>
                <a:spcPct val="90000"/>
              </a:lnSpc>
              <a:spcBef>
                <a:spcPct val="0"/>
              </a:spcBef>
              <a:spcAft>
                <a:spcPct val="0"/>
              </a:spcAft>
            </a:pP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Kaynaklar</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Tree>
    <p:extLst>
      <p:ext uri="{BB962C8B-B14F-4D97-AF65-F5344CB8AC3E}">
        <p14:creationId xmlns:p14="http://schemas.microsoft.com/office/powerpoint/2010/main" val="414489655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kdörtgen 12"/>
          <p:cNvSpPr/>
          <p:nvPr/>
        </p:nvSpPr>
        <p:spPr>
          <a:xfrm>
            <a:off x="-102239" y="647598"/>
            <a:ext cx="10053405" cy="369332"/>
          </a:xfrm>
          <a:prstGeom prst="rect">
            <a:avLst/>
          </a:prstGeom>
        </p:spPr>
        <p:txBody>
          <a:bodyPr/>
          <a:lstStyle/>
          <a:p>
            <a:pPr lvl="1"/>
            <a:endParaRPr lang="en-US" dirty="0"/>
          </a:p>
        </p:txBody>
      </p:sp>
      <p:sp>
        <p:nvSpPr>
          <p:cNvPr id="4" name="Dikdörtgen 3"/>
          <p:cNvSpPr/>
          <p:nvPr/>
        </p:nvSpPr>
        <p:spPr>
          <a:xfrm>
            <a:off x="182880" y="1265736"/>
            <a:ext cx="8648039" cy="2031325"/>
          </a:xfrm>
          <a:prstGeom prst="rect">
            <a:avLst/>
          </a:prstGeom>
        </p:spPr>
        <p:txBody>
          <a:bodyPr wrap="square">
            <a:spAutoFit/>
          </a:bodyPr>
          <a:lstStyle/>
          <a:p>
            <a:pPr algn="just"/>
            <a:endParaRPr lang="tr-TR" b="1" spc="-50" dirty="0" smtClean="0">
              <a:latin typeface="Arial" panose="020B0604020202020204" pitchFamily="34" charset="0"/>
              <a:ea typeface="Trebuchet MS" panose="020B0603020202020204" pitchFamily="34" charset="0"/>
              <a:cs typeface="Arial" panose="020B0604020202020204" pitchFamily="34" charset="0"/>
            </a:endParaRPr>
          </a:p>
          <a:p>
            <a:pPr algn="just"/>
            <a:endParaRPr lang="tr-TR" b="1" spc="-50" dirty="0">
              <a:latin typeface="Arial" panose="020B0604020202020204" pitchFamily="34" charset="0"/>
              <a:ea typeface="Trebuchet MS" panose="020B0603020202020204" pitchFamily="34" charset="0"/>
              <a:cs typeface="Arial" panose="020B0604020202020204" pitchFamily="34" charset="0"/>
            </a:endParaRPr>
          </a:p>
          <a:p>
            <a:pPr algn="just"/>
            <a:endParaRPr lang="tr-TR" b="1" spc="-50" dirty="0" smtClean="0">
              <a:latin typeface="Arial" panose="020B0604020202020204" pitchFamily="34" charset="0"/>
              <a:ea typeface="Trebuchet MS" panose="020B0603020202020204" pitchFamily="34" charset="0"/>
              <a:cs typeface="Arial" panose="020B0604020202020204" pitchFamily="34" charset="0"/>
            </a:endParaRPr>
          </a:p>
          <a:p>
            <a:pPr algn="just"/>
            <a:endParaRPr lang="tr-TR" b="1" spc="-50" dirty="0">
              <a:latin typeface="Arial" panose="020B0604020202020204" pitchFamily="34" charset="0"/>
              <a:ea typeface="Trebuchet MS" panose="020B0603020202020204" pitchFamily="34" charset="0"/>
              <a:cs typeface="Arial" panose="020B0604020202020204" pitchFamily="34" charset="0"/>
            </a:endParaRPr>
          </a:p>
          <a:p>
            <a:pPr algn="just"/>
            <a:endParaRPr lang="tr-TR" b="1" spc="-50" dirty="0" smtClean="0">
              <a:latin typeface="Arial" panose="020B0604020202020204" pitchFamily="34" charset="0"/>
              <a:ea typeface="Trebuchet MS" panose="020B0603020202020204" pitchFamily="34" charset="0"/>
              <a:cs typeface="Arial" panose="020B0604020202020204" pitchFamily="34" charset="0"/>
            </a:endParaRPr>
          </a:p>
          <a:p>
            <a:pPr algn="just"/>
            <a:endParaRPr lang="tr-TR" dirty="0">
              <a:latin typeface="Arial" panose="020B0604020202020204" pitchFamily="34" charset="0"/>
              <a:cs typeface="Arial" panose="020B0604020202020204" pitchFamily="34" charset="0"/>
            </a:endParaRPr>
          </a:p>
          <a:p>
            <a:pPr algn="just"/>
            <a:endParaRPr lang="tr-TR" dirty="0">
              <a:latin typeface="Arial" panose="020B0604020202020204" pitchFamily="34" charset="0"/>
              <a:cs typeface="Arial" panose="020B0604020202020204" pitchFamily="34" charset="0"/>
            </a:endParaRPr>
          </a:p>
        </p:txBody>
      </p:sp>
      <p:sp>
        <p:nvSpPr>
          <p:cNvPr id="11" name="Dikdörtgen 10"/>
          <p:cNvSpPr/>
          <p:nvPr/>
        </p:nvSpPr>
        <p:spPr>
          <a:xfrm>
            <a:off x="313081" y="702412"/>
            <a:ext cx="8517837" cy="424732"/>
          </a:xfrm>
          <a:prstGeom prst="rect">
            <a:avLst/>
          </a:prstGeom>
        </p:spPr>
        <p:txBody>
          <a:bodyPr/>
          <a:lstStyle/>
          <a:p>
            <a:pPr fontAlgn="base">
              <a:lnSpc>
                <a:spcPct val="90000"/>
              </a:lnSpc>
              <a:spcBef>
                <a:spcPct val="0"/>
              </a:spcBef>
              <a:spcAft>
                <a:spcPct val="0"/>
              </a:spcAft>
            </a:pP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Tapu Sicilinde Teknik İşlemler </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
        <p:nvSpPr>
          <p:cNvPr id="2" name="Dikdörtgen 1"/>
          <p:cNvSpPr/>
          <p:nvPr/>
        </p:nvSpPr>
        <p:spPr>
          <a:xfrm>
            <a:off x="428261" y="2324124"/>
            <a:ext cx="8517837" cy="2308324"/>
          </a:xfrm>
          <a:prstGeom prst="rect">
            <a:avLst/>
          </a:prstGeom>
        </p:spPr>
        <p:txBody>
          <a:bodyPr wrap="square">
            <a:spAutoFit/>
          </a:bodyPr>
          <a:lstStyle/>
          <a:p>
            <a:pPr algn="just"/>
            <a:r>
              <a:rPr lang="tr-TR" sz="2400" b="1" dirty="0"/>
              <a:t>I- AYIRMA (İFRAZ-BÖLÜNME)</a:t>
            </a:r>
            <a:endParaRPr lang="tr-TR" sz="2400" dirty="0"/>
          </a:p>
          <a:p>
            <a:pPr algn="just"/>
            <a:r>
              <a:rPr lang="tr-TR" sz="2400" dirty="0"/>
              <a:t>Kısaca ifraz, bir taşınmazın birden fazla parçaya ayrılmasıdır. Daha teknik bir tanımla, bir parselin İmar Kanunu’nun 15 ve 16 </a:t>
            </a:r>
            <a:r>
              <a:rPr lang="tr-TR" sz="2400" dirty="0" err="1"/>
              <a:t>ncı</a:t>
            </a:r>
            <a:r>
              <a:rPr lang="tr-TR" sz="2400" dirty="0"/>
              <a:t> maddeleri uyarınca iki ya da daha fazla parçalara ayrılması işlemine ifraz denir. Oluşan her yeni parsel, müstakil bir taşınmazdır</a:t>
            </a:r>
            <a:r>
              <a:rPr lang="tr-TR" sz="2400" dirty="0" smtClean="0"/>
              <a:t>.</a:t>
            </a:r>
          </a:p>
          <a:p>
            <a:endParaRPr lang="tr-TR" sz="2400" dirty="0"/>
          </a:p>
        </p:txBody>
      </p:sp>
    </p:spTree>
    <p:extLst>
      <p:ext uri="{BB962C8B-B14F-4D97-AF65-F5344CB8AC3E}">
        <p14:creationId xmlns:p14="http://schemas.microsoft.com/office/powerpoint/2010/main" val="419039059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kdörtgen 12"/>
          <p:cNvSpPr/>
          <p:nvPr/>
        </p:nvSpPr>
        <p:spPr>
          <a:xfrm>
            <a:off x="-102239" y="647598"/>
            <a:ext cx="10053405" cy="369332"/>
          </a:xfrm>
          <a:prstGeom prst="rect">
            <a:avLst/>
          </a:prstGeom>
        </p:spPr>
        <p:txBody>
          <a:bodyPr/>
          <a:lstStyle/>
          <a:p>
            <a:pPr lvl="1"/>
            <a:endParaRPr lang="en-US" dirty="0"/>
          </a:p>
        </p:txBody>
      </p:sp>
      <p:sp>
        <p:nvSpPr>
          <p:cNvPr id="4" name="Dikdörtgen 3"/>
          <p:cNvSpPr/>
          <p:nvPr/>
        </p:nvSpPr>
        <p:spPr>
          <a:xfrm>
            <a:off x="182880" y="1265736"/>
            <a:ext cx="8648039" cy="2031325"/>
          </a:xfrm>
          <a:prstGeom prst="rect">
            <a:avLst/>
          </a:prstGeom>
        </p:spPr>
        <p:txBody>
          <a:bodyPr wrap="square">
            <a:spAutoFit/>
          </a:bodyPr>
          <a:lstStyle/>
          <a:p>
            <a:pPr algn="just"/>
            <a:endParaRPr lang="tr-TR" b="1" spc="-50" dirty="0" smtClean="0">
              <a:latin typeface="Arial" panose="020B0604020202020204" pitchFamily="34" charset="0"/>
              <a:ea typeface="Trebuchet MS" panose="020B0603020202020204" pitchFamily="34" charset="0"/>
              <a:cs typeface="Arial" panose="020B0604020202020204" pitchFamily="34" charset="0"/>
            </a:endParaRPr>
          </a:p>
          <a:p>
            <a:pPr algn="just"/>
            <a:endParaRPr lang="tr-TR" b="1" spc="-50" dirty="0">
              <a:latin typeface="Arial" panose="020B0604020202020204" pitchFamily="34" charset="0"/>
              <a:ea typeface="Trebuchet MS" panose="020B0603020202020204" pitchFamily="34" charset="0"/>
              <a:cs typeface="Arial" panose="020B0604020202020204" pitchFamily="34" charset="0"/>
            </a:endParaRPr>
          </a:p>
          <a:p>
            <a:pPr algn="just"/>
            <a:endParaRPr lang="tr-TR" b="1" spc="-50" dirty="0" smtClean="0">
              <a:latin typeface="Arial" panose="020B0604020202020204" pitchFamily="34" charset="0"/>
              <a:ea typeface="Trebuchet MS" panose="020B0603020202020204" pitchFamily="34" charset="0"/>
              <a:cs typeface="Arial" panose="020B0604020202020204" pitchFamily="34" charset="0"/>
            </a:endParaRPr>
          </a:p>
          <a:p>
            <a:pPr algn="just"/>
            <a:endParaRPr lang="tr-TR" b="1" spc="-50" dirty="0">
              <a:latin typeface="Arial" panose="020B0604020202020204" pitchFamily="34" charset="0"/>
              <a:ea typeface="Trebuchet MS" panose="020B0603020202020204" pitchFamily="34" charset="0"/>
              <a:cs typeface="Arial" panose="020B0604020202020204" pitchFamily="34" charset="0"/>
            </a:endParaRPr>
          </a:p>
          <a:p>
            <a:pPr algn="just"/>
            <a:endParaRPr lang="tr-TR" b="1" spc="-50" dirty="0" smtClean="0">
              <a:latin typeface="Arial" panose="020B0604020202020204" pitchFamily="34" charset="0"/>
              <a:ea typeface="Trebuchet MS" panose="020B0603020202020204" pitchFamily="34" charset="0"/>
              <a:cs typeface="Arial" panose="020B0604020202020204" pitchFamily="34" charset="0"/>
            </a:endParaRPr>
          </a:p>
          <a:p>
            <a:pPr algn="just"/>
            <a:endParaRPr lang="tr-TR" dirty="0">
              <a:latin typeface="Arial" panose="020B0604020202020204" pitchFamily="34" charset="0"/>
              <a:cs typeface="Arial" panose="020B0604020202020204" pitchFamily="34" charset="0"/>
            </a:endParaRPr>
          </a:p>
          <a:p>
            <a:pPr algn="just"/>
            <a:endParaRPr lang="tr-TR" dirty="0">
              <a:latin typeface="Arial" panose="020B0604020202020204" pitchFamily="34" charset="0"/>
              <a:cs typeface="Arial" panose="020B0604020202020204" pitchFamily="34" charset="0"/>
            </a:endParaRPr>
          </a:p>
        </p:txBody>
      </p:sp>
      <p:sp>
        <p:nvSpPr>
          <p:cNvPr id="11" name="Dikdörtgen 10"/>
          <p:cNvSpPr/>
          <p:nvPr/>
        </p:nvSpPr>
        <p:spPr>
          <a:xfrm>
            <a:off x="313081" y="702412"/>
            <a:ext cx="8517837" cy="424732"/>
          </a:xfrm>
          <a:prstGeom prst="rect">
            <a:avLst/>
          </a:prstGeom>
        </p:spPr>
        <p:txBody>
          <a:bodyPr/>
          <a:lstStyle/>
          <a:p>
            <a:pPr fontAlgn="base">
              <a:lnSpc>
                <a:spcPct val="90000"/>
              </a:lnSpc>
              <a:spcBef>
                <a:spcPct val="0"/>
              </a:spcBef>
              <a:spcAft>
                <a:spcPct val="0"/>
              </a:spcAft>
            </a:pP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Tapu Sicilinde Teknik İşlemler </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
        <p:nvSpPr>
          <p:cNvPr id="2" name="Dikdörtgen 1"/>
          <p:cNvSpPr/>
          <p:nvPr/>
        </p:nvSpPr>
        <p:spPr>
          <a:xfrm>
            <a:off x="439691" y="2466157"/>
            <a:ext cx="8517837" cy="1938992"/>
          </a:xfrm>
          <a:prstGeom prst="rect">
            <a:avLst/>
          </a:prstGeom>
        </p:spPr>
        <p:txBody>
          <a:bodyPr wrap="square">
            <a:spAutoFit/>
          </a:bodyPr>
          <a:lstStyle/>
          <a:p>
            <a:pPr algn="just"/>
            <a:r>
              <a:rPr lang="tr-TR" sz="2400" b="1" dirty="0"/>
              <a:t>I- AYIRMA (İFRAZ-BÖLÜNME)</a:t>
            </a:r>
            <a:endParaRPr lang="tr-TR" sz="2400" dirty="0"/>
          </a:p>
          <a:p>
            <a:pPr algn="just"/>
            <a:r>
              <a:rPr lang="tr-TR" sz="2400" dirty="0"/>
              <a:t>Kısaca ifraz, bir taşınmazın birden fazla parçaya ayrılmasıdır. Daha teknik bir tanımla, bir parselin İmar Kanunu’nun 15 ve 16 </a:t>
            </a:r>
            <a:r>
              <a:rPr lang="tr-TR" sz="2400" dirty="0" err="1"/>
              <a:t>ncı</a:t>
            </a:r>
            <a:r>
              <a:rPr lang="tr-TR" sz="2400" dirty="0"/>
              <a:t> maddeleri uyarınca iki ya da daha fazla parçalara ayrılması işlemine ifraz denir. Oluşan her yeni parsel, müstakil bir taşınmazdır</a:t>
            </a:r>
            <a:r>
              <a:rPr lang="tr-TR" sz="2400" dirty="0" smtClean="0"/>
              <a:t>.</a:t>
            </a:r>
            <a:endParaRPr lang="tr-TR" sz="2400" dirty="0" smtClean="0"/>
          </a:p>
        </p:txBody>
      </p:sp>
    </p:spTree>
    <p:extLst>
      <p:ext uri="{BB962C8B-B14F-4D97-AF65-F5344CB8AC3E}">
        <p14:creationId xmlns:p14="http://schemas.microsoft.com/office/powerpoint/2010/main" val="374083655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
            </a:r>
            <a:br>
              <a:rPr lang="tr-TR" dirty="0" smtClean="0"/>
            </a:br>
            <a:endParaRPr lang="tr-TR" dirty="0"/>
          </a:p>
        </p:txBody>
      </p:sp>
      <p:sp>
        <p:nvSpPr>
          <p:cNvPr id="3" name="İçerik Yer Tutucusu 2"/>
          <p:cNvSpPr>
            <a:spLocks noGrp="1"/>
          </p:cNvSpPr>
          <p:nvPr>
            <p:ph idx="1"/>
          </p:nvPr>
        </p:nvSpPr>
        <p:spPr>
          <a:xfrm>
            <a:off x="174967" y="2211265"/>
            <a:ext cx="8792308" cy="4970585"/>
          </a:xfrm>
        </p:spPr>
        <p:txBody>
          <a:bodyPr/>
          <a:lstStyle/>
          <a:p>
            <a:pPr marL="0" indent="0" algn="just">
              <a:buNone/>
            </a:pPr>
            <a:r>
              <a:rPr lang="tr-TR" b="1" dirty="0"/>
              <a:t>III- CİNS DEĞİŞİKLİĞİ</a:t>
            </a:r>
            <a:endParaRPr lang="tr-TR" dirty="0"/>
          </a:p>
          <a:p>
            <a:pPr marL="0" indent="0" algn="just">
              <a:buNone/>
            </a:pPr>
            <a:r>
              <a:rPr lang="tr-TR" dirty="0"/>
              <a:t>Bir taşınmazın niteliğinin (cinsinin), yapısız iken yapılı veya yapılı iken yapısız hale; bağ, bahçe, tarla vb. iken arsa; veya arazi iken bağ, bahçe, tarla vb. duruma dönüştürmek için paftasında ve tapu sicilinde yapılan işleme cins değişikliği denir</a:t>
            </a:r>
            <a:r>
              <a:rPr lang="tr-TR" dirty="0" smtClean="0"/>
              <a:t>.</a:t>
            </a:r>
          </a:p>
          <a:p>
            <a:pPr marL="0" indent="0" algn="just">
              <a:buNone/>
            </a:pPr>
            <a:endParaRPr lang="tr-TR" dirty="0"/>
          </a:p>
          <a:p>
            <a:pPr marL="0" indent="0" algn="just">
              <a:buNone/>
            </a:pPr>
            <a:endParaRPr lang="tr-TR" dirty="0"/>
          </a:p>
        </p:txBody>
      </p:sp>
      <p:sp>
        <p:nvSpPr>
          <p:cNvPr id="4" name="Altbilgi Yer Tutucusu 3"/>
          <p:cNvSpPr>
            <a:spLocks noGrp="1"/>
          </p:cNvSpPr>
          <p:nvPr>
            <p:ph type="ftr" sz="quarter" idx="11"/>
          </p:nvPr>
        </p:nvSpPr>
        <p:spPr/>
        <p:txBody>
          <a:bodyPr/>
          <a:lstStyle/>
          <a:p>
            <a:pPr>
              <a:defRPr/>
            </a:pPr>
            <a:endParaRPr lang="tr-TR"/>
          </a:p>
        </p:txBody>
      </p:sp>
    </p:spTree>
    <p:extLst>
      <p:ext uri="{BB962C8B-B14F-4D97-AF65-F5344CB8AC3E}">
        <p14:creationId xmlns:p14="http://schemas.microsoft.com/office/powerpoint/2010/main" val="1398109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
            </a:r>
            <a:br>
              <a:rPr lang="tr-TR" dirty="0" smtClean="0"/>
            </a:br>
            <a:endParaRPr lang="tr-TR" dirty="0"/>
          </a:p>
        </p:txBody>
      </p:sp>
      <p:sp>
        <p:nvSpPr>
          <p:cNvPr id="3" name="İçerik Yer Tutucusu 2"/>
          <p:cNvSpPr>
            <a:spLocks noGrp="1"/>
          </p:cNvSpPr>
          <p:nvPr>
            <p:ph idx="1"/>
          </p:nvPr>
        </p:nvSpPr>
        <p:spPr>
          <a:xfrm>
            <a:off x="129247" y="2508445"/>
            <a:ext cx="8792308" cy="4970585"/>
          </a:xfrm>
        </p:spPr>
        <p:txBody>
          <a:bodyPr/>
          <a:lstStyle/>
          <a:p>
            <a:pPr marL="0" indent="0" algn="just">
              <a:buNone/>
            </a:pPr>
            <a:r>
              <a:rPr lang="tr-TR" b="1" dirty="0" smtClean="0"/>
              <a:t>IV- </a:t>
            </a:r>
            <a:r>
              <a:rPr lang="tr-TR" b="1" dirty="0"/>
              <a:t>YOLA TERK</a:t>
            </a:r>
            <a:endParaRPr lang="tr-TR" dirty="0"/>
          </a:p>
          <a:p>
            <a:pPr marL="0" indent="0" algn="just">
              <a:buNone/>
            </a:pPr>
            <a:r>
              <a:rPr lang="tr-TR" dirty="0"/>
              <a:t>Yola terk işlemi, taşınmazın bir kısmının bu parselden ayrılıp imar yoluna terk edilmesi ve terk edilen kısmın toplam </a:t>
            </a:r>
            <a:r>
              <a:rPr lang="tr-TR" dirty="0" err="1"/>
              <a:t>yüzölçümden</a:t>
            </a:r>
            <a:r>
              <a:rPr lang="tr-TR" dirty="0"/>
              <a:t> düşülmesi işlemidir</a:t>
            </a:r>
            <a:r>
              <a:rPr lang="tr-TR" dirty="0" smtClean="0"/>
              <a:t>.</a:t>
            </a:r>
          </a:p>
          <a:p>
            <a:pPr marL="0" indent="0" algn="just">
              <a:buNone/>
            </a:pPr>
            <a:endParaRPr lang="tr-TR" dirty="0"/>
          </a:p>
          <a:p>
            <a:pPr marL="0" indent="0" algn="just">
              <a:buNone/>
            </a:pPr>
            <a:endParaRPr lang="tr-TR" dirty="0"/>
          </a:p>
        </p:txBody>
      </p:sp>
      <p:sp>
        <p:nvSpPr>
          <p:cNvPr id="4" name="Altbilgi Yer Tutucusu 3"/>
          <p:cNvSpPr>
            <a:spLocks noGrp="1"/>
          </p:cNvSpPr>
          <p:nvPr>
            <p:ph type="ftr" sz="quarter" idx="11"/>
          </p:nvPr>
        </p:nvSpPr>
        <p:spPr/>
        <p:txBody>
          <a:bodyPr/>
          <a:lstStyle/>
          <a:p>
            <a:pPr>
              <a:defRPr/>
            </a:pPr>
            <a:endParaRPr lang="tr-TR"/>
          </a:p>
        </p:txBody>
      </p:sp>
    </p:spTree>
    <p:extLst>
      <p:ext uri="{BB962C8B-B14F-4D97-AF65-F5344CB8AC3E}">
        <p14:creationId xmlns:p14="http://schemas.microsoft.com/office/powerpoint/2010/main" val="2829644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
            </a:r>
            <a:br>
              <a:rPr lang="tr-TR" dirty="0" smtClean="0"/>
            </a:br>
            <a:endParaRPr lang="tr-TR" dirty="0"/>
          </a:p>
        </p:txBody>
      </p:sp>
      <p:sp>
        <p:nvSpPr>
          <p:cNvPr id="3" name="İçerik Yer Tutucusu 2"/>
          <p:cNvSpPr>
            <a:spLocks noGrp="1"/>
          </p:cNvSpPr>
          <p:nvPr>
            <p:ph idx="1"/>
          </p:nvPr>
        </p:nvSpPr>
        <p:spPr>
          <a:xfrm>
            <a:off x="351692" y="2188405"/>
            <a:ext cx="8792308" cy="4970585"/>
          </a:xfrm>
        </p:spPr>
        <p:txBody>
          <a:bodyPr/>
          <a:lstStyle/>
          <a:p>
            <a:pPr marL="0" indent="0" algn="just">
              <a:buNone/>
            </a:pPr>
            <a:r>
              <a:rPr lang="tr-TR" b="1" dirty="0" smtClean="0"/>
              <a:t>V- </a:t>
            </a:r>
            <a:r>
              <a:rPr lang="tr-TR" b="1" dirty="0"/>
              <a:t>YOLDAN İHDAS</a:t>
            </a:r>
            <a:endParaRPr lang="tr-TR" dirty="0"/>
          </a:p>
          <a:p>
            <a:pPr marL="0" indent="0" algn="just">
              <a:buNone/>
            </a:pPr>
            <a:r>
              <a:rPr lang="tr-TR" dirty="0"/>
              <a:t>Yoldan ihdas işlemi, evveliyatının yol olmasına karşın, imar plânı gereği kapanan yolların, imar plânındaki amacına uygun olacak şekilde kullanılmak üzere, ait olduğu adanın son parsel numarası altında tapu kütüğüne kaydedilmesidir.</a:t>
            </a:r>
          </a:p>
          <a:p>
            <a:pPr marL="0" indent="0" algn="just">
              <a:buNone/>
            </a:pPr>
            <a:endParaRPr lang="tr-TR" dirty="0"/>
          </a:p>
          <a:p>
            <a:pPr marL="0" indent="0" algn="just">
              <a:buNone/>
            </a:pPr>
            <a:endParaRPr lang="tr-TR" dirty="0"/>
          </a:p>
        </p:txBody>
      </p:sp>
      <p:sp>
        <p:nvSpPr>
          <p:cNvPr id="4" name="Altbilgi Yer Tutucusu 3"/>
          <p:cNvSpPr>
            <a:spLocks noGrp="1"/>
          </p:cNvSpPr>
          <p:nvPr>
            <p:ph type="ftr" sz="quarter" idx="11"/>
          </p:nvPr>
        </p:nvSpPr>
        <p:spPr/>
        <p:txBody>
          <a:bodyPr/>
          <a:lstStyle/>
          <a:p>
            <a:pPr>
              <a:defRPr/>
            </a:pPr>
            <a:endParaRPr lang="tr-TR"/>
          </a:p>
        </p:txBody>
      </p:sp>
    </p:spTree>
    <p:extLst>
      <p:ext uri="{BB962C8B-B14F-4D97-AF65-F5344CB8AC3E}">
        <p14:creationId xmlns:p14="http://schemas.microsoft.com/office/powerpoint/2010/main" val="32337629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
            </a:r>
            <a:br>
              <a:rPr lang="tr-TR" dirty="0" smtClean="0"/>
            </a:br>
            <a:endParaRPr lang="tr-TR" dirty="0"/>
          </a:p>
        </p:txBody>
      </p:sp>
      <p:sp>
        <p:nvSpPr>
          <p:cNvPr id="3" name="İçerik Yer Tutucusu 2"/>
          <p:cNvSpPr>
            <a:spLocks noGrp="1"/>
          </p:cNvSpPr>
          <p:nvPr>
            <p:ph idx="1"/>
          </p:nvPr>
        </p:nvSpPr>
        <p:spPr>
          <a:xfrm>
            <a:off x="140677" y="1125415"/>
            <a:ext cx="8792308" cy="4970585"/>
          </a:xfrm>
        </p:spPr>
        <p:txBody>
          <a:bodyPr/>
          <a:lstStyle/>
          <a:p>
            <a:pPr marL="0" indent="0" algn="just">
              <a:buNone/>
            </a:pPr>
            <a:r>
              <a:rPr lang="tr-TR" b="1" dirty="0" smtClean="0"/>
              <a:t>YÖNETİM PLANI DEĞİŞİKLİĞİ</a:t>
            </a:r>
            <a:endParaRPr lang="tr-TR" dirty="0"/>
          </a:p>
          <a:p>
            <a:pPr marL="0" indent="0" algn="just">
              <a:buNone/>
            </a:pPr>
            <a:r>
              <a:rPr lang="tr-TR" sz="2400" dirty="0"/>
              <a:t>Yönetim planı kat malikleri tarafından düzenlenir ve </a:t>
            </a:r>
            <a:r>
              <a:rPr lang="tr-TR" sz="2400" b="1" u="sng" dirty="0"/>
              <a:t>kat mülkiyeti/kat irtifakı kurulurken tapu müdürlüğüne ibraz edilir.</a:t>
            </a:r>
            <a:r>
              <a:rPr lang="tr-TR" sz="2400" dirty="0"/>
              <a:t> </a:t>
            </a:r>
            <a:r>
              <a:rPr lang="tr-TR" sz="2400" b="1" u="sng" dirty="0"/>
              <a:t>Yönetim planının değiştirilmesi için bütün kat maliklerinin beşte dördünün oyu şarttır. </a:t>
            </a:r>
            <a:r>
              <a:rPr lang="tr-TR" sz="2400" dirty="0"/>
              <a:t>Kat maliklerinin 634 sayılı Kanun’un 33 üncü maddesine göre mahkemeye başvurma hakları saklıdır. Yönetim planı ve bunda yapılan değişiklikler, bütün kat malikleriyle onların külli ve cüzi haleflerini ve yönetici ve denetçileri bağlar. </a:t>
            </a:r>
            <a:endParaRPr lang="tr-TR" dirty="0"/>
          </a:p>
          <a:p>
            <a:pPr marL="0" indent="0" algn="just">
              <a:buNone/>
            </a:pPr>
            <a:endParaRPr lang="tr-TR" dirty="0"/>
          </a:p>
        </p:txBody>
      </p:sp>
      <p:sp>
        <p:nvSpPr>
          <p:cNvPr id="4" name="Altbilgi Yer Tutucusu 3"/>
          <p:cNvSpPr>
            <a:spLocks noGrp="1"/>
          </p:cNvSpPr>
          <p:nvPr>
            <p:ph type="ftr" sz="quarter" idx="11"/>
          </p:nvPr>
        </p:nvSpPr>
        <p:spPr/>
        <p:txBody>
          <a:bodyPr/>
          <a:lstStyle/>
          <a:p>
            <a:pPr>
              <a:defRPr/>
            </a:pPr>
            <a:endParaRPr lang="tr-TR"/>
          </a:p>
        </p:txBody>
      </p:sp>
    </p:spTree>
    <p:extLst>
      <p:ext uri="{BB962C8B-B14F-4D97-AF65-F5344CB8AC3E}">
        <p14:creationId xmlns:p14="http://schemas.microsoft.com/office/powerpoint/2010/main" val="9205890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
            </a:r>
            <a:br>
              <a:rPr lang="tr-TR" dirty="0" smtClean="0"/>
            </a:br>
            <a:endParaRPr lang="tr-TR" dirty="0"/>
          </a:p>
        </p:txBody>
      </p:sp>
      <p:sp>
        <p:nvSpPr>
          <p:cNvPr id="3" name="İçerik Yer Tutucusu 2"/>
          <p:cNvSpPr>
            <a:spLocks noGrp="1"/>
          </p:cNvSpPr>
          <p:nvPr>
            <p:ph idx="1"/>
          </p:nvPr>
        </p:nvSpPr>
        <p:spPr>
          <a:xfrm>
            <a:off x="140677" y="1125415"/>
            <a:ext cx="8792308" cy="4970585"/>
          </a:xfrm>
        </p:spPr>
        <p:txBody>
          <a:bodyPr/>
          <a:lstStyle/>
          <a:p>
            <a:pPr marL="0" indent="0" algn="just">
              <a:buNone/>
            </a:pPr>
            <a:r>
              <a:rPr lang="tr-TR" b="1" dirty="0" smtClean="0"/>
              <a:t>YÖNETİM PLANI DEĞİŞİKLİĞİ</a:t>
            </a:r>
            <a:endParaRPr lang="tr-TR" dirty="0"/>
          </a:p>
          <a:p>
            <a:pPr marL="0" indent="0" algn="just">
              <a:buNone/>
            </a:pPr>
            <a:endParaRPr lang="tr-TR" sz="2400" b="1" u="sng" dirty="0" smtClean="0"/>
          </a:p>
          <a:p>
            <a:pPr marL="0" indent="0" algn="just">
              <a:buNone/>
            </a:pPr>
            <a:r>
              <a:rPr lang="tr-TR" sz="2400" b="1" u="sng" dirty="0" smtClean="0"/>
              <a:t>Yönetim </a:t>
            </a:r>
            <a:r>
              <a:rPr lang="tr-TR" sz="2400" b="1" u="sng" dirty="0" smtClean="0"/>
              <a:t>planının ve onda sonradan yapılan değişikliklerin tarihi, kat mülkiyeti kütüğünün (Beyanlar) hanesinde gösterilir</a:t>
            </a:r>
            <a:r>
              <a:rPr lang="tr-TR" sz="2400" dirty="0" smtClean="0"/>
              <a:t> ve bu değişiklikler yönetim planına bağlanarak kat mülkiyetinin kuruluş belgeleri arasında saklanır.</a:t>
            </a:r>
          </a:p>
          <a:p>
            <a:pPr marL="0" indent="0" algn="just">
              <a:buNone/>
            </a:pPr>
            <a:endParaRPr lang="tr-TR" dirty="0"/>
          </a:p>
          <a:p>
            <a:pPr marL="0" indent="0" algn="just">
              <a:buNone/>
            </a:pPr>
            <a:endParaRPr lang="tr-TR" dirty="0"/>
          </a:p>
        </p:txBody>
      </p:sp>
      <p:sp>
        <p:nvSpPr>
          <p:cNvPr id="4" name="Altbilgi Yer Tutucusu 3"/>
          <p:cNvSpPr>
            <a:spLocks noGrp="1"/>
          </p:cNvSpPr>
          <p:nvPr>
            <p:ph type="ftr" sz="quarter" idx="11"/>
          </p:nvPr>
        </p:nvSpPr>
        <p:spPr/>
        <p:txBody>
          <a:bodyPr/>
          <a:lstStyle/>
          <a:p>
            <a:pPr>
              <a:defRPr/>
            </a:pPr>
            <a:endParaRPr lang="tr-TR"/>
          </a:p>
        </p:txBody>
      </p:sp>
    </p:spTree>
    <p:extLst>
      <p:ext uri="{BB962C8B-B14F-4D97-AF65-F5344CB8AC3E}">
        <p14:creationId xmlns:p14="http://schemas.microsoft.com/office/powerpoint/2010/main" val="9189966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
            </a:r>
            <a:br>
              <a:rPr lang="tr-TR" dirty="0" smtClean="0"/>
            </a:br>
            <a:endParaRPr lang="tr-TR" dirty="0"/>
          </a:p>
        </p:txBody>
      </p:sp>
      <p:sp>
        <p:nvSpPr>
          <p:cNvPr id="3" name="İçerik Yer Tutucusu 2"/>
          <p:cNvSpPr>
            <a:spLocks noGrp="1"/>
          </p:cNvSpPr>
          <p:nvPr>
            <p:ph idx="1"/>
          </p:nvPr>
        </p:nvSpPr>
        <p:spPr>
          <a:xfrm>
            <a:off x="140677" y="1125415"/>
            <a:ext cx="8792308" cy="4970585"/>
          </a:xfrm>
        </p:spPr>
        <p:txBody>
          <a:bodyPr/>
          <a:lstStyle/>
          <a:p>
            <a:pPr marL="0" lvl="1" indent="0" algn="ctr">
              <a:spcBef>
                <a:spcPct val="20000"/>
              </a:spcBef>
              <a:buClr>
                <a:schemeClr val="accent1"/>
              </a:buClr>
              <a:buNone/>
            </a:pPr>
            <a:r>
              <a:rPr lang="tr-TR" sz="2800" b="1" dirty="0" smtClean="0"/>
              <a:t>MAHKEME KARARLARININ VE CEBRİ İCRA </a:t>
            </a:r>
            <a:r>
              <a:rPr lang="tr-TR" sz="2800" b="1" smtClean="0"/>
              <a:t>KARARLARININ UYGULANMASI</a:t>
            </a:r>
          </a:p>
          <a:p>
            <a:pPr marL="0" lvl="1" indent="0" algn="ctr">
              <a:spcBef>
                <a:spcPct val="20000"/>
              </a:spcBef>
              <a:buClr>
                <a:schemeClr val="accent1"/>
              </a:buClr>
              <a:buNone/>
            </a:pPr>
            <a:endParaRPr lang="tr-TR" sz="2800" b="1" dirty="0" smtClean="0"/>
          </a:p>
          <a:p>
            <a:pPr marL="0" lvl="1" indent="0" algn="just">
              <a:spcBef>
                <a:spcPts val="1000"/>
              </a:spcBef>
              <a:buNone/>
            </a:pPr>
            <a:r>
              <a:rPr lang="tr-TR" sz="2400" dirty="0"/>
              <a:t>Mahkeme kararlarının ve cebri icra kararlarının </a:t>
            </a:r>
            <a:r>
              <a:rPr lang="tr-TR" sz="2400" dirty="0" smtClean="0"/>
              <a:t>uygulanması için bu kararların kesinleşmesi şarttır.</a:t>
            </a:r>
          </a:p>
          <a:p>
            <a:pPr marL="0" lvl="1" indent="0" algn="just">
              <a:spcBef>
                <a:spcPts val="1000"/>
              </a:spcBef>
              <a:buNone/>
            </a:pPr>
            <a:endParaRPr lang="tr-TR" sz="2400" dirty="0"/>
          </a:p>
          <a:p>
            <a:pPr marL="0" lvl="1" indent="0" algn="just">
              <a:spcBef>
                <a:spcPts val="1000"/>
              </a:spcBef>
              <a:buNone/>
            </a:pPr>
            <a:r>
              <a:rPr lang="tr-TR" sz="2400" dirty="0" smtClean="0"/>
              <a:t>Tescil istem belgesi düzenlenir.</a:t>
            </a:r>
          </a:p>
          <a:p>
            <a:pPr marL="0" indent="0" algn="just">
              <a:buNone/>
            </a:pPr>
            <a:endParaRPr lang="tr-TR" dirty="0"/>
          </a:p>
          <a:p>
            <a:pPr marL="0" indent="0" algn="just">
              <a:buNone/>
            </a:pPr>
            <a:endParaRPr lang="tr-TR" dirty="0"/>
          </a:p>
        </p:txBody>
      </p:sp>
      <p:sp>
        <p:nvSpPr>
          <p:cNvPr id="4" name="Altbilgi Yer Tutucusu 3"/>
          <p:cNvSpPr>
            <a:spLocks noGrp="1"/>
          </p:cNvSpPr>
          <p:nvPr>
            <p:ph type="ftr" sz="quarter" idx="11"/>
          </p:nvPr>
        </p:nvSpPr>
        <p:spPr/>
        <p:txBody>
          <a:bodyPr/>
          <a:lstStyle/>
          <a:p>
            <a:pPr>
              <a:defRPr/>
            </a:pPr>
            <a:endParaRPr lang="tr-TR"/>
          </a:p>
        </p:txBody>
      </p:sp>
    </p:spTree>
    <p:extLst>
      <p:ext uri="{BB962C8B-B14F-4D97-AF65-F5344CB8AC3E}">
        <p14:creationId xmlns:p14="http://schemas.microsoft.com/office/powerpoint/2010/main" val="33136802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konomi">
  <a:themeElements>
    <a:clrScheme name="Gazete kağıdı">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zete kağıdı">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extLst>
    <a:ext uri="{05A4C25C-085E-4340-85A3-A5531E510DB2}">
      <thm15:themeFamily xmlns:thm15="http://schemas.microsoft.com/office/thememl/2012/main" name="ekonomi" id="{14396F44-94C0-4BF2-8333-266569A57D02}" vid="{03703BF9-DFA0-42C9-89F9-C03DE1C4A071}"/>
    </a:ext>
  </a:extLst>
</a:theme>
</file>

<file path=ppt/theme/theme2.xml><?xml version="1.0" encoding="utf-8"?>
<a:theme xmlns:a="http://schemas.openxmlformats.org/drawingml/2006/main" name="1_Rics">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ppt/theme/theme3.xml><?xml version="1.0" encoding="utf-8"?>
<a:theme xmlns:a="http://schemas.openxmlformats.org/drawingml/2006/main" name="h.t.">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h.t." id="{413A7544-DC64-4FD9-B67F-E82A6B382656}" vid="{2993C0EF-C761-423D-BA24-A50FC7959470}"/>
    </a:ext>
  </a:extLst>
</a:theme>
</file>

<file path=ppt/theme/theme4.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ekonomi</Template>
  <TotalTime>12544</TotalTime>
  <Words>425</Words>
  <Application>Microsoft Office PowerPoint</Application>
  <PresentationFormat>Ekran Gösterisi (4:3)</PresentationFormat>
  <Paragraphs>54</Paragraphs>
  <Slides>10</Slides>
  <Notes>0</Notes>
  <HiddenSlides>0</HiddenSlides>
  <MMClips>0</MMClips>
  <ScaleCrop>false</ScaleCrop>
  <HeadingPairs>
    <vt:vector size="6" baseType="variant">
      <vt:variant>
        <vt:lpstr>Kullanılan Yazı Tipleri</vt:lpstr>
      </vt:variant>
      <vt:variant>
        <vt:i4>5</vt:i4>
      </vt:variant>
      <vt:variant>
        <vt:lpstr>Tema</vt:lpstr>
      </vt:variant>
      <vt:variant>
        <vt:i4>3</vt:i4>
      </vt:variant>
      <vt:variant>
        <vt:lpstr>Slayt Başlıkları</vt:lpstr>
      </vt:variant>
      <vt:variant>
        <vt:i4>10</vt:i4>
      </vt:variant>
    </vt:vector>
  </HeadingPairs>
  <TitlesOfParts>
    <vt:vector size="18" baseType="lpstr">
      <vt:lpstr>ＭＳ Ｐゴシック</vt:lpstr>
      <vt:lpstr>Arial</vt:lpstr>
      <vt:lpstr>Calibri</vt:lpstr>
      <vt:lpstr>Trebuchet MS</vt:lpstr>
      <vt:lpstr>Wingdings</vt:lpstr>
      <vt:lpstr>ekonomi</vt:lpstr>
      <vt:lpstr>1_Rics</vt:lpstr>
      <vt:lpstr>h.t.</vt:lpstr>
      <vt:lpstr>PowerPoint Sunusu</vt:lpstr>
      <vt:lpstr>PowerPoint Sunusu</vt:lpstr>
      <vt:lpstr>PowerPoint Sunusu</vt:lpstr>
      <vt:lpstr> </vt:lpstr>
      <vt:lpstr> </vt:lpstr>
      <vt:lpstr> </vt:lpstr>
      <vt:lpstr> </vt:lpstr>
      <vt:lpstr> </vt:lpstr>
      <vt:lpstr> </vt:lpstr>
      <vt:lpstr>PowerPoint Sunusu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ANKARA ÜNİVERSİTESİ UYGULAMALI BİLİMLER FAKÜLTESİ GAYRİMENKUL GELİŞTİRME VE YÖNETİMİ BÖLÜMÜ</dc:title>
  <dc:creator>sibel</dc:creator>
  <cp:lastModifiedBy>arahmantursun@gmail.com</cp:lastModifiedBy>
  <cp:revision>844</cp:revision>
  <cp:lastPrinted>2016-10-24T07:53:35Z</cp:lastPrinted>
  <dcterms:created xsi:type="dcterms:W3CDTF">2016-09-18T09:35:24Z</dcterms:created>
  <dcterms:modified xsi:type="dcterms:W3CDTF">2020-03-02T13:24:27Z</dcterms:modified>
</cp:coreProperties>
</file>