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4682-17C3-46CE-92D3-2B79F17DC057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A4716-8949-4B3A-90EF-8A401A4CCA5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8AECE3-C95D-4ADF-BC09-838CC6AA48D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A37A-E25A-4B51-9584-9B04B98D00AA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B84F-1304-4D34-BD11-EA2B2A0C3A2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15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zh-TW" smtClean="0">
                <a:solidFill>
                  <a:srgbClr val="E75C01"/>
                </a:solidFill>
                <a:ea typeface="ＭＳ Ｐゴシック" charset="-128"/>
              </a:rPr>
              <a:t>Solunum Sisteminde Nükleer Tıp Uygulamaları </a:t>
            </a:r>
            <a:endParaRPr lang="en-US" altLang="zh-TW" smtClean="0">
              <a:solidFill>
                <a:srgbClr val="E75C01"/>
              </a:solidFill>
              <a:ea typeface="ＭＳ Ｐゴシック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57313"/>
            <a:ext cx="7924800" cy="52308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altLang="zh-TW" b="1" smtClean="0">
                <a:ea typeface="ＭＳ Ｐゴシック" charset="-128"/>
              </a:rPr>
              <a:t>Akciğer perfüzyon sintigrafisi: 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   </a:t>
            </a:r>
            <a:r>
              <a:rPr lang="tr-TR" sz="2800" smtClean="0">
                <a:ea typeface="ＭＳ Ｐゴシック" charset="-128"/>
              </a:rPr>
              <a:t>Tc-99m ile bağlı makroagregat Albümin partikülleri (Tc99m MAA) enjekte edilir. </a:t>
            </a:r>
          </a:p>
          <a:p>
            <a:pPr eaLnBrk="1" hangingPunct="1"/>
            <a:r>
              <a:rPr lang="tr-TR" sz="2800" smtClean="0">
                <a:ea typeface="ＭＳ Ｐゴシック" charset="-128"/>
              </a:rPr>
              <a:t>Partiküller ilk geçişte akciğer kapiller ve prekapiller arteriyollerde geçici mikroemboli oluştururlar.</a:t>
            </a:r>
          </a:p>
          <a:p>
            <a:pPr eaLnBrk="1" hangingPunct="1"/>
            <a:r>
              <a:rPr lang="tr-TR" sz="2800" smtClean="0">
                <a:ea typeface="ＭＳ Ｐゴシック" charset="-128"/>
              </a:rPr>
              <a:t>Tc99m ile işaretli enjekte edilen partikül sayısı tüm akciğerdeki arteriyollerin 1/1000</a:t>
            </a:r>
            <a:r>
              <a:rPr lang="tr-TR" altLang="en-US" sz="2800" smtClean="0">
                <a:ea typeface="ＭＳ Ｐゴシック" charset="-128"/>
              </a:rPr>
              <a:t>’</a:t>
            </a:r>
            <a:r>
              <a:rPr lang="tr-TR" sz="2800" smtClean="0">
                <a:ea typeface="ＭＳ Ｐゴシック" charset="-128"/>
              </a:rPr>
              <a:t>i oranındadır </a:t>
            </a:r>
          </a:p>
          <a:p>
            <a:pPr eaLnBrk="1" hangingPunct="1"/>
            <a:r>
              <a:rPr lang="tr-TR" sz="2800" smtClean="0">
                <a:ea typeface="ＭＳ Ｐゴシック" charset="-128"/>
              </a:rPr>
              <a:t>Oran olarak çok düşük miktarda verildiklerinden pulmoner emboli şüphesi olan bir hastada nefes darlığı yaratmadan güvenilir olarak kullanılabilmektedirler</a:t>
            </a:r>
            <a:r>
              <a:rPr lang="tr-TR" smtClean="0">
                <a:ea typeface="ＭＳ Ｐゴシック" charset="-128"/>
              </a:rPr>
              <a:t>. </a:t>
            </a:r>
            <a:endParaRPr lang="tr-TR" altLang="zh-TW" b="1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90850"/>
            <a:ext cx="4038600" cy="1744663"/>
          </a:xfrm>
          <a:noFill/>
        </p:spPr>
      </p:pic>
      <p:sp>
        <p:nvSpPr>
          <p:cNvPr id="35844" name="4 Dikdörtgen"/>
          <p:cNvSpPr>
            <a:spLocks noChangeArrowheads="1"/>
          </p:cNvSpPr>
          <p:nvPr/>
        </p:nvSpPr>
        <p:spPr bwMode="auto">
          <a:xfrm>
            <a:off x="539750" y="170021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GASTROÖZEFAGEAL REFLÜ SİNTİGRAFİSİ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xfrm>
            <a:off x="611188" y="-1588"/>
            <a:ext cx="7467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40" r="3740"/>
          <a:stretch>
            <a:fillRect/>
          </a:stretch>
        </p:blipFill>
        <p:spPr>
          <a:xfrm>
            <a:off x="468313" y="1773238"/>
            <a:ext cx="4616450" cy="3013075"/>
          </a:xfr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643438"/>
            <a:ext cx="39671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6 Dikdörtgen"/>
          <p:cNvSpPr>
            <a:spLocks noChangeArrowheads="1"/>
          </p:cNvSpPr>
          <p:nvPr/>
        </p:nvSpPr>
        <p:spPr bwMode="auto">
          <a:xfrm>
            <a:off x="539750" y="1196975"/>
            <a:ext cx="712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/>
              <a:t>MİDE BOŞALMA SİNTİGRAFİSİ</a:t>
            </a:r>
            <a:endParaRPr lang="tr-TR" sz="2000"/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6516688" y="278130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/>
              <a:t>Sıvı faz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Katı faz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>
          <a:xfrm>
            <a:off x="1116013" y="-458788"/>
            <a:ext cx="7467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half" idx="1"/>
          </p:nvPr>
        </p:nvSpPr>
        <p:spPr>
          <a:xfrm>
            <a:off x="144463" y="836613"/>
            <a:ext cx="5219700" cy="52562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smtClean="0">
                <a:ea typeface="ＭＳ Ｐゴシック" charset="-128"/>
              </a:rPr>
              <a:t>Hepatosit fonksiyonları ve safranın karaciğerden barsaklara geçişini eş zamanlı ve noninvaziv olarak değerlendiren fonksiyonel görüntüleme yöntemi </a:t>
            </a:r>
          </a:p>
          <a:p>
            <a:pPr eaLnBrk="1" hangingPunct="1"/>
            <a:r>
              <a:rPr lang="en-US" sz="2000" smtClean="0">
                <a:ea typeface="ＭＳ Ｐゴシック" charset="-128"/>
              </a:rPr>
              <a:t>iv. yolla verilen RF billüribine benzer şekilde hepatositler tarafından tutulur ve karaciğerde konjuge olmadan safra yollarına atılarak barsaklara geçer </a:t>
            </a:r>
          </a:p>
          <a:p>
            <a:pPr eaLnBrk="1" hangingPunct="1"/>
            <a:endParaRPr lang="en-US" sz="2000" smtClean="0">
              <a:ea typeface="ＭＳ Ｐゴシック" charset="-128"/>
            </a:endParaRPr>
          </a:p>
          <a:p>
            <a:pPr eaLnBrk="1" hangingPunct="1"/>
            <a:r>
              <a:rPr lang="en-US" sz="2000" b="1" smtClean="0">
                <a:ea typeface="ＭＳ Ｐゴシック" charset="-128"/>
              </a:rPr>
              <a:t>Endikasyonları: </a:t>
            </a:r>
          </a:p>
          <a:p>
            <a:pPr lvl="1" eaLnBrk="1" hangingPunct="1"/>
            <a:r>
              <a:rPr lang="en-US" sz="1700" smtClean="0">
                <a:ea typeface="ＭＳ Ｐゴシック" charset="-128"/>
              </a:rPr>
              <a:t>Bilyer atrezi/ neonatal hepatitin ayırıcı tanısı,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akut kolesistit,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duodeno gastrik reflü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safra sızıntılarının saptanması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Safra kesesi fonksiyonlarının değerlendirlmesi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9" name="Picture 2" descr="image07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565400"/>
            <a:ext cx="33115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10 Dikdörtgen"/>
          <p:cNvSpPr>
            <a:spLocks noChangeArrowheads="1"/>
          </p:cNvSpPr>
          <p:nvPr/>
        </p:nvSpPr>
        <p:spPr bwMode="auto">
          <a:xfrm>
            <a:off x="5330825" y="1628775"/>
            <a:ext cx="3633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SAFRA YOLLARI SİNTİGRAFİSİ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sp>
        <p:nvSpPr>
          <p:cNvPr id="38915" name="Content Placeholder 8"/>
          <p:cNvSpPr>
            <a:spLocks noGrp="1"/>
          </p:cNvSpPr>
          <p:nvPr>
            <p:ph sz="half" idx="1"/>
          </p:nvPr>
        </p:nvSpPr>
        <p:spPr>
          <a:xfrm>
            <a:off x="5148263" y="2924175"/>
            <a:ext cx="3657600" cy="22383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RF: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Tc-99m ile işaretli eritrosit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Tc-99m ile işaretli sulfur kolloid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38163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12 Dikdörtgen"/>
          <p:cNvSpPr>
            <a:spLocks noChangeArrowheads="1"/>
          </p:cNvSpPr>
          <p:nvPr/>
        </p:nvSpPr>
        <p:spPr bwMode="auto">
          <a:xfrm>
            <a:off x="1547813" y="1557338"/>
            <a:ext cx="410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GASTROİNTESTİNAL SİSTEM KANAMA SİNTİGRAFİSİ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500063" y="0"/>
            <a:ext cx="7889875" cy="81597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pic>
        <p:nvPicPr>
          <p:cNvPr id="3993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67138"/>
            <a:ext cx="6777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39750" y="765175"/>
            <a:ext cx="285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Meckel sintigrafisi</a:t>
            </a:r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684213" y="1268413"/>
            <a:ext cx="72723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Meckel divertikülü, omfalomezenterik kanalın tam kapanmaması sonucu oluşan, nadir görülen (%3) embriyolojik bir kalıntıdır.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Genellikle distal ileumda bulunur.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%10-60 arasında değişen oranlarda divertikülde ektopik mukoza (en sık mide) görülebilir.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Ektopik mide mukozasının asid ve pepsin üretimi sonucunda mukozal hasar ve kanama meydana gelebilir.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Meckel divertikülü kanaması herhangi bir yaşta ortaya çıkabilir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En sık bebekler ve küçük çocuklarda alt GİS kanamasına sebep olur.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aseline="30000"/>
              <a:t>Bebeklerde alt GİS kanaması yapan sebeplerin başında gelir.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sp>
        <p:nvSpPr>
          <p:cNvPr id="40963" name="9 Dikdörtgen"/>
          <p:cNvSpPr>
            <a:spLocks noChangeArrowheads="1"/>
          </p:cNvSpPr>
          <p:nvPr/>
        </p:nvSpPr>
        <p:spPr bwMode="auto">
          <a:xfrm>
            <a:off x="755650" y="1773238"/>
            <a:ext cx="376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SELEKTİF DALAK SİNTİGRAFİSİ</a:t>
            </a:r>
            <a:endParaRPr lang="tr-TR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698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8 Dikdörtgen"/>
          <p:cNvSpPr>
            <a:spLocks noChangeArrowheads="1"/>
          </p:cNvSpPr>
          <p:nvPr/>
        </p:nvSpPr>
        <p:spPr bwMode="auto">
          <a:xfrm>
            <a:off x="827088" y="594995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KARACİĞER-DALAK SİNTİGRAFİSİ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15250" cy="1143000"/>
          </a:xfrm>
        </p:spPr>
        <p:txBody>
          <a:bodyPr/>
          <a:lstStyle/>
          <a:p>
            <a:pPr eaLnBrk="1" hangingPunct="1"/>
            <a:r>
              <a:rPr lang="tr-TR" altLang="zh-TW" smtClean="0">
                <a:solidFill>
                  <a:srgbClr val="E75C01"/>
                </a:solidFill>
                <a:ea typeface="ＭＳ Ｐゴシック" charset="-128"/>
              </a:rPr>
              <a:t>Akciğer perfüzyon sintigrafisi</a:t>
            </a:r>
            <a:endParaRPr lang="en-US" altLang="zh-TW" smtClean="0">
              <a:solidFill>
                <a:srgbClr val="E75C01"/>
              </a:solidFill>
              <a:ea typeface="ＭＳ Ｐゴシック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Radyofarmasötik pulmoner kan akımı ile doğru orantılı olarak tüm akciğerde dağılır ve akciğerler görünür hale gelir.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Oturarak veya yatarak toraksın ön, arka, her iki arka oblik ve lateral görüntüler alınır.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Endikasyonları: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pulmoner emboli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post operatif akciğer volümünün hesaplanması,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sağdan sola şantların araştırılması . 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zh-TW" smtClean="0">
                <a:solidFill>
                  <a:srgbClr val="E75C01"/>
                </a:solidFill>
                <a:ea typeface="ＭＳ Ｐゴシック" charset="-128"/>
              </a:rPr>
              <a:t>Akciğer ventilasyon sintigrafisi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6894512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Pulmoner emboli tanısı için akciğer perfüzyon sintigrafisinin özgüllüğünü arttırmak amacıyla yapılır.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Xenon-133 gibi radyoaktif gazlar veya radyoaktif aerosoller (Tc99mDTPA) kullanılır.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Solunum işlemi bitince hasta ventilasyon sintigrafisi için çekime alınır. </a:t>
            </a:r>
          </a:p>
          <a:p>
            <a:pPr eaLnBrk="1" hangingPunct="1"/>
            <a:endParaRPr lang="en-US" altLang="zh-TW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Başlık"/>
          <p:cNvSpPr>
            <a:spLocks noGrp="1"/>
          </p:cNvSpPr>
          <p:nvPr>
            <p:ph type="title"/>
          </p:nvPr>
        </p:nvSpPr>
        <p:spPr>
          <a:xfrm>
            <a:off x="468313" y="0"/>
            <a:ext cx="77136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Akciğer perfüzyon-ventilasyon sintigrafisi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96975"/>
            <a:ext cx="4495800" cy="2879725"/>
          </a:xfrm>
          <a:noFill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365625"/>
            <a:ext cx="27987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365625"/>
            <a:ext cx="29432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65625"/>
            <a:ext cx="27717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Avantajları: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Böbrek yetmezliği ve iyot allerjisi olan hastalarda kullanılabilir.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Periferik yerleşimli pulmoner emboli odaklarını gösterebilir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Radyasyon dozu düşüktür 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BT: 8-10 mSv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Sintigrafi:0.3-2 mSv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Gebelerde kullanılabilir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AKCİĞER KANSERİNDE PET/BT UYGULAMALARI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Soliter pulmoner nodül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Akciğer Kanseri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Mezotelyoma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  <a:p>
            <a:pPr lvl="1" eaLnBrk="1" hangingPunct="1"/>
            <a:r>
              <a:rPr lang="en-US" smtClean="0">
                <a:ea typeface="ＭＳ Ｐゴシック" charset="-128"/>
              </a:rPr>
              <a:t>Tanı/Evreleme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Yeniden evreleme (nüks?)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Tedavi yanıtının değerlendirilmesi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KT: en erken 2-4 haftada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RT: en erken 3 ayda 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AKCİĞER KANSERİNDE PET/BT UYGULAMALARI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00213"/>
            <a:ext cx="4346575" cy="2016125"/>
          </a:xfrm>
          <a:noFill/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437063"/>
            <a:ext cx="51133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5795963" y="2420938"/>
            <a:ext cx="195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SPN (ayırıcı tanı)</a:t>
            </a:r>
          </a:p>
        </p:txBody>
      </p: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395288" y="5300663"/>
            <a:ext cx="1776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Akciğer kanseri</a:t>
            </a:r>
          </a:p>
          <a:p>
            <a:r>
              <a:rPr lang="en-US"/>
              <a:t>(evreleme)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Gastrointestinal Sistem Uygulamaları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133600"/>
            <a:ext cx="2133600" cy="1695450"/>
          </a:xfrm>
          <a:noFill/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133600"/>
            <a:ext cx="20812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5 Dikdörtgen"/>
          <p:cNvSpPr>
            <a:spLocks noChangeArrowheads="1"/>
          </p:cNvSpPr>
          <p:nvPr/>
        </p:nvSpPr>
        <p:spPr bwMode="auto">
          <a:xfrm>
            <a:off x="755650" y="1484313"/>
            <a:ext cx="350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TÜKÜRÜK BEZİ SİNTİGRAFİSİ</a:t>
            </a:r>
            <a:endParaRPr lang="tr-TR"/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539750" y="4005263"/>
            <a:ext cx="83534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baseline="30000"/>
          </a:p>
          <a:p>
            <a:r>
              <a:rPr lang="en-US" sz="3200" b="1" baseline="30000"/>
              <a:t>Radyofarmasötik</a:t>
            </a:r>
            <a:r>
              <a:rPr lang="en-US" sz="3200" baseline="30000"/>
              <a:t> : Tc-99m perteknetat </a:t>
            </a:r>
          </a:p>
          <a:p>
            <a:r>
              <a:rPr lang="en-US" sz="2400" b="1">
                <a:cs typeface="Arial" pitchFamily="34" charset="0"/>
              </a:rPr>
              <a:t>Endikasyonları: </a:t>
            </a:r>
            <a:r>
              <a:rPr lang="en-US" sz="2400">
                <a:cs typeface="Arial" pitchFamily="34" charset="0"/>
              </a:rPr>
              <a:t>Akut parotit, Warthin tümörü, oksifilik adenom, Sjögren sendromu, süpüratif parotidler, radyoterapi, obstrüksiyon, kronik siyaladenit</a:t>
            </a:r>
          </a:p>
          <a:p>
            <a:endParaRPr lang="en-US" sz="2400" baseline="30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6 Dikdörtgen"/>
          <p:cNvSpPr>
            <a:spLocks noGrp="1" noChangeArrowheads="1"/>
          </p:cNvSpPr>
          <p:nvPr>
            <p:ph type="title"/>
          </p:nvPr>
        </p:nvSpPr>
        <p:spPr>
          <a:xfrm>
            <a:off x="1187450" y="806450"/>
            <a:ext cx="6700838" cy="584200"/>
          </a:xfrm>
        </p:spPr>
        <p:txBody>
          <a:bodyPr wrap="none">
            <a:spAutoFit/>
          </a:bodyPr>
          <a:lstStyle/>
          <a:p>
            <a:pPr eaLnBrk="1" hangingPunct="1"/>
            <a:r>
              <a:rPr lang="tr-TR" sz="3200" b="1" smtClean="0">
                <a:solidFill>
                  <a:srgbClr val="E75C01"/>
                </a:solidFill>
                <a:ea typeface="ＭＳ Ｐゴシック" charset="-128"/>
              </a:rPr>
              <a:t>Özefagus Transit Zamanı Sintigrafisi</a:t>
            </a:r>
            <a:endParaRPr lang="tr-TR" sz="3200" smtClean="0">
              <a:solidFill>
                <a:srgbClr val="E75C01"/>
              </a:solidFill>
              <a:ea typeface="ＭＳ Ｐゴシック" charset="-128"/>
            </a:endParaRP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866" r="23866"/>
          <a:stretch>
            <a:fillRect/>
          </a:stretch>
        </p:blipFill>
        <p:spPr>
          <a:xfrm>
            <a:off x="1116013" y="1600200"/>
            <a:ext cx="6808787" cy="444341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Ekran Gösterisi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Solunum Sisteminde Nükleer Tıp Uygulamaları </vt:lpstr>
      <vt:lpstr>Akciğer perfüzyon sintigrafisi</vt:lpstr>
      <vt:lpstr>Akciğer ventilasyon sintigrafisi</vt:lpstr>
      <vt:lpstr>Akciğer perfüzyon-ventilasyon sintigrafisi</vt:lpstr>
      <vt:lpstr>Slayt 5</vt:lpstr>
      <vt:lpstr>AKCİĞER KANSERİNDE PET/BT UYGULAMALARI</vt:lpstr>
      <vt:lpstr>AKCİĞER KANSERİNDE PET/BT UYGULAMALARI</vt:lpstr>
      <vt:lpstr>Gastrointestinal Sistem Uygulamaları</vt:lpstr>
      <vt:lpstr>Özefagus Transit Zamanı Sintigrafisi</vt:lpstr>
      <vt:lpstr>Gastrointestinal Sistem Uygulamaları</vt:lpstr>
      <vt:lpstr>Gastrointestinal Sistem Uygulamaları</vt:lpstr>
      <vt:lpstr>Gastrointestinal Sistem Uygulamaları</vt:lpstr>
      <vt:lpstr>Gastrointestinal Sistem Uygulamaları</vt:lpstr>
      <vt:lpstr>Gastrointestinal Sistem Uygulamaları</vt:lpstr>
      <vt:lpstr>Gastrointestinal Sistem Uygulamaları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Solunum Sisteminde Nükleer Tıp Uygulamaları </dc:title>
  <dc:creator>KALPMERKZ1677</dc:creator>
  <cp:lastModifiedBy>KALPMERKZ1677</cp:lastModifiedBy>
  <cp:revision>1</cp:revision>
  <dcterms:created xsi:type="dcterms:W3CDTF">2017-07-03T12:41:17Z</dcterms:created>
  <dcterms:modified xsi:type="dcterms:W3CDTF">2017-07-03T12:41:30Z</dcterms:modified>
</cp:coreProperties>
</file>