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F4682-17C3-46CE-92D3-2B79F17DC057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A4716-8949-4B3A-90EF-8A401A4CCA5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charset="-128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78AECE3-C95D-4ADF-BC09-838CC6AA48D4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A37A-E25A-4B51-9584-9B04B98D00A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B84F-1304-4D34-BD11-EA2B2A0C3A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A37A-E25A-4B51-9584-9B04B98D00A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B84F-1304-4D34-BD11-EA2B2A0C3A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A37A-E25A-4B51-9584-9B04B98D00A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B84F-1304-4D34-BD11-EA2B2A0C3A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A37A-E25A-4B51-9584-9B04B98D00A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B84F-1304-4D34-BD11-EA2B2A0C3A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A37A-E25A-4B51-9584-9B04B98D00A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B84F-1304-4D34-BD11-EA2B2A0C3A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A37A-E25A-4B51-9584-9B04B98D00A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B84F-1304-4D34-BD11-EA2B2A0C3A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A37A-E25A-4B51-9584-9B04B98D00A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B84F-1304-4D34-BD11-EA2B2A0C3A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A37A-E25A-4B51-9584-9B04B98D00A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B84F-1304-4D34-BD11-EA2B2A0C3A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A37A-E25A-4B51-9584-9B04B98D00A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B84F-1304-4D34-BD11-EA2B2A0C3A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A37A-E25A-4B51-9584-9B04B98D00A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B84F-1304-4D34-BD11-EA2B2A0C3A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FA37A-E25A-4B51-9584-9B04B98D00A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BB84F-1304-4D34-BD11-EA2B2A0C3A2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FA37A-E25A-4B51-9584-9B04B98D00AA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BB84F-1304-4D34-BD11-EA2B2A0C3A2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771525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zh-TW" smtClean="0">
                <a:solidFill>
                  <a:srgbClr val="E75C01"/>
                </a:solidFill>
                <a:ea typeface="ＭＳ Ｐゴシック" charset="-128"/>
              </a:rPr>
              <a:t>Solunum Sisteminde Nükleer Tıp Uygulamaları </a:t>
            </a:r>
            <a:endParaRPr lang="en-US" altLang="zh-TW" smtClean="0">
              <a:solidFill>
                <a:srgbClr val="E75C01"/>
              </a:solidFill>
              <a:ea typeface="ＭＳ Ｐゴシック" charset="-128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714375" y="1357313"/>
            <a:ext cx="7924800" cy="5230812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altLang="zh-TW" b="1" smtClean="0">
                <a:ea typeface="ＭＳ Ｐゴシック" charset="-128"/>
              </a:rPr>
              <a:t>Akciğer perfüzyon sintigrafisi: </a:t>
            </a:r>
          </a:p>
          <a:p>
            <a:pPr eaLnBrk="1" hangingPunct="1"/>
            <a:r>
              <a:rPr lang="tr-TR" smtClean="0">
                <a:ea typeface="ＭＳ Ｐゴシック" charset="-128"/>
              </a:rPr>
              <a:t>   </a:t>
            </a:r>
            <a:r>
              <a:rPr lang="tr-TR" sz="2800" smtClean="0">
                <a:ea typeface="ＭＳ Ｐゴシック" charset="-128"/>
              </a:rPr>
              <a:t>Tc-99m ile bağlı makroagregat Albümin partikülleri (Tc99m MAA) enjekte edilir. </a:t>
            </a:r>
          </a:p>
          <a:p>
            <a:pPr eaLnBrk="1" hangingPunct="1"/>
            <a:r>
              <a:rPr lang="tr-TR" sz="2800" smtClean="0">
                <a:ea typeface="ＭＳ Ｐゴシック" charset="-128"/>
              </a:rPr>
              <a:t>Partiküller ilk geçişte akciğer kapiller ve prekapiller arteriyollerde geçici mikroemboli oluştururlar.</a:t>
            </a:r>
          </a:p>
          <a:p>
            <a:pPr eaLnBrk="1" hangingPunct="1"/>
            <a:r>
              <a:rPr lang="tr-TR" sz="2800" smtClean="0">
                <a:ea typeface="ＭＳ Ｐゴシック" charset="-128"/>
              </a:rPr>
              <a:t>Tc99m ile işaretli enjekte edilen partikül sayısı tüm akciğerdeki arteriyollerin 1/1000</a:t>
            </a:r>
            <a:r>
              <a:rPr lang="tr-TR" altLang="en-US" sz="2800" smtClean="0">
                <a:ea typeface="ＭＳ Ｐゴシック" charset="-128"/>
              </a:rPr>
              <a:t>’</a:t>
            </a:r>
            <a:r>
              <a:rPr lang="tr-TR" sz="2800" smtClean="0">
                <a:ea typeface="ＭＳ Ｐゴシック" charset="-128"/>
              </a:rPr>
              <a:t>i oranındadır </a:t>
            </a:r>
          </a:p>
          <a:p>
            <a:pPr eaLnBrk="1" hangingPunct="1"/>
            <a:r>
              <a:rPr lang="tr-TR" sz="2800" smtClean="0">
                <a:ea typeface="ＭＳ Ｐゴシック" charset="-128"/>
              </a:rPr>
              <a:t>Oran olarak çok düşük miktarda verildiklerinden pulmoner emboli şüphesi olan bir hastada nefes darlığı yaratmadan güvenilir olarak kullanılabilmektedirler</a:t>
            </a:r>
            <a:r>
              <a:rPr lang="tr-TR" smtClean="0">
                <a:ea typeface="ＭＳ Ｐゴシック" charset="-128"/>
              </a:rPr>
              <a:t>. </a:t>
            </a:r>
            <a:endParaRPr lang="tr-TR" altLang="zh-TW" b="1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b="1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pic>
        <p:nvPicPr>
          <p:cNvPr id="35843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990850"/>
            <a:ext cx="4038600" cy="1744663"/>
          </a:xfrm>
          <a:noFill/>
        </p:spPr>
      </p:pic>
      <p:sp>
        <p:nvSpPr>
          <p:cNvPr id="35844" name="4 Dikdörtgen"/>
          <p:cNvSpPr>
            <a:spLocks noChangeArrowheads="1"/>
          </p:cNvSpPr>
          <p:nvPr/>
        </p:nvSpPr>
        <p:spPr bwMode="auto">
          <a:xfrm>
            <a:off x="539750" y="1700213"/>
            <a:ext cx="34559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GASTROÖZEFAGEAL REFLÜ SİNTİGRAFİSİ</a:t>
            </a:r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Başlık"/>
          <p:cNvSpPr>
            <a:spLocks noGrp="1"/>
          </p:cNvSpPr>
          <p:nvPr>
            <p:ph type="title"/>
          </p:nvPr>
        </p:nvSpPr>
        <p:spPr>
          <a:xfrm>
            <a:off x="611188" y="-1588"/>
            <a:ext cx="7467600" cy="114300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pic>
        <p:nvPicPr>
          <p:cNvPr id="368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740" r="3740"/>
          <a:stretch>
            <a:fillRect/>
          </a:stretch>
        </p:blipFill>
        <p:spPr>
          <a:xfrm>
            <a:off x="468313" y="1773238"/>
            <a:ext cx="4616450" cy="3013075"/>
          </a:xfrm>
          <a:noFill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4643438"/>
            <a:ext cx="396716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6 Dikdörtgen"/>
          <p:cNvSpPr>
            <a:spLocks noChangeArrowheads="1"/>
          </p:cNvSpPr>
          <p:nvPr/>
        </p:nvSpPr>
        <p:spPr bwMode="auto">
          <a:xfrm>
            <a:off x="539750" y="1196975"/>
            <a:ext cx="7127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b="1"/>
              <a:t>MİDE BOŞALMA SİNTİGRAFİSİ</a:t>
            </a:r>
            <a:endParaRPr lang="tr-TR" sz="2000"/>
          </a:p>
        </p:txBody>
      </p:sp>
      <p:sp>
        <p:nvSpPr>
          <p:cNvPr id="36870" name="TextBox 10"/>
          <p:cNvSpPr txBox="1">
            <a:spLocks noChangeArrowheads="1"/>
          </p:cNvSpPr>
          <p:nvPr/>
        </p:nvSpPr>
        <p:spPr bwMode="auto">
          <a:xfrm>
            <a:off x="6516688" y="2781300"/>
            <a:ext cx="1249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/>
              <a:t>Sıvı faz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/>
              <a:t>Katı faz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Başlık"/>
          <p:cNvSpPr>
            <a:spLocks noGrp="1"/>
          </p:cNvSpPr>
          <p:nvPr>
            <p:ph type="title"/>
          </p:nvPr>
        </p:nvSpPr>
        <p:spPr>
          <a:xfrm>
            <a:off x="1116013" y="-458788"/>
            <a:ext cx="7467600" cy="114300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sp>
        <p:nvSpPr>
          <p:cNvPr id="37891" name="Content Placeholder 4"/>
          <p:cNvSpPr>
            <a:spLocks noGrp="1"/>
          </p:cNvSpPr>
          <p:nvPr>
            <p:ph sz="half" idx="1"/>
          </p:nvPr>
        </p:nvSpPr>
        <p:spPr>
          <a:xfrm>
            <a:off x="144463" y="836613"/>
            <a:ext cx="5219700" cy="525621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000" smtClean="0">
                <a:ea typeface="ＭＳ Ｐゴシック" charset="-128"/>
              </a:rPr>
              <a:t>Hepatosit fonksiyonları ve safranın karaciğerden barsaklara geçişini eş zamanlı ve noninvaziv olarak değerlendiren fonksiyonel görüntüleme yöntemi </a:t>
            </a:r>
          </a:p>
          <a:p>
            <a:pPr eaLnBrk="1" hangingPunct="1"/>
            <a:r>
              <a:rPr lang="en-US" sz="2000" smtClean="0">
                <a:ea typeface="ＭＳ Ｐゴシック" charset="-128"/>
              </a:rPr>
              <a:t>iv. yolla verilen RF billüribine benzer şekilde hepatositler tarafından tutulur ve karaciğerde konjuge olmadan safra yollarına atılarak barsaklara geçer </a:t>
            </a:r>
          </a:p>
          <a:p>
            <a:pPr eaLnBrk="1" hangingPunct="1"/>
            <a:endParaRPr lang="en-US" sz="2000" smtClean="0">
              <a:ea typeface="ＭＳ Ｐゴシック" charset="-128"/>
            </a:endParaRPr>
          </a:p>
          <a:p>
            <a:pPr eaLnBrk="1" hangingPunct="1"/>
            <a:r>
              <a:rPr lang="en-US" sz="2000" b="1" smtClean="0">
                <a:ea typeface="ＭＳ Ｐゴシック" charset="-128"/>
              </a:rPr>
              <a:t>Endikasyonları: </a:t>
            </a:r>
          </a:p>
          <a:p>
            <a:pPr lvl="1" eaLnBrk="1" hangingPunct="1"/>
            <a:r>
              <a:rPr lang="en-US" sz="1700" smtClean="0">
                <a:ea typeface="ＭＳ Ｐゴシック" charset="-128"/>
              </a:rPr>
              <a:t>Bilyer atrezi/ neonatal hepatitin ayırıcı tanısı,</a:t>
            </a:r>
          </a:p>
          <a:p>
            <a:pPr lvl="1" eaLnBrk="1" hangingPunct="1"/>
            <a:r>
              <a:rPr lang="en-US" sz="2000" smtClean="0">
                <a:ea typeface="ＭＳ Ｐゴシック" charset="-128"/>
              </a:rPr>
              <a:t>akut kolesistit,</a:t>
            </a:r>
          </a:p>
          <a:p>
            <a:pPr lvl="1" eaLnBrk="1" hangingPunct="1"/>
            <a:r>
              <a:rPr lang="en-US" sz="2000" smtClean="0">
                <a:ea typeface="ＭＳ Ｐゴシック" charset="-128"/>
              </a:rPr>
              <a:t>duodeno gastrik reflü</a:t>
            </a:r>
          </a:p>
          <a:p>
            <a:pPr lvl="1" eaLnBrk="1" hangingPunct="1"/>
            <a:r>
              <a:rPr lang="en-US" sz="2000" smtClean="0">
                <a:ea typeface="ＭＳ Ｐゴシック" charset="-128"/>
              </a:rPr>
              <a:t>safra sızıntılarının saptanması</a:t>
            </a:r>
          </a:p>
          <a:p>
            <a:pPr lvl="1" eaLnBrk="1" hangingPunct="1"/>
            <a:r>
              <a:rPr lang="en-US" sz="2000" smtClean="0">
                <a:ea typeface="ＭＳ Ｐゴシック" charset="-128"/>
              </a:rPr>
              <a:t>Safra kesesi fonksiyonlarının değerlendirlmesi</a:t>
            </a:r>
          </a:p>
          <a:p>
            <a:pPr eaLnBrk="1" hangingPunct="1"/>
            <a:endParaRPr lang="en-US" smtClean="0">
              <a:ea typeface="ＭＳ Ｐゴシック" charset="-128"/>
            </a:endParaRPr>
          </a:p>
        </p:txBody>
      </p:sp>
      <p:pic>
        <p:nvPicPr>
          <p:cNvPr id="9" name="Picture 2" descr="image07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2565400"/>
            <a:ext cx="331152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10 Dikdörtgen"/>
          <p:cNvSpPr>
            <a:spLocks noChangeArrowheads="1"/>
          </p:cNvSpPr>
          <p:nvPr/>
        </p:nvSpPr>
        <p:spPr bwMode="auto">
          <a:xfrm>
            <a:off x="5330825" y="1628775"/>
            <a:ext cx="36337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SAFRA YOLLARI SİNTİGRAFİSİ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sp>
        <p:nvSpPr>
          <p:cNvPr id="38915" name="Content Placeholder 8"/>
          <p:cNvSpPr>
            <a:spLocks noGrp="1"/>
          </p:cNvSpPr>
          <p:nvPr>
            <p:ph sz="half" idx="1"/>
          </p:nvPr>
        </p:nvSpPr>
        <p:spPr>
          <a:xfrm>
            <a:off x="5148263" y="2924175"/>
            <a:ext cx="3657600" cy="223838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charset="-128"/>
              </a:rPr>
              <a:t>RF: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Tc-99m ile işaretli eritrosit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Tc-99m ile işaretli sulfur kolloid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ea typeface="ＭＳ Ｐゴシック" charset="-128"/>
            </a:endParaRPr>
          </a:p>
        </p:txBody>
      </p:sp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420938"/>
            <a:ext cx="3816350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12 Dikdörtgen"/>
          <p:cNvSpPr>
            <a:spLocks noChangeArrowheads="1"/>
          </p:cNvSpPr>
          <p:nvPr/>
        </p:nvSpPr>
        <p:spPr bwMode="auto">
          <a:xfrm>
            <a:off x="1547813" y="1557338"/>
            <a:ext cx="41036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GASTROİNTESTİNAL SİSTEM KANAMA SİNTİGRAFİSİ</a:t>
            </a:r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Başlık"/>
          <p:cNvSpPr>
            <a:spLocks noGrp="1"/>
          </p:cNvSpPr>
          <p:nvPr>
            <p:ph type="title"/>
          </p:nvPr>
        </p:nvSpPr>
        <p:spPr>
          <a:xfrm>
            <a:off x="500063" y="0"/>
            <a:ext cx="7889875" cy="815975"/>
          </a:xfrm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pic>
        <p:nvPicPr>
          <p:cNvPr id="39939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767138"/>
            <a:ext cx="6777038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Box 12"/>
          <p:cNvSpPr txBox="1">
            <a:spLocks noChangeArrowheads="1"/>
          </p:cNvSpPr>
          <p:nvPr/>
        </p:nvSpPr>
        <p:spPr bwMode="auto">
          <a:xfrm>
            <a:off x="539750" y="765175"/>
            <a:ext cx="28527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Meckel sintigrafisi</a:t>
            </a:r>
          </a:p>
        </p:txBody>
      </p:sp>
      <p:sp>
        <p:nvSpPr>
          <p:cNvPr id="39941" name="Rectangle 13"/>
          <p:cNvSpPr>
            <a:spLocks noChangeArrowheads="1"/>
          </p:cNvSpPr>
          <p:nvPr/>
        </p:nvSpPr>
        <p:spPr bwMode="auto">
          <a:xfrm>
            <a:off x="684213" y="1268413"/>
            <a:ext cx="7272337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Meckel divertikülü, omfalomezenterik kanalın tam kapanmaması sonucu oluşan, nadir görülen (%3) embriyolojik bir kalıntıdır.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Genellikle distal ileumda bulunur.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%10-60 arasında değişen oranlarda divertikülde ektopik mukoza (en sık mide) görülebilir.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Ektopik mide mukozasının asid ve pepsin üretimi sonucunda mukozal hasar ve kanama meydana gelebilir.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Meckel divertikülü kanaması herhangi bir yaşta ortaya çıkabilir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En sık bebekler ve küçük çocuklarda alt GİS kanamasına sebep olur.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aseline="30000"/>
              <a:t>Bebeklerde alt GİS kanaması yapan sebeplerin başında gelir.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sp>
        <p:nvSpPr>
          <p:cNvPr id="40963" name="9 Dikdörtgen"/>
          <p:cNvSpPr>
            <a:spLocks noChangeArrowheads="1"/>
          </p:cNvSpPr>
          <p:nvPr/>
        </p:nvSpPr>
        <p:spPr bwMode="auto">
          <a:xfrm>
            <a:off x="755650" y="1773238"/>
            <a:ext cx="37623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SELEKTİF DALAK SİNTİGRAFİSİ</a:t>
            </a:r>
            <a:endParaRPr lang="tr-TR"/>
          </a:p>
        </p:txBody>
      </p:sp>
      <p:pic>
        <p:nvPicPr>
          <p:cNvPr id="40964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492375"/>
            <a:ext cx="69850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8 Dikdörtgen"/>
          <p:cNvSpPr>
            <a:spLocks noChangeArrowheads="1"/>
          </p:cNvSpPr>
          <p:nvPr/>
        </p:nvSpPr>
        <p:spPr bwMode="auto">
          <a:xfrm>
            <a:off x="827088" y="5949950"/>
            <a:ext cx="41767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b="1"/>
              <a:t>KARACİĞER-DALAK SİNTİGRAFİSİ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7715250" cy="1143000"/>
          </a:xfrm>
        </p:spPr>
        <p:txBody>
          <a:bodyPr/>
          <a:lstStyle/>
          <a:p>
            <a:pPr eaLnBrk="1" hangingPunct="1"/>
            <a:r>
              <a:rPr lang="tr-TR" altLang="zh-TW" smtClean="0">
                <a:solidFill>
                  <a:srgbClr val="E75C01"/>
                </a:solidFill>
                <a:ea typeface="ＭＳ Ｐゴシック" charset="-128"/>
              </a:rPr>
              <a:t>Akciğer perfüzyon sintigrafisi</a:t>
            </a:r>
            <a:endParaRPr lang="en-US" altLang="zh-TW" smtClean="0">
              <a:solidFill>
                <a:srgbClr val="E75C01"/>
              </a:solidFill>
              <a:ea typeface="ＭＳ Ｐゴシック" charset="-128"/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mtClean="0">
                <a:ea typeface="ＭＳ Ｐゴシック" charset="-128"/>
              </a:rPr>
              <a:t>Radyofarmasötik pulmoner kan akımı ile doğru orantılı olarak tüm akciğerde dağılır ve akciğerler görünür hale gelir. </a:t>
            </a:r>
          </a:p>
          <a:p>
            <a:pPr eaLnBrk="1" hangingPunct="1"/>
            <a:r>
              <a:rPr lang="en-US" smtClean="0">
                <a:ea typeface="ＭＳ Ｐゴシック" charset="-128"/>
              </a:rPr>
              <a:t>Oturarak veya yatarak toraksın ön, arka, her iki arka oblik ve lateral görüntüler alınır. </a:t>
            </a:r>
          </a:p>
          <a:p>
            <a:pPr eaLnBrk="1" hangingPunct="1"/>
            <a:r>
              <a:rPr lang="en-US" smtClean="0">
                <a:ea typeface="ＭＳ Ｐゴシック" charset="-128"/>
              </a:rPr>
              <a:t>Endikasyonları: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pulmoner emboli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post operatif akciğer volümünün hesaplanması,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sağdan sola şantların araştırılması . </a:t>
            </a:r>
          </a:p>
          <a:p>
            <a:pPr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zh-TW" smtClean="0">
                <a:solidFill>
                  <a:srgbClr val="E75C01"/>
                </a:solidFill>
                <a:ea typeface="ＭＳ Ｐゴシック" charset="-128"/>
              </a:rPr>
              <a:t>Akciğer ventilasyon sintigrafisi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017713"/>
            <a:ext cx="6894512" cy="4114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smtClean="0">
                <a:ea typeface="ＭＳ Ｐゴシック" charset="-128"/>
              </a:rPr>
              <a:t>Pulmoner emboli tanısı için akciğer perfüzyon sintigrafisinin özgüllüğünü arttırmak amacıyla yapılır. </a:t>
            </a:r>
          </a:p>
          <a:p>
            <a:pPr eaLnBrk="1" hangingPunct="1"/>
            <a:r>
              <a:rPr lang="en-US" smtClean="0">
                <a:ea typeface="ＭＳ Ｐゴシック" charset="-128"/>
              </a:rPr>
              <a:t>Xenon-133 gibi radyoaktif gazlar veya radyoaktif aerosoller (Tc99mDTPA) kullanılır. </a:t>
            </a:r>
          </a:p>
          <a:p>
            <a:pPr eaLnBrk="1" hangingPunct="1"/>
            <a:r>
              <a:rPr lang="en-US" smtClean="0">
                <a:ea typeface="ＭＳ Ｐゴシック" charset="-128"/>
              </a:rPr>
              <a:t>Solunum işlemi bitince hasta ventilasyon sintigrafisi için çekime alınır. </a:t>
            </a:r>
          </a:p>
          <a:p>
            <a:pPr eaLnBrk="1" hangingPunct="1"/>
            <a:endParaRPr lang="en-US" altLang="zh-TW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4 Başlık"/>
          <p:cNvSpPr>
            <a:spLocks noGrp="1"/>
          </p:cNvSpPr>
          <p:nvPr>
            <p:ph type="title"/>
          </p:nvPr>
        </p:nvSpPr>
        <p:spPr>
          <a:xfrm>
            <a:off x="468313" y="0"/>
            <a:ext cx="771366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>
                <a:solidFill>
                  <a:srgbClr val="E75C01"/>
                </a:solidFill>
                <a:ea typeface="ＭＳ Ｐゴシック" charset="-128"/>
              </a:rPr>
              <a:t>Akciğer perfüzyon-ventilasyon sintigrafisi</a:t>
            </a:r>
          </a:p>
        </p:txBody>
      </p:sp>
      <p:pic>
        <p:nvPicPr>
          <p:cNvPr id="2969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1050" y="1196975"/>
            <a:ext cx="4495800" cy="2879725"/>
          </a:xfrm>
          <a:noFill/>
        </p:spPr>
      </p:pic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4365625"/>
            <a:ext cx="2798763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675" y="4365625"/>
            <a:ext cx="2943225" cy="233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365625"/>
            <a:ext cx="277177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charset="-128"/>
              </a:rPr>
              <a:t>Avantajları: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Böbrek yetmezliği ve iyot allerjisi olan hastalarda kullanılabilir.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Periferik yerleşimli pulmoner emboli odaklarını gösterebilir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Radyasyon dozu düşüktür </a:t>
            </a:r>
          </a:p>
          <a:p>
            <a:pPr lvl="2" eaLnBrk="1" hangingPunct="1"/>
            <a:r>
              <a:rPr lang="en-US" smtClean="0">
                <a:ea typeface="ＭＳ Ｐゴシック" charset="-128"/>
              </a:rPr>
              <a:t>BT: 8-10 mSv</a:t>
            </a:r>
          </a:p>
          <a:p>
            <a:pPr lvl="2" eaLnBrk="1" hangingPunct="1"/>
            <a:r>
              <a:rPr lang="en-US" smtClean="0">
                <a:ea typeface="ＭＳ Ｐゴシック" charset="-128"/>
              </a:rPr>
              <a:t>Sintigrafi:0.3-2 mSv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Gebelerde kullanılabilir</a:t>
            </a:r>
          </a:p>
          <a:p>
            <a:pPr lvl="1" eaLnBrk="1" hangingPunct="1">
              <a:buFont typeface="Wingdings 2" pitchFamily="18" charset="2"/>
              <a:buNone/>
            </a:pPr>
            <a:endParaRPr lang="en-US" smtClean="0">
              <a:ea typeface="ＭＳ Ｐゴシック" charset="-128"/>
            </a:endParaRPr>
          </a:p>
          <a:p>
            <a:pPr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b="1" smtClean="0">
                <a:solidFill>
                  <a:srgbClr val="E75C01"/>
                </a:solidFill>
                <a:ea typeface="ＭＳ Ｐゴシック" charset="-128"/>
              </a:rPr>
              <a:t>AKCİĞER KANSERİNDE PET/BT UYGULAMALARI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mtClean="0">
                <a:ea typeface="ＭＳ Ｐゴシック" charset="-128"/>
              </a:rPr>
              <a:t>Soliter pulmoner nodül</a:t>
            </a:r>
          </a:p>
          <a:p>
            <a:pPr eaLnBrk="1" hangingPunct="1"/>
            <a:r>
              <a:rPr lang="en-US" smtClean="0">
                <a:ea typeface="ＭＳ Ｐゴシック" charset="-128"/>
              </a:rPr>
              <a:t>Akciğer Kanseri</a:t>
            </a:r>
          </a:p>
          <a:p>
            <a:pPr eaLnBrk="1" hangingPunct="1"/>
            <a:r>
              <a:rPr lang="en-US" smtClean="0">
                <a:ea typeface="ＭＳ Ｐゴシック" charset="-128"/>
              </a:rPr>
              <a:t>Mezotelyoma</a:t>
            </a:r>
          </a:p>
          <a:p>
            <a:pPr lvl="1" eaLnBrk="1" hangingPunct="1"/>
            <a:endParaRPr lang="en-US" smtClean="0">
              <a:ea typeface="ＭＳ Ｐゴシック" charset="-128"/>
            </a:endParaRPr>
          </a:p>
          <a:p>
            <a:pPr lvl="1" eaLnBrk="1" hangingPunct="1"/>
            <a:r>
              <a:rPr lang="en-US" smtClean="0">
                <a:ea typeface="ＭＳ Ｐゴシック" charset="-128"/>
              </a:rPr>
              <a:t>Tanı/Evreleme 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Yeniden evreleme (nüks?)</a:t>
            </a:r>
          </a:p>
          <a:p>
            <a:pPr lvl="1" eaLnBrk="1" hangingPunct="1"/>
            <a:r>
              <a:rPr lang="en-US" smtClean="0">
                <a:ea typeface="ＭＳ Ｐゴシック" charset="-128"/>
              </a:rPr>
              <a:t>Tedavi yanıtının değerlendirilmesi</a:t>
            </a:r>
          </a:p>
          <a:p>
            <a:pPr lvl="2" eaLnBrk="1" hangingPunct="1"/>
            <a:r>
              <a:rPr lang="en-US" smtClean="0">
                <a:ea typeface="ＭＳ Ｐゴシック" charset="-128"/>
              </a:rPr>
              <a:t>KT: en erken 2-4 haftada</a:t>
            </a:r>
          </a:p>
          <a:p>
            <a:pPr lvl="2" eaLnBrk="1" hangingPunct="1"/>
            <a:r>
              <a:rPr lang="en-US" smtClean="0">
                <a:ea typeface="ＭＳ Ｐゴシック" charset="-128"/>
              </a:rPr>
              <a:t>RT: en erken 3 ayda </a:t>
            </a:r>
          </a:p>
          <a:p>
            <a:pPr lvl="1" eaLnBrk="1" hangingPunct="1"/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713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smtClean="0">
                <a:solidFill>
                  <a:srgbClr val="E75C01"/>
                </a:solidFill>
                <a:ea typeface="ＭＳ Ｐゴシック" charset="-128"/>
              </a:rPr>
              <a:t>AKCİĞER KANSERİNDE PET/BT UYGULAMALARI</a:t>
            </a:r>
          </a:p>
        </p:txBody>
      </p:sp>
      <p:pic>
        <p:nvPicPr>
          <p:cNvPr id="327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700213"/>
            <a:ext cx="4346575" cy="2016125"/>
          </a:xfrm>
          <a:noFill/>
        </p:spPr>
      </p:pic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4437063"/>
            <a:ext cx="5113337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Box 1"/>
          <p:cNvSpPr txBox="1">
            <a:spLocks noChangeArrowheads="1"/>
          </p:cNvSpPr>
          <p:nvPr/>
        </p:nvSpPr>
        <p:spPr bwMode="auto">
          <a:xfrm>
            <a:off x="5795963" y="2420938"/>
            <a:ext cx="1954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SPN (ayırıcı tanı)</a:t>
            </a:r>
          </a:p>
        </p:txBody>
      </p:sp>
      <p:sp>
        <p:nvSpPr>
          <p:cNvPr id="32774" name="TextBox 2"/>
          <p:cNvSpPr txBox="1">
            <a:spLocks noChangeArrowheads="1"/>
          </p:cNvSpPr>
          <p:nvPr/>
        </p:nvSpPr>
        <p:spPr bwMode="auto">
          <a:xfrm>
            <a:off x="395288" y="5300663"/>
            <a:ext cx="17764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Akciğer kanseri</a:t>
            </a:r>
          </a:p>
          <a:p>
            <a:r>
              <a:rPr lang="en-US"/>
              <a:t>(evreleme)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b="1" smtClean="0">
                <a:solidFill>
                  <a:srgbClr val="E75C01"/>
                </a:solidFill>
                <a:ea typeface="ＭＳ Ｐゴシック" charset="-128"/>
              </a:rPr>
              <a:t>Gastrointestinal Sistem Uygulamaları</a:t>
            </a:r>
          </a:p>
        </p:txBody>
      </p:sp>
      <p:pic>
        <p:nvPicPr>
          <p:cNvPr id="337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79613" y="2133600"/>
            <a:ext cx="2133600" cy="1695450"/>
          </a:xfrm>
          <a:noFill/>
        </p:spPr>
      </p:pic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133600"/>
            <a:ext cx="2081213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5 Dikdörtgen"/>
          <p:cNvSpPr>
            <a:spLocks noChangeArrowheads="1"/>
          </p:cNvSpPr>
          <p:nvPr/>
        </p:nvSpPr>
        <p:spPr bwMode="auto">
          <a:xfrm>
            <a:off x="755650" y="1484313"/>
            <a:ext cx="35067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TÜKÜRÜK BEZİ SİNTİGRAFİSİ</a:t>
            </a:r>
            <a:endParaRPr lang="tr-TR"/>
          </a:p>
        </p:txBody>
      </p:sp>
      <p:sp>
        <p:nvSpPr>
          <p:cNvPr id="33798" name="Rectangle 2"/>
          <p:cNvSpPr>
            <a:spLocks noChangeArrowheads="1"/>
          </p:cNvSpPr>
          <p:nvPr/>
        </p:nvSpPr>
        <p:spPr bwMode="auto">
          <a:xfrm>
            <a:off x="539750" y="4005263"/>
            <a:ext cx="8353425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3200" b="1" baseline="30000"/>
          </a:p>
          <a:p>
            <a:r>
              <a:rPr lang="en-US" sz="3200" b="1" baseline="30000"/>
              <a:t>Radyofarmasötik</a:t>
            </a:r>
            <a:r>
              <a:rPr lang="en-US" sz="3200" baseline="30000"/>
              <a:t> : Tc-99m perteknetat </a:t>
            </a:r>
          </a:p>
          <a:p>
            <a:r>
              <a:rPr lang="en-US" sz="2400" b="1">
                <a:cs typeface="Arial" pitchFamily="34" charset="0"/>
              </a:rPr>
              <a:t>Endikasyonları: </a:t>
            </a:r>
            <a:r>
              <a:rPr lang="en-US" sz="2400">
                <a:cs typeface="Arial" pitchFamily="34" charset="0"/>
              </a:rPr>
              <a:t>Akut parotit, Warthin tümörü, oksifilik adenom, Sjögren sendromu, süpüratif parotidler, radyoterapi, obstrüksiyon, kronik siyaladenit</a:t>
            </a:r>
          </a:p>
          <a:p>
            <a:endParaRPr lang="en-US" sz="2400" baseline="30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6 Dikdörtgen"/>
          <p:cNvSpPr>
            <a:spLocks noGrp="1" noChangeArrowheads="1"/>
          </p:cNvSpPr>
          <p:nvPr>
            <p:ph type="title"/>
          </p:nvPr>
        </p:nvSpPr>
        <p:spPr>
          <a:xfrm>
            <a:off x="1187450" y="806450"/>
            <a:ext cx="6700838" cy="584200"/>
          </a:xfrm>
        </p:spPr>
        <p:txBody>
          <a:bodyPr wrap="none">
            <a:spAutoFit/>
          </a:bodyPr>
          <a:lstStyle/>
          <a:p>
            <a:pPr eaLnBrk="1" hangingPunct="1"/>
            <a:r>
              <a:rPr lang="tr-TR" sz="3200" b="1" smtClean="0">
                <a:solidFill>
                  <a:srgbClr val="E75C01"/>
                </a:solidFill>
                <a:ea typeface="ＭＳ Ｐゴシック" charset="-128"/>
              </a:rPr>
              <a:t>Özefagus Transit Zamanı Sintigrafisi</a:t>
            </a:r>
            <a:endParaRPr lang="tr-TR" sz="3200" smtClean="0">
              <a:solidFill>
                <a:srgbClr val="E75C01"/>
              </a:solidFill>
              <a:ea typeface="ＭＳ Ｐゴシック" charset="-128"/>
            </a:endParaRPr>
          </a:p>
        </p:txBody>
      </p:sp>
      <p:pic>
        <p:nvPicPr>
          <p:cNvPr id="3481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3866" r="23866"/>
          <a:stretch>
            <a:fillRect/>
          </a:stretch>
        </p:blipFill>
        <p:spPr>
          <a:xfrm>
            <a:off x="1116013" y="1600200"/>
            <a:ext cx="6808787" cy="4443413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615</Words>
  <Application>Microsoft Office PowerPoint</Application>
  <PresentationFormat>Ekran Gösterisi (4:3)</PresentationFormat>
  <Paragraphs>80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Solunum Sisteminde Nükleer Tıp Uygulamaları </vt:lpstr>
      <vt:lpstr>Akciğer perfüzyon sintigrafisi</vt:lpstr>
      <vt:lpstr>Akciğer ventilasyon sintigrafisi</vt:lpstr>
      <vt:lpstr>Akciğer perfüzyon-ventilasyon sintigrafisi</vt:lpstr>
      <vt:lpstr>Slayt 5</vt:lpstr>
      <vt:lpstr>AKCİĞER KANSERİNDE PET/BT UYGULAMALARI</vt:lpstr>
      <vt:lpstr>AKCİĞER KANSERİNDE PET/BT UYGULAMALARI</vt:lpstr>
      <vt:lpstr>Gastrointestinal Sistem Uygulamaları</vt:lpstr>
      <vt:lpstr>Özefagus Transit Zamanı Sintigrafisi</vt:lpstr>
      <vt:lpstr>Gastrointestinal Sistem Uygulamaları</vt:lpstr>
      <vt:lpstr>Gastrointestinal Sistem Uygulamaları</vt:lpstr>
      <vt:lpstr>Gastrointestinal Sistem Uygulamaları</vt:lpstr>
      <vt:lpstr>Gastrointestinal Sistem Uygulamaları</vt:lpstr>
      <vt:lpstr>Gastrointestinal Sistem Uygulamaları</vt:lpstr>
      <vt:lpstr>Gastrointestinal Sistem Uygulamaları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Solunum Sisteminde Nükleer Tıp Uygulamaları </dc:title>
  <dc:creator>KALPMERKZ1677</dc:creator>
  <cp:lastModifiedBy>KALPMERKZ1677</cp:lastModifiedBy>
  <cp:revision>1</cp:revision>
  <dcterms:created xsi:type="dcterms:W3CDTF">2017-07-03T12:41:17Z</dcterms:created>
  <dcterms:modified xsi:type="dcterms:W3CDTF">2017-07-03T12:41:30Z</dcterms:modified>
</cp:coreProperties>
</file>