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57" r:id="rId4"/>
    <p:sldId id="259" r:id="rId5"/>
    <p:sldId id="258" r:id="rId6"/>
    <p:sldId id="260" r:id="rId7"/>
    <p:sldId id="268" r:id="rId8"/>
    <p:sldId id="264" r:id="rId9"/>
    <p:sldId id="261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53" autoAdjust="0"/>
    <p:restoredTop sz="94660"/>
  </p:normalViewPr>
  <p:slideViewPr>
    <p:cSldViewPr>
      <p:cViewPr varScale="1">
        <p:scale>
          <a:sx n="69" d="100"/>
          <a:sy n="69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7128792" cy="2160240"/>
          </a:xfrm>
        </p:spPr>
        <p:txBody>
          <a:bodyPr>
            <a:noAutofit/>
          </a:bodyPr>
          <a:lstStyle/>
          <a:p>
            <a:pPr algn="just"/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</a:t>
            </a:r>
            <a:r>
              <a:rPr lang="en-US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KANITA DAYALI SOSYAL HİZMET UYGULAMASI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</a:t>
            </a:r>
            <a:r>
              <a:rPr lang="en-US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Arş</a:t>
            </a:r>
            <a:r>
              <a:rPr lang="en-US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 </a:t>
            </a:r>
            <a:r>
              <a:rPr lang="en-US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Gör</a:t>
            </a:r>
            <a:r>
              <a:rPr lang="en-US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 Dr. Burcu </a:t>
            </a:r>
            <a:r>
              <a:rPr lang="en-US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Özdemir</a:t>
            </a:r>
            <a:r>
              <a:rPr lang="en-US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Ocaklı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Kanıta </a:t>
            </a:r>
            <a:r>
              <a:rPr lang="en-US" dirty="0" err="1" smtClean="0"/>
              <a:t>dayalı</a:t>
            </a:r>
            <a:r>
              <a:rPr lang="en-US" dirty="0" smtClean="0"/>
              <a:t> </a:t>
            </a:r>
            <a:r>
              <a:rPr lang="en-US" dirty="0" err="1" smtClean="0"/>
              <a:t>uygulama</a:t>
            </a:r>
            <a:r>
              <a:rPr lang="en-US" dirty="0" smtClean="0"/>
              <a:t> </a:t>
            </a:r>
            <a:r>
              <a:rPr lang="en-US" dirty="0" err="1" smtClean="0"/>
              <a:t>niçin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/>
              <a:t> </a:t>
            </a:r>
            <a:r>
              <a:rPr lang="en-US" dirty="0" err="1" smtClean="0"/>
              <a:t>çıkmıştır</a:t>
            </a:r>
            <a:r>
              <a:rPr lang="en-US" dirty="0" smtClean="0"/>
              <a:t>?</a:t>
            </a:r>
          </a:p>
          <a:p>
            <a:pPr lvl="1"/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/>
              <a:t>teknolojisinin</a:t>
            </a:r>
            <a:r>
              <a:rPr lang="en-US" dirty="0"/>
              <a:t> </a:t>
            </a:r>
            <a:r>
              <a:rPr lang="en-US" dirty="0" err="1"/>
              <a:t>ilerlemesi</a:t>
            </a:r>
            <a:endParaRPr lang="en-US" dirty="0"/>
          </a:p>
          <a:p>
            <a:pPr lvl="1"/>
            <a:r>
              <a:rPr lang="en-US" dirty="0"/>
              <a:t>Risk </a:t>
            </a:r>
            <a:r>
              <a:rPr lang="en-US" dirty="0" err="1"/>
              <a:t>toplumu</a:t>
            </a:r>
            <a:endParaRPr lang="en-US" dirty="0"/>
          </a:p>
          <a:p>
            <a:pPr lvl="1"/>
            <a:r>
              <a:rPr lang="en-US" dirty="0" err="1"/>
              <a:t>Üç</a:t>
            </a:r>
            <a:r>
              <a:rPr lang="en-US" dirty="0"/>
              <a:t> E: </a:t>
            </a:r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etkinlik</a:t>
            </a:r>
            <a:r>
              <a:rPr lang="en-US" dirty="0"/>
              <a:t>, </a:t>
            </a:r>
            <a:r>
              <a:rPr lang="en-US" dirty="0" err="1"/>
              <a:t>etkililik</a:t>
            </a:r>
            <a:endParaRPr lang="en-US" dirty="0"/>
          </a:p>
          <a:p>
            <a:pPr lvl="1"/>
            <a:r>
              <a:rPr lang="en-US" dirty="0" err="1"/>
              <a:t>Tüketici</a:t>
            </a:r>
            <a:r>
              <a:rPr lang="en-US" dirty="0"/>
              <a:t> </a:t>
            </a:r>
            <a:r>
              <a:rPr lang="en-US" dirty="0" err="1"/>
              <a:t>hakları</a:t>
            </a:r>
            <a:endParaRPr lang="en-US" dirty="0"/>
          </a:p>
          <a:p>
            <a:pPr lvl="1"/>
            <a:r>
              <a:rPr lang="en-US" dirty="0" err="1"/>
              <a:t>Araştırma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mesleki</a:t>
            </a:r>
            <a:r>
              <a:rPr lang="en-US" dirty="0"/>
              <a:t> </a:t>
            </a:r>
            <a:r>
              <a:rPr lang="en-US" dirty="0" err="1" smtClean="0"/>
              <a:t>uygulama</a:t>
            </a:r>
            <a:r>
              <a:rPr lang="en-US" dirty="0" smtClean="0"/>
              <a:t> </a:t>
            </a:r>
            <a:r>
              <a:rPr lang="en-US" dirty="0" err="1" smtClean="0"/>
              <a:t>arasındaki</a:t>
            </a:r>
            <a:r>
              <a:rPr lang="en-US" dirty="0" smtClean="0"/>
              <a:t> </a:t>
            </a:r>
            <a:r>
              <a:rPr lang="en-US" dirty="0" err="1"/>
              <a:t>boşluk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83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Kaynakça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err="1"/>
              <a:t>Özkan</a:t>
            </a:r>
            <a:r>
              <a:rPr lang="en-US" dirty="0"/>
              <a:t>, Y.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Gökçearslan</a:t>
            </a:r>
            <a:r>
              <a:rPr lang="en-US" dirty="0"/>
              <a:t> </a:t>
            </a:r>
            <a:r>
              <a:rPr lang="en-US" dirty="0" err="1"/>
              <a:t>Çifci</a:t>
            </a:r>
            <a:r>
              <a:rPr lang="en-US" dirty="0"/>
              <a:t>, E. (2012)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Hizmette</a:t>
            </a:r>
            <a:r>
              <a:rPr lang="en-US" dirty="0"/>
              <a:t> </a:t>
            </a:r>
            <a:r>
              <a:rPr lang="en-US" dirty="0" err="1"/>
              <a:t>Kanıta</a:t>
            </a:r>
            <a:r>
              <a:rPr lang="en-US" dirty="0"/>
              <a:t> </a:t>
            </a:r>
            <a:r>
              <a:rPr lang="en-US" dirty="0" err="1"/>
              <a:t>Dayalı</a:t>
            </a:r>
            <a:r>
              <a:rPr lang="en-US" dirty="0"/>
              <a:t> </a:t>
            </a:r>
            <a:r>
              <a:rPr lang="en-US" dirty="0" err="1"/>
              <a:t>Uygulamalar</a:t>
            </a:r>
            <a:r>
              <a:rPr lang="en-US" dirty="0"/>
              <a:t>: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Hizmet</a:t>
            </a:r>
            <a:r>
              <a:rPr lang="en-US" dirty="0"/>
              <a:t> </a:t>
            </a:r>
            <a:r>
              <a:rPr lang="en-US" dirty="0" err="1"/>
              <a:t>Eğitimi</a:t>
            </a:r>
            <a:r>
              <a:rPr lang="en-US" dirty="0"/>
              <a:t> </a:t>
            </a:r>
            <a:r>
              <a:rPr lang="en-US" dirty="0" err="1"/>
              <a:t>Açısından</a:t>
            </a:r>
            <a:r>
              <a:rPr lang="en-US" dirty="0"/>
              <a:t> </a:t>
            </a:r>
            <a:r>
              <a:rPr lang="en-US" dirty="0" err="1"/>
              <a:t>İrdelenmesi</a:t>
            </a:r>
            <a:r>
              <a:rPr lang="en-US" dirty="0"/>
              <a:t>,  </a:t>
            </a:r>
            <a:r>
              <a:rPr lang="en-US" dirty="0" err="1"/>
              <a:t>Toplum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Hizmet</a:t>
            </a:r>
            <a:r>
              <a:rPr lang="en-US" dirty="0"/>
              <a:t> </a:t>
            </a:r>
            <a:r>
              <a:rPr lang="en-US" dirty="0" err="1"/>
              <a:t>Dergisi</a:t>
            </a:r>
            <a:r>
              <a:rPr lang="en-US" dirty="0"/>
              <a:t> 23(1) :149-160.</a:t>
            </a:r>
            <a:endParaRPr lang="en-US" dirty="0" smtClean="0"/>
          </a:p>
          <a:p>
            <a:r>
              <a:rPr lang="en-US" dirty="0" err="1" smtClean="0"/>
              <a:t>Polat</a:t>
            </a:r>
            <a:r>
              <a:rPr lang="en-US" dirty="0"/>
              <a:t>, G.(2007) “Kanıta </a:t>
            </a:r>
            <a:r>
              <a:rPr lang="en-US" dirty="0" err="1"/>
              <a:t>Dayalı</a:t>
            </a:r>
            <a:r>
              <a:rPr lang="en-US" dirty="0"/>
              <a:t>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Hizmet</a:t>
            </a:r>
            <a:r>
              <a:rPr lang="en-US" dirty="0"/>
              <a:t> </a:t>
            </a:r>
            <a:r>
              <a:rPr lang="en-US" dirty="0" err="1"/>
              <a:t>Uygulaması</a:t>
            </a:r>
            <a:r>
              <a:rPr lang="en-US" dirty="0"/>
              <a:t>” </a:t>
            </a:r>
            <a:r>
              <a:rPr lang="en-US" dirty="0" err="1"/>
              <a:t>Sağlık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Toplum</a:t>
            </a:r>
            <a:r>
              <a:rPr lang="en-US" dirty="0"/>
              <a:t>, Yıl:17, Sayı:3, ss.34-42.</a:t>
            </a:r>
          </a:p>
        </p:txBody>
      </p:sp>
    </p:spTree>
    <p:extLst>
      <p:ext uri="{BB962C8B-B14F-4D97-AF65-F5344CB8AC3E}">
        <p14:creationId xmlns:p14="http://schemas.microsoft.com/office/powerpoint/2010/main" val="2798535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Pratik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boşluk</a:t>
            </a:r>
            <a:endParaRPr lang="en-US" dirty="0" smtClean="0"/>
          </a:p>
          <a:p>
            <a:r>
              <a:rPr lang="en-US" dirty="0" err="1" smtClean="0"/>
              <a:t>Araştırma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uygulama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boşluk</a:t>
            </a:r>
            <a:endParaRPr lang="en-US" dirty="0" smtClean="0"/>
          </a:p>
          <a:p>
            <a:r>
              <a:rPr lang="en-US" dirty="0" err="1" smtClean="0"/>
              <a:t>Tartışmalar</a:t>
            </a:r>
            <a:r>
              <a:rPr lang="en-US" dirty="0" smtClean="0"/>
              <a:t>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hizmet</a:t>
            </a:r>
            <a:r>
              <a:rPr lang="en-US" dirty="0" smtClean="0"/>
              <a:t> </a:t>
            </a:r>
            <a:r>
              <a:rPr lang="en-US" dirty="0" err="1" smtClean="0"/>
              <a:t>mesleğinin</a:t>
            </a:r>
            <a:r>
              <a:rPr lang="en-US" dirty="0" smtClean="0"/>
              <a:t> </a:t>
            </a:r>
            <a:r>
              <a:rPr lang="en-US" dirty="0" err="1" smtClean="0"/>
              <a:t>başlangıcına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gitmektedir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Flexner (1915)</a:t>
            </a:r>
          </a:p>
          <a:p>
            <a:pPr lvl="1"/>
            <a:r>
              <a:rPr lang="en-US" dirty="0" smtClean="0"/>
              <a:t>Jane Addams (1911)</a:t>
            </a:r>
          </a:p>
          <a:p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belirgin</a:t>
            </a:r>
            <a:r>
              <a:rPr lang="en-US" dirty="0" smtClean="0"/>
              <a:t> </a:t>
            </a:r>
            <a:r>
              <a:rPr lang="en-US" dirty="0" err="1" smtClean="0"/>
              <a:t>gelişmeler</a:t>
            </a:r>
            <a:r>
              <a:rPr lang="en-US" dirty="0" smtClean="0"/>
              <a:t> son 30 </a:t>
            </a:r>
            <a:r>
              <a:rPr lang="en-US" dirty="0" err="1" smtClean="0"/>
              <a:t>yıl</a:t>
            </a:r>
            <a:r>
              <a:rPr lang="en-US" dirty="0" smtClean="0"/>
              <a:t> </a:t>
            </a:r>
            <a:r>
              <a:rPr lang="en-US" dirty="0" err="1" smtClean="0"/>
              <a:t>içerisinde</a:t>
            </a:r>
            <a:r>
              <a:rPr lang="en-US" dirty="0" smtClean="0"/>
              <a:t> </a:t>
            </a:r>
            <a:r>
              <a:rPr lang="en-US" dirty="0" err="1" smtClean="0"/>
              <a:t>gerçekleşmiştir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Ancak</a:t>
            </a:r>
            <a:r>
              <a:rPr lang="en-US" dirty="0" smtClean="0"/>
              <a:t> </a:t>
            </a:r>
            <a:r>
              <a:rPr lang="en-US" dirty="0" err="1" smtClean="0"/>
              <a:t>kanıta</a:t>
            </a:r>
            <a:r>
              <a:rPr lang="en-US" dirty="0" smtClean="0"/>
              <a:t> </a:t>
            </a:r>
            <a:r>
              <a:rPr lang="en-US" dirty="0" err="1" smtClean="0"/>
              <a:t>dayalı</a:t>
            </a:r>
            <a:r>
              <a:rPr lang="en-US" dirty="0" smtClean="0"/>
              <a:t> </a:t>
            </a:r>
            <a:r>
              <a:rPr lang="en-US" dirty="0" err="1" smtClean="0"/>
              <a:t>uygulamanın</a:t>
            </a:r>
            <a:r>
              <a:rPr lang="en-US" dirty="0" smtClean="0"/>
              <a:t> ilk </a:t>
            </a:r>
            <a:r>
              <a:rPr lang="en-US" dirty="0" err="1" smtClean="0"/>
              <a:t>örnekleri</a:t>
            </a:r>
            <a:r>
              <a:rPr lang="en-US" dirty="0" smtClean="0"/>
              <a:t> tıp </a:t>
            </a:r>
            <a:r>
              <a:rPr lang="en-US" dirty="0" err="1" smtClean="0"/>
              <a:t>alanında</a:t>
            </a:r>
            <a:r>
              <a:rPr lang="en-US" dirty="0" smtClean="0"/>
              <a:t> </a:t>
            </a:r>
            <a:r>
              <a:rPr lang="en-US" dirty="0" err="1" smtClean="0"/>
              <a:t>gerçekleşmiştir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657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772816"/>
            <a:ext cx="8229600" cy="4384144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Kanıta </a:t>
            </a:r>
            <a:r>
              <a:rPr lang="en-US" dirty="0" err="1" smtClean="0"/>
              <a:t>Dayalı</a:t>
            </a:r>
            <a:r>
              <a:rPr lang="en-US" dirty="0" smtClean="0"/>
              <a:t> </a:t>
            </a:r>
            <a:r>
              <a:rPr lang="en-US" dirty="0" err="1" smtClean="0"/>
              <a:t>Uygulamanın</a:t>
            </a:r>
            <a:r>
              <a:rPr lang="en-US" dirty="0" smtClean="0"/>
              <a:t> </a:t>
            </a:r>
            <a:r>
              <a:rPr lang="en-US" dirty="0" err="1" smtClean="0"/>
              <a:t>Tarihi</a:t>
            </a:r>
            <a:endParaRPr lang="en-US" dirty="0" smtClean="0"/>
          </a:p>
          <a:p>
            <a:pPr lvl="1" algn="just"/>
            <a:r>
              <a:rPr lang="en-US" dirty="0" smtClean="0"/>
              <a:t>Kanıta </a:t>
            </a:r>
            <a:r>
              <a:rPr lang="en-US" dirty="0" err="1" smtClean="0"/>
              <a:t>dayalı</a:t>
            </a:r>
            <a:r>
              <a:rPr lang="en-US" dirty="0" smtClean="0"/>
              <a:t> </a:t>
            </a:r>
            <a:r>
              <a:rPr lang="en-US" dirty="0" err="1" smtClean="0"/>
              <a:t>uygulamanın</a:t>
            </a:r>
            <a:r>
              <a:rPr lang="en-US" dirty="0" smtClean="0"/>
              <a:t> </a:t>
            </a:r>
            <a:r>
              <a:rPr lang="en-US" dirty="0" err="1" smtClean="0"/>
              <a:t>kökleri</a:t>
            </a:r>
            <a:r>
              <a:rPr lang="en-US" dirty="0" smtClean="0"/>
              <a:t> 19. </a:t>
            </a:r>
            <a:r>
              <a:rPr lang="en-US" dirty="0" err="1" smtClean="0"/>
              <a:t>yy’a</a:t>
            </a:r>
            <a:r>
              <a:rPr lang="en-US" dirty="0" smtClean="0"/>
              <a:t> </a:t>
            </a:r>
            <a:r>
              <a:rPr lang="en-US" dirty="0" err="1" smtClean="0"/>
              <a:t>uzanmaktadır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ilk </a:t>
            </a:r>
            <a:r>
              <a:rPr lang="en-US" dirty="0" err="1" smtClean="0"/>
              <a:t>kez</a:t>
            </a:r>
            <a:r>
              <a:rPr lang="en-US" dirty="0" smtClean="0"/>
              <a:t> tıp </a:t>
            </a:r>
            <a:r>
              <a:rPr lang="en-US" dirty="0" err="1" smtClean="0"/>
              <a:t>alanında</a:t>
            </a:r>
            <a:r>
              <a:rPr lang="en-US" dirty="0" smtClean="0"/>
              <a:t> </a:t>
            </a:r>
            <a:r>
              <a:rPr lang="en-US" dirty="0" err="1" smtClean="0"/>
              <a:t>uygulanmaya</a:t>
            </a:r>
            <a:r>
              <a:rPr lang="en-US" dirty="0" smtClean="0"/>
              <a:t> </a:t>
            </a:r>
            <a:r>
              <a:rPr lang="en-US" dirty="0" err="1" smtClean="0"/>
              <a:t>başlanmıştır</a:t>
            </a:r>
            <a:r>
              <a:rPr lang="en-US" dirty="0" smtClean="0"/>
              <a:t>.</a:t>
            </a:r>
          </a:p>
          <a:p>
            <a:pPr lvl="1" algn="just"/>
            <a:r>
              <a:rPr lang="en-US" dirty="0" err="1" smtClean="0"/>
              <a:t>Günümüzde</a:t>
            </a:r>
            <a:r>
              <a:rPr lang="en-US" dirty="0" smtClean="0"/>
              <a:t> </a:t>
            </a:r>
            <a:r>
              <a:rPr lang="en-US" dirty="0" err="1" smtClean="0"/>
              <a:t>kullanılalan</a:t>
            </a:r>
            <a:r>
              <a:rPr lang="en-US" dirty="0" smtClean="0"/>
              <a:t> </a:t>
            </a:r>
            <a:r>
              <a:rPr lang="en-US" dirty="0" err="1" smtClean="0"/>
              <a:t>kanıta</a:t>
            </a:r>
            <a:r>
              <a:rPr lang="en-US" dirty="0" smtClean="0"/>
              <a:t> </a:t>
            </a:r>
            <a:r>
              <a:rPr lang="en-US" dirty="0" err="1" smtClean="0"/>
              <a:t>dayalı</a:t>
            </a:r>
            <a:r>
              <a:rPr lang="en-US" dirty="0" smtClean="0"/>
              <a:t> tıp </a:t>
            </a:r>
            <a:r>
              <a:rPr lang="en-US" dirty="0" err="1" smtClean="0"/>
              <a:t>uygulamaları</a:t>
            </a:r>
            <a:r>
              <a:rPr lang="en-US" dirty="0" smtClean="0"/>
              <a:t> 1990 </a:t>
            </a:r>
            <a:r>
              <a:rPr lang="en-US" dirty="0" err="1" smtClean="0"/>
              <a:t>yılı</a:t>
            </a:r>
            <a:r>
              <a:rPr lang="en-US" dirty="0" smtClean="0"/>
              <a:t> </a:t>
            </a:r>
            <a:r>
              <a:rPr lang="en-US" dirty="0" err="1" smtClean="0"/>
              <a:t>başlarında</a:t>
            </a:r>
            <a:r>
              <a:rPr lang="en-US" dirty="0" smtClean="0"/>
              <a:t> </a:t>
            </a:r>
            <a:r>
              <a:rPr lang="en-US" dirty="0" err="1" smtClean="0"/>
              <a:t>Kanada’daki</a:t>
            </a:r>
            <a:r>
              <a:rPr lang="en-US" dirty="0" smtClean="0"/>
              <a:t> Mc Master </a:t>
            </a:r>
            <a:r>
              <a:rPr lang="en-US" dirty="0" err="1" smtClean="0"/>
              <a:t>Üniversitesi</a:t>
            </a:r>
            <a:r>
              <a:rPr lang="en-US" dirty="0" smtClean="0"/>
              <a:t> Tıp </a:t>
            </a:r>
            <a:r>
              <a:rPr lang="en-US" dirty="0" err="1" smtClean="0"/>
              <a:t>Fakültesi’nde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çıkmıştır</a:t>
            </a:r>
            <a:r>
              <a:rPr lang="en-US" dirty="0" smtClean="0"/>
              <a:t>.</a:t>
            </a:r>
          </a:p>
          <a:p>
            <a:pPr lvl="1" algn="just"/>
            <a:r>
              <a:rPr lang="en-US" dirty="0"/>
              <a:t>Kanıta </a:t>
            </a:r>
            <a:r>
              <a:rPr lang="en-US" dirty="0" err="1"/>
              <a:t>Dayalı</a:t>
            </a:r>
            <a:r>
              <a:rPr lang="en-US" dirty="0"/>
              <a:t> Tıp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iyi</a:t>
            </a:r>
            <a:r>
              <a:rPr lang="en-US" dirty="0"/>
              <a:t> </a:t>
            </a:r>
            <a:r>
              <a:rPr lang="en-US" dirty="0" err="1"/>
              <a:t>kanıtın</a:t>
            </a:r>
            <a:r>
              <a:rPr lang="en-US" dirty="0"/>
              <a:t> </a:t>
            </a:r>
            <a:r>
              <a:rPr lang="en-US" dirty="0" err="1"/>
              <a:t>özenli</a:t>
            </a:r>
            <a:r>
              <a:rPr lang="en-US" dirty="0"/>
              <a:t>, </a:t>
            </a:r>
            <a:r>
              <a:rPr lang="en-US" dirty="0" err="1"/>
              <a:t>açık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mantıklı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tanı</a:t>
            </a:r>
            <a:r>
              <a:rPr lang="en-US" dirty="0"/>
              <a:t>, </a:t>
            </a:r>
            <a:r>
              <a:rPr lang="en-US" dirty="0" err="1"/>
              <a:t>tedavi</a:t>
            </a:r>
            <a:r>
              <a:rPr lang="en-US" dirty="0"/>
              <a:t>, </a:t>
            </a:r>
            <a:r>
              <a:rPr lang="en-US" dirty="0" err="1"/>
              <a:t>rehabilitasyon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koruyucu</a:t>
            </a:r>
            <a:r>
              <a:rPr lang="en-US" dirty="0"/>
              <a:t> </a:t>
            </a:r>
            <a:r>
              <a:rPr lang="en-US" dirty="0" err="1"/>
              <a:t>müdahalelerde</a:t>
            </a:r>
            <a:r>
              <a:rPr lang="en-US" dirty="0"/>
              <a:t> </a:t>
            </a:r>
            <a:r>
              <a:rPr lang="en-US" dirty="0" err="1"/>
              <a:t>kullanılması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tanımlanmıştır</a:t>
            </a:r>
            <a:endParaRPr lang="en-US" dirty="0" smtClean="0"/>
          </a:p>
          <a:p>
            <a:pPr lvl="1" algn="just"/>
            <a:endParaRPr lang="en-US" dirty="0" smtClean="0"/>
          </a:p>
          <a:p>
            <a:pPr lvl="1" algn="just"/>
            <a:endParaRPr lang="en-US" dirty="0" smtClean="0"/>
          </a:p>
          <a:p>
            <a:pPr lvl="1" algn="just"/>
            <a:endParaRPr lang="en-US" dirty="0" smtClean="0"/>
          </a:p>
          <a:p>
            <a:pPr lvl="1" algn="just"/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28800"/>
            <a:ext cx="8229600" cy="4528160"/>
          </a:xfrm>
        </p:spPr>
        <p:txBody>
          <a:bodyPr/>
          <a:lstStyle/>
          <a:p>
            <a:r>
              <a:rPr lang="en-US" dirty="0" smtClean="0"/>
              <a:t>Kanıta </a:t>
            </a:r>
            <a:r>
              <a:rPr lang="en-US" dirty="0" err="1" smtClean="0"/>
              <a:t>dayalı</a:t>
            </a:r>
            <a:r>
              <a:rPr lang="en-US" dirty="0" smtClean="0"/>
              <a:t> </a:t>
            </a:r>
            <a:r>
              <a:rPr lang="en-US" dirty="0" err="1" smtClean="0"/>
              <a:t>tıbbın</a:t>
            </a:r>
            <a:r>
              <a:rPr lang="en-US" dirty="0" smtClean="0"/>
              <a:t> 3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bileşeni</a:t>
            </a:r>
            <a:endParaRPr lang="en-US" dirty="0" smtClean="0"/>
          </a:p>
          <a:p>
            <a:pPr lvl="1"/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iyi</a:t>
            </a:r>
            <a:r>
              <a:rPr lang="en-US" dirty="0" smtClean="0"/>
              <a:t> </a:t>
            </a:r>
            <a:r>
              <a:rPr lang="en-US" dirty="0" err="1" smtClean="0"/>
              <a:t>araştırma</a:t>
            </a:r>
            <a:r>
              <a:rPr lang="en-US" dirty="0" smtClean="0"/>
              <a:t> </a:t>
            </a:r>
            <a:r>
              <a:rPr lang="en-US" dirty="0" err="1" smtClean="0"/>
              <a:t>kanıtı</a:t>
            </a:r>
            <a:endParaRPr lang="en-US" dirty="0" smtClean="0"/>
          </a:p>
          <a:p>
            <a:pPr lvl="1"/>
            <a:r>
              <a:rPr lang="en-US" dirty="0" err="1" smtClean="0"/>
              <a:t>Klinik</a:t>
            </a:r>
            <a:r>
              <a:rPr lang="en-US" dirty="0" smtClean="0"/>
              <a:t> </a:t>
            </a:r>
            <a:r>
              <a:rPr lang="en-US" dirty="0" err="1"/>
              <a:t>d</a:t>
            </a:r>
            <a:r>
              <a:rPr lang="en-US" dirty="0" err="1" smtClean="0"/>
              <a:t>eneyim</a:t>
            </a:r>
            <a:endParaRPr lang="en-US" dirty="0" smtClean="0"/>
          </a:p>
          <a:p>
            <a:pPr lvl="1"/>
            <a:r>
              <a:rPr lang="en-US" dirty="0" err="1" smtClean="0"/>
              <a:t>Hastanın</a:t>
            </a:r>
            <a:r>
              <a:rPr lang="en-US" dirty="0" smtClean="0"/>
              <a:t> </a:t>
            </a:r>
            <a:r>
              <a:rPr lang="en-US" dirty="0" err="1" smtClean="0"/>
              <a:t>Değerleri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2132856"/>
            <a:ext cx="8229600" cy="402410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 err="1" smtClean="0"/>
              <a:t>Kanıt</a:t>
            </a:r>
            <a:r>
              <a:rPr lang="en-US" dirty="0" smtClean="0"/>
              <a:t> </a:t>
            </a:r>
            <a:r>
              <a:rPr lang="en-US" dirty="0" err="1" smtClean="0"/>
              <a:t>Nedir</a:t>
            </a:r>
            <a:r>
              <a:rPr lang="en-US" dirty="0" smtClean="0"/>
              <a:t>?</a:t>
            </a:r>
            <a:endParaRPr lang="en-US" dirty="0"/>
          </a:p>
          <a:p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tanımlar</a:t>
            </a:r>
            <a:r>
              <a:rPr lang="en-US" dirty="0" smtClean="0"/>
              <a:t> </a:t>
            </a:r>
            <a:r>
              <a:rPr lang="en-US" dirty="0" err="1" smtClean="0"/>
              <a:t>mevcuttur</a:t>
            </a:r>
            <a:endParaRPr lang="en-US" dirty="0" smtClean="0"/>
          </a:p>
          <a:p>
            <a:pPr lvl="1"/>
            <a:r>
              <a:rPr lang="en-US" dirty="0" err="1" smtClean="0"/>
              <a:t>Orijinal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araştırmanın</a:t>
            </a:r>
            <a:r>
              <a:rPr lang="en-US" dirty="0" smtClean="0"/>
              <a:t> </a:t>
            </a:r>
            <a:r>
              <a:rPr lang="en-US" dirty="0" err="1" smtClean="0"/>
              <a:t>yayınlanmış</a:t>
            </a:r>
            <a:r>
              <a:rPr lang="en-US" dirty="0" smtClean="0"/>
              <a:t> </a:t>
            </a:r>
            <a:r>
              <a:rPr lang="en-US" dirty="0" err="1" smtClean="0"/>
              <a:t>raporu</a:t>
            </a:r>
            <a:endParaRPr lang="en-US" dirty="0" smtClean="0"/>
          </a:p>
          <a:p>
            <a:pPr marL="274320" lvl="1" indent="0">
              <a:buNone/>
            </a:pP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Miettinen</a:t>
            </a:r>
            <a:r>
              <a:rPr lang="en-US" dirty="0" smtClean="0"/>
              <a:t>, 1998)</a:t>
            </a:r>
          </a:p>
          <a:p>
            <a:pPr marL="274320" lvl="1" indent="0">
              <a:buNone/>
            </a:pPr>
            <a:r>
              <a:rPr lang="en-US" dirty="0" err="1" smtClean="0"/>
              <a:t>Üzerine</a:t>
            </a:r>
            <a:r>
              <a:rPr lang="en-US" dirty="0" smtClean="0"/>
              <a:t> </a:t>
            </a:r>
            <a:r>
              <a:rPr lang="en-US" dirty="0" err="1" smtClean="0"/>
              <a:t>çıkarımlar</a:t>
            </a:r>
            <a:r>
              <a:rPr lang="en-US" dirty="0" smtClean="0"/>
              <a:t> </a:t>
            </a:r>
            <a:r>
              <a:rPr lang="en-US" dirty="0" err="1" smtClean="0"/>
              <a:t>yapılan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/>
              <a:t> </a:t>
            </a:r>
            <a:r>
              <a:rPr lang="en-US" dirty="0" smtClean="0"/>
              <a:t>(Goodman </a:t>
            </a:r>
            <a:r>
              <a:rPr lang="en-US" dirty="0" err="1" smtClean="0"/>
              <a:t>ve</a:t>
            </a:r>
            <a:r>
              <a:rPr lang="en-US" dirty="0" smtClean="0"/>
              <a:t> Royall, 1998)</a:t>
            </a:r>
          </a:p>
          <a:p>
            <a:pPr marL="274320" lvl="1" indent="0">
              <a:buNone/>
            </a:pP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yargının</a:t>
            </a:r>
            <a:r>
              <a:rPr lang="en-US" dirty="0" smtClean="0"/>
              <a:t> </a:t>
            </a:r>
            <a:r>
              <a:rPr lang="en-US" dirty="0" err="1" smtClean="0"/>
              <a:t>dayandığı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kanıtlandığı</a:t>
            </a:r>
            <a:r>
              <a:rPr lang="en-US" dirty="0" smtClean="0"/>
              <a:t> </a:t>
            </a:r>
            <a:r>
              <a:rPr lang="en-US" dirty="0" err="1" smtClean="0"/>
              <a:t>ver</a:t>
            </a:r>
            <a:r>
              <a:rPr lang="en-US" dirty="0" err="1"/>
              <a:t>i</a:t>
            </a:r>
            <a:r>
              <a:rPr lang="en-US" dirty="0" smtClean="0"/>
              <a:t> (American Heritage Dictionary) </a:t>
            </a:r>
          </a:p>
          <a:p>
            <a:pPr marL="274320" lvl="1" indent="0">
              <a:buNone/>
            </a:pP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şeyin</a:t>
            </a:r>
            <a:r>
              <a:rPr lang="en-US" dirty="0" smtClean="0"/>
              <a:t> </a:t>
            </a:r>
            <a:r>
              <a:rPr lang="en-US" dirty="0" err="1" smtClean="0"/>
              <a:t>doğruluğu</a:t>
            </a:r>
            <a:r>
              <a:rPr lang="en-US" dirty="0" smtClean="0"/>
              <a:t>, </a:t>
            </a:r>
            <a:r>
              <a:rPr lang="en-US" dirty="0" err="1" smtClean="0"/>
              <a:t>gerçekliği</a:t>
            </a:r>
            <a:r>
              <a:rPr lang="en-US" dirty="0" smtClean="0"/>
              <a:t> </a:t>
            </a:r>
            <a:r>
              <a:rPr lang="en-US" dirty="0" err="1" smtClean="0"/>
              <a:t>konusunda</a:t>
            </a:r>
            <a:r>
              <a:rPr lang="en-US" dirty="0" smtClean="0"/>
              <a:t> </a:t>
            </a:r>
            <a:r>
              <a:rPr lang="en-US" dirty="0" err="1" smtClean="0"/>
              <a:t>kanaat</a:t>
            </a:r>
            <a:r>
              <a:rPr lang="en-US" dirty="0" smtClean="0"/>
              <a:t> </a:t>
            </a:r>
            <a:r>
              <a:rPr lang="en-US" dirty="0" err="1" smtClean="0"/>
              <a:t>verici</a:t>
            </a:r>
            <a:r>
              <a:rPr lang="en-US" dirty="0" smtClean="0"/>
              <a:t> </a:t>
            </a:r>
            <a:r>
              <a:rPr lang="en-US" dirty="0" err="1" smtClean="0"/>
              <a:t>belge</a:t>
            </a:r>
            <a:r>
              <a:rPr lang="en-US" dirty="0" smtClean="0"/>
              <a:t> (TDK)</a:t>
            </a:r>
          </a:p>
          <a:p>
            <a:pPr marL="274320" lvl="1" indent="0">
              <a:buNone/>
            </a:pPr>
            <a:r>
              <a:rPr lang="en-US" dirty="0" err="1" smtClean="0"/>
              <a:t>Uygulamacının</a:t>
            </a:r>
            <a:r>
              <a:rPr lang="en-US" dirty="0" smtClean="0"/>
              <a:t> </a:t>
            </a:r>
            <a:r>
              <a:rPr lang="en-US" dirty="0" err="1" smtClean="0"/>
              <a:t>karar</a:t>
            </a:r>
            <a:r>
              <a:rPr lang="en-US" dirty="0" smtClean="0"/>
              <a:t> </a:t>
            </a:r>
            <a:r>
              <a:rPr lang="en-US" dirty="0" err="1" smtClean="0"/>
              <a:t>verme</a:t>
            </a:r>
            <a:r>
              <a:rPr lang="en-US" dirty="0" smtClean="0"/>
              <a:t> </a:t>
            </a:r>
            <a:r>
              <a:rPr lang="en-US" dirty="0" err="1" smtClean="0"/>
              <a:t>sürecinde</a:t>
            </a:r>
            <a:r>
              <a:rPr lang="en-US" dirty="0" smtClean="0"/>
              <a:t> </a:t>
            </a:r>
            <a:r>
              <a:rPr lang="en-US" dirty="0" err="1" smtClean="0"/>
              <a:t>kullandığı</a:t>
            </a:r>
            <a:r>
              <a:rPr lang="en-US" dirty="0" smtClean="0"/>
              <a:t> </a:t>
            </a:r>
            <a:r>
              <a:rPr lang="en-US" dirty="0" err="1" smtClean="0"/>
              <a:t>bilgi</a:t>
            </a:r>
            <a:r>
              <a:rPr lang="en-US" dirty="0" smtClean="0"/>
              <a:t>, </a:t>
            </a:r>
            <a:r>
              <a:rPr lang="en-US" dirty="0" err="1" smtClean="0"/>
              <a:t>beceri</a:t>
            </a:r>
            <a:r>
              <a:rPr lang="en-US" dirty="0" smtClean="0"/>
              <a:t>, </a:t>
            </a:r>
            <a:r>
              <a:rPr lang="en-US" dirty="0" err="1" smtClean="0"/>
              <a:t>değerler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deneyim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Kanıta </a:t>
            </a:r>
            <a:r>
              <a:rPr lang="en-US" dirty="0" err="1" smtClean="0"/>
              <a:t>dayalı</a:t>
            </a:r>
            <a:r>
              <a:rPr lang="en-US" dirty="0" smtClean="0"/>
              <a:t>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hizmet</a:t>
            </a:r>
            <a:endParaRPr lang="en-US" dirty="0" smtClean="0"/>
          </a:p>
          <a:p>
            <a:pPr lvl="1"/>
            <a:r>
              <a:rPr lang="en-US" dirty="0"/>
              <a:t>İhtiyaç </a:t>
            </a:r>
            <a:r>
              <a:rPr lang="en-US" dirty="0" err="1"/>
              <a:t>içindekilerin</a:t>
            </a:r>
            <a:r>
              <a:rPr lang="en-US" dirty="0"/>
              <a:t> </a:t>
            </a:r>
            <a:r>
              <a:rPr lang="en-US" dirty="0" err="1"/>
              <a:t>refahı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kararlarda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güncel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iyi</a:t>
            </a:r>
            <a:r>
              <a:rPr lang="en-US" dirty="0"/>
              <a:t> </a:t>
            </a:r>
            <a:r>
              <a:rPr lang="en-US" dirty="0" err="1"/>
              <a:t>araştırma</a:t>
            </a:r>
            <a:r>
              <a:rPr lang="en-US" dirty="0"/>
              <a:t> </a:t>
            </a:r>
            <a:r>
              <a:rPr lang="en-US" dirty="0" err="1"/>
              <a:t>bulgularının</a:t>
            </a:r>
            <a:r>
              <a:rPr lang="en-US" dirty="0"/>
              <a:t> </a:t>
            </a:r>
            <a:r>
              <a:rPr lang="en-US" dirty="0" err="1"/>
              <a:t>özenli</a:t>
            </a:r>
            <a:r>
              <a:rPr lang="en-US" dirty="0"/>
              <a:t>, </a:t>
            </a:r>
            <a:r>
              <a:rPr lang="en-US" dirty="0" err="1"/>
              <a:t>açık</a:t>
            </a:r>
            <a:r>
              <a:rPr lang="en-US" dirty="0"/>
              <a:t>, </a:t>
            </a:r>
            <a:r>
              <a:rPr lang="en-US" dirty="0" err="1"/>
              <a:t>mantıklı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sağduyulu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kullanılmasıdır</a:t>
            </a:r>
            <a:r>
              <a:rPr lang="en-US" dirty="0"/>
              <a:t> (Sheldon, 2001</a:t>
            </a:r>
            <a:r>
              <a:rPr lang="en-US" dirty="0" smtClean="0"/>
              <a:t>).</a:t>
            </a:r>
          </a:p>
          <a:p>
            <a:pPr lvl="1"/>
            <a:r>
              <a:rPr lang="en-US" dirty="0" smtClean="0"/>
              <a:t>Sosyal </a:t>
            </a:r>
            <a:r>
              <a:rPr lang="en-US" dirty="0" err="1" smtClean="0"/>
              <a:t>hizmet</a:t>
            </a:r>
            <a:r>
              <a:rPr lang="en-US" dirty="0" smtClean="0"/>
              <a:t> </a:t>
            </a:r>
            <a:r>
              <a:rPr lang="en-US" dirty="0" err="1" smtClean="0"/>
              <a:t>müdahalelerinin</a:t>
            </a:r>
            <a:r>
              <a:rPr lang="en-US" dirty="0" smtClean="0"/>
              <a:t> </a:t>
            </a:r>
            <a:r>
              <a:rPr lang="en-US" dirty="0" err="1" smtClean="0"/>
              <a:t>kanıt</a:t>
            </a:r>
            <a:r>
              <a:rPr lang="en-US" dirty="0" smtClean="0"/>
              <a:t> </a:t>
            </a:r>
            <a:r>
              <a:rPr lang="en-US" dirty="0" err="1" smtClean="0"/>
              <a:t>temelinde</a:t>
            </a:r>
            <a:r>
              <a:rPr lang="en-US" dirty="0" smtClean="0"/>
              <a:t> </a:t>
            </a:r>
            <a:r>
              <a:rPr lang="en-US" dirty="0" err="1" smtClean="0"/>
              <a:t>yapılandırılması</a:t>
            </a:r>
            <a:endParaRPr lang="en-US" dirty="0" smtClean="0"/>
          </a:p>
          <a:p>
            <a:pPr lvl="1"/>
            <a:r>
              <a:rPr lang="en-US" dirty="0" err="1" smtClean="0"/>
              <a:t>Mesleki</a:t>
            </a:r>
            <a:r>
              <a:rPr lang="en-US" dirty="0" smtClean="0"/>
              <a:t> </a:t>
            </a:r>
            <a:r>
              <a:rPr lang="en-US" dirty="0" err="1" smtClean="0"/>
              <a:t>uygulamalarda</a:t>
            </a:r>
            <a:r>
              <a:rPr lang="en-US" dirty="0" smtClean="0"/>
              <a:t> </a:t>
            </a:r>
            <a:r>
              <a:rPr lang="en-US" dirty="0" err="1" smtClean="0"/>
              <a:t>mümkün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iyi</a:t>
            </a:r>
            <a:r>
              <a:rPr lang="en-US" dirty="0" smtClean="0"/>
              <a:t> </a:t>
            </a:r>
            <a:r>
              <a:rPr lang="en-US" dirty="0" err="1" smtClean="0"/>
              <a:t>karralarıi</a:t>
            </a:r>
            <a:r>
              <a:rPr lang="en-US" dirty="0" smtClean="0"/>
              <a:t> </a:t>
            </a:r>
            <a:r>
              <a:rPr lang="en-US" dirty="0" err="1" smtClean="0"/>
              <a:t>eylemleri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hizmetleri</a:t>
            </a:r>
            <a:r>
              <a:rPr lang="en-US" dirty="0" smtClean="0"/>
              <a:t> </a:t>
            </a:r>
            <a:r>
              <a:rPr lang="en-US" dirty="0" err="1" smtClean="0"/>
              <a:t>garanti</a:t>
            </a:r>
            <a:r>
              <a:rPr lang="en-US" dirty="0" smtClean="0"/>
              <a:t> </a:t>
            </a:r>
            <a:r>
              <a:rPr lang="en-US" dirty="0" err="1" smtClean="0"/>
              <a:t>etmek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mevcut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iyi</a:t>
            </a:r>
            <a:r>
              <a:rPr lang="en-US" dirty="0" smtClean="0"/>
              <a:t> </a:t>
            </a:r>
            <a:r>
              <a:rPr lang="en-US" dirty="0" err="1" smtClean="0"/>
              <a:t>araştırma</a:t>
            </a:r>
            <a:r>
              <a:rPr lang="en-US" dirty="0" smtClean="0"/>
              <a:t> </a:t>
            </a:r>
            <a:r>
              <a:rPr lang="en-US" dirty="0" err="1" smtClean="0"/>
              <a:t>kanıtlarından</a:t>
            </a:r>
            <a:r>
              <a:rPr lang="en-US" dirty="0" smtClean="0"/>
              <a:t> </a:t>
            </a:r>
            <a:r>
              <a:rPr lang="en-US" dirty="0" err="1" smtClean="0"/>
              <a:t>yararlanma</a:t>
            </a:r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/>
              <a:t>Kanıta</a:t>
            </a:r>
            <a:r>
              <a:rPr lang="en-US" dirty="0"/>
              <a:t> </a:t>
            </a:r>
            <a:r>
              <a:rPr lang="en-US" dirty="0" err="1"/>
              <a:t>dayalı</a:t>
            </a:r>
            <a:r>
              <a:rPr lang="en-US" dirty="0"/>
              <a:t> </a:t>
            </a:r>
            <a:r>
              <a:rPr lang="en-US" dirty="0" err="1"/>
              <a:t>uygulama</a:t>
            </a:r>
            <a:r>
              <a:rPr lang="en-US" dirty="0"/>
              <a:t> </a:t>
            </a:r>
            <a:r>
              <a:rPr lang="en-US" dirty="0" err="1"/>
              <a:t>modeli</a:t>
            </a:r>
            <a:r>
              <a:rPr lang="en-US" dirty="0"/>
              <a:t> (Grinnell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Unrau</a:t>
            </a:r>
            <a:r>
              <a:rPr lang="en-US" dirty="0"/>
              <a:t>, 2008)</a:t>
            </a:r>
          </a:p>
          <a:p>
            <a:pPr lvl="1"/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iyi</a:t>
            </a:r>
            <a:r>
              <a:rPr lang="en-US" dirty="0"/>
              <a:t> </a:t>
            </a:r>
            <a:r>
              <a:rPr lang="en-US" dirty="0" err="1"/>
              <a:t>kanıt</a:t>
            </a:r>
            <a:endParaRPr lang="en-US" dirty="0"/>
          </a:p>
          <a:p>
            <a:pPr lvl="1"/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hizmet</a:t>
            </a:r>
            <a:r>
              <a:rPr lang="en-US" dirty="0"/>
              <a:t> </a:t>
            </a:r>
            <a:r>
              <a:rPr lang="en-US" dirty="0" err="1"/>
              <a:t>uzmanlarının</a:t>
            </a:r>
            <a:r>
              <a:rPr lang="en-US" dirty="0"/>
              <a:t> </a:t>
            </a:r>
            <a:r>
              <a:rPr lang="en-US" dirty="0" err="1"/>
              <a:t>deneyimleri</a:t>
            </a:r>
            <a:endParaRPr lang="en-US" dirty="0"/>
          </a:p>
          <a:p>
            <a:pPr lvl="1"/>
            <a:r>
              <a:rPr lang="en-US" dirty="0" err="1"/>
              <a:t>Müracaatçıların</a:t>
            </a:r>
            <a:r>
              <a:rPr lang="en-US" dirty="0"/>
              <a:t> </a:t>
            </a:r>
            <a:r>
              <a:rPr lang="en-US" dirty="0" err="1"/>
              <a:t>beklentileri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59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988840"/>
            <a:ext cx="8229600" cy="41681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Kanıta </a:t>
            </a:r>
            <a:r>
              <a:rPr lang="en-US" dirty="0" err="1" smtClean="0"/>
              <a:t>dayalı</a:t>
            </a:r>
            <a:r>
              <a:rPr lang="en-US" dirty="0" smtClean="0"/>
              <a:t>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hizmet</a:t>
            </a:r>
            <a:r>
              <a:rPr lang="en-US" dirty="0" smtClean="0"/>
              <a:t> </a:t>
            </a:r>
            <a:r>
              <a:rPr lang="en-US" dirty="0" err="1" smtClean="0"/>
              <a:t>uygulamasının</a:t>
            </a:r>
            <a:r>
              <a:rPr lang="en-US" dirty="0" smtClean="0"/>
              <a:t> 4 </a:t>
            </a:r>
            <a:r>
              <a:rPr lang="en-US" dirty="0" err="1" smtClean="0"/>
              <a:t>köşe</a:t>
            </a:r>
            <a:r>
              <a:rPr lang="en-US" dirty="0" smtClean="0"/>
              <a:t> </a:t>
            </a:r>
            <a:r>
              <a:rPr lang="en-US" dirty="0" err="1" smtClean="0"/>
              <a:t>taşı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1-Araştırma </a:t>
            </a:r>
            <a:r>
              <a:rPr lang="en-US" dirty="0" err="1" smtClean="0"/>
              <a:t>ve</a:t>
            </a:r>
            <a:r>
              <a:rPr lang="en-US" dirty="0"/>
              <a:t> </a:t>
            </a:r>
            <a:r>
              <a:rPr lang="en-US" dirty="0" err="1" smtClean="0"/>
              <a:t>teori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2-Uygulamadan </a:t>
            </a:r>
            <a:r>
              <a:rPr lang="en-US" dirty="0" err="1" smtClean="0"/>
              <a:t>gelen</a:t>
            </a:r>
            <a:r>
              <a:rPr lang="en-US" dirty="0" smtClean="0"/>
              <a:t> </a:t>
            </a:r>
            <a:r>
              <a:rPr lang="en-US" dirty="0" err="1" smtClean="0"/>
              <a:t>bilgi</a:t>
            </a:r>
            <a:r>
              <a:rPr lang="en-US" dirty="0" smtClean="0"/>
              <a:t> (practice wisdom)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müracaatçıdan</a:t>
            </a:r>
            <a:r>
              <a:rPr lang="en-US" dirty="0" smtClean="0"/>
              <a:t> </a:t>
            </a:r>
            <a:r>
              <a:rPr lang="en-US" dirty="0" err="1" smtClean="0"/>
              <a:t>edinilen</a:t>
            </a:r>
            <a:r>
              <a:rPr lang="en-US" dirty="0" smtClean="0"/>
              <a:t> </a:t>
            </a:r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mesleki</a:t>
            </a:r>
            <a:r>
              <a:rPr lang="en-US" dirty="0" smtClean="0"/>
              <a:t> </a:t>
            </a:r>
            <a:r>
              <a:rPr lang="en-US" dirty="0" err="1" smtClean="0"/>
              <a:t>değerler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3-Uygulayıcının </a:t>
            </a:r>
            <a:r>
              <a:rPr lang="en-US" dirty="0" err="1" smtClean="0"/>
              <a:t>kişiliği</a:t>
            </a:r>
            <a:r>
              <a:rPr lang="en-US" dirty="0" smtClean="0"/>
              <a:t>/</a:t>
            </a:r>
            <a:r>
              <a:rPr lang="en-US" dirty="0" err="1" smtClean="0"/>
              <a:t>kişisel</a:t>
            </a:r>
            <a:r>
              <a:rPr lang="en-US" dirty="0" smtClean="0"/>
              <a:t> </a:t>
            </a:r>
            <a:r>
              <a:rPr lang="en-US" dirty="0" err="1" smtClean="0"/>
              <a:t>varsayımları</a:t>
            </a:r>
            <a:r>
              <a:rPr lang="en-US" dirty="0" smtClean="0"/>
              <a:t>, </a:t>
            </a:r>
            <a:r>
              <a:rPr lang="en-US" dirty="0" err="1" smtClean="0"/>
              <a:t>değerleri</a:t>
            </a:r>
            <a:r>
              <a:rPr lang="en-US" dirty="0" smtClean="0"/>
              <a:t>, </a:t>
            </a:r>
            <a:r>
              <a:rPr lang="en-US" dirty="0" err="1" smtClean="0"/>
              <a:t>eğilimi</a:t>
            </a:r>
            <a:r>
              <a:rPr lang="en-US" dirty="0" smtClean="0"/>
              <a:t>, </a:t>
            </a:r>
            <a:r>
              <a:rPr lang="en-US" dirty="0" err="1" smtClean="0"/>
              <a:t>dünya</a:t>
            </a:r>
            <a:r>
              <a:rPr lang="en-US" dirty="0" smtClean="0"/>
              <a:t> </a:t>
            </a:r>
            <a:r>
              <a:rPr lang="en-US" dirty="0" err="1" smtClean="0"/>
              <a:t>görüşü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4-Müracaatçının </a:t>
            </a:r>
            <a:r>
              <a:rPr lang="en-US" dirty="0" err="1" smtClean="0"/>
              <a:t>uygulama</a:t>
            </a:r>
            <a:r>
              <a:rPr lang="en-US" dirty="0" smtClean="0"/>
              <a:t> </a:t>
            </a:r>
            <a:r>
              <a:rPr lang="en-US" dirty="0" err="1" smtClean="0"/>
              <a:t>alanina</a:t>
            </a:r>
            <a:r>
              <a:rPr lang="en-US" dirty="0" smtClean="0"/>
              <a:t> </a:t>
            </a:r>
            <a:r>
              <a:rPr lang="en-US" dirty="0" err="1" smtClean="0"/>
              <a:t>getirdikleri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 err="1" smtClean="0"/>
              <a:t>Gilgun</a:t>
            </a:r>
            <a:r>
              <a:rPr lang="en-US" dirty="0" smtClean="0"/>
              <a:t>, 2005)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İçerik Yer Tutucusu 1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691680" y="908720"/>
            <a:ext cx="5093195" cy="56503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1370</TotalTime>
  <Words>385</Words>
  <Application>Microsoft Office PowerPoint</Application>
  <PresentationFormat>Ekran Gösterisi (4:3)</PresentationFormat>
  <Paragraphs>54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Bookman Old Style</vt:lpstr>
      <vt:lpstr>Calibri</vt:lpstr>
      <vt:lpstr>Gill Sans MT</vt:lpstr>
      <vt:lpstr>Wingdings</vt:lpstr>
      <vt:lpstr>Wingdings 3</vt:lpstr>
      <vt:lpstr>Kaynak</vt:lpstr>
      <vt:lpstr>Ankara Üniversitesi  Sağlık Bilimleri Fakültesi Sosyal Hizmet Bölümü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Burcu</cp:lastModifiedBy>
  <cp:revision>39</cp:revision>
  <dcterms:created xsi:type="dcterms:W3CDTF">2017-04-26T08:36:58Z</dcterms:created>
  <dcterms:modified xsi:type="dcterms:W3CDTF">2020-11-28T18:37:05Z</dcterms:modified>
</cp:coreProperties>
</file>