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3"/>
  </p:notesMasterIdLst>
  <p:sldIdLst>
    <p:sldId id="256" r:id="rId2"/>
    <p:sldId id="257" r:id="rId3"/>
    <p:sldId id="263" r:id="rId4"/>
    <p:sldId id="261" r:id="rId5"/>
    <p:sldId id="265" r:id="rId6"/>
    <p:sldId id="266" r:id="rId7"/>
    <p:sldId id="264" r:id="rId8"/>
    <p:sldId id="258" r:id="rId9"/>
    <p:sldId id="259" r:id="rId10"/>
    <p:sldId id="260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C599E-CCBA-4392-95E3-C480711926ED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55743-0D10-46F8-BC7E-6CA8B6C55E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140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AFCE-BFCA-4542-B8B9-B6745C202B3A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13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DC0C-FBEF-41CE-B767-640204ADC48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98058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DC0C-FBEF-41CE-B767-640204ADC48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3048613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DC0C-FBEF-41CE-B767-640204ADC489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889966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DC0C-FBEF-41CE-B767-640204ADC489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2774574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DC0C-FBEF-41CE-B767-640204ADC489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1274856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3CE6-1DE0-4C61-ABE9-44B4520FD9E5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181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E581-A30E-4C79-9632-9F7F2692539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84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1EFA5-C4F0-45E9-BD57-EE317B7430A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06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0ABF-7600-4E5F-BE24-4555B4499FE0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26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3588-A24C-46B0-BCBC-C52A8881C743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96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0D9C-D41D-4F28-890C-012BAACEE917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95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0D87-C7DF-40D3-B888-6ACDB777FB69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966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B6D25-62A7-44A1-B551-3A25505A78B4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82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0EAC-70D9-4D7C-B345-AA33A504018B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41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9476-3673-41A0-8A01-78732D08C7D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1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DDC0C-FBEF-41CE-B767-640204ADC48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CF1C9BE-7FF4-46E8-A995-6E371B6A3B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81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 Psikolojisi Bilimi</a:t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Nuran E. KORKMAZ </a:t>
            </a:r>
          </a:p>
          <a:p>
            <a:r>
              <a:rPr lang="tr-TR" dirty="0" smtClean="0"/>
              <a:t>A.Ü.İ.F. /Güz Dönemi 2. Hafta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82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örnek: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Kuzey Kore başkanının balistik füze denemene girişimini ya da Başar Esad’ın  kimyasal silah kullanımını psikoloji bilimi nasıl açıklar?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72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GLEİTMAN, Henry&amp; GROSS, James ve REISBERG Daniel, (2011). </a:t>
            </a:r>
            <a:r>
              <a:rPr lang="tr-TR" dirty="0" err="1" smtClean="0"/>
              <a:t>Psychology</a:t>
            </a:r>
            <a:r>
              <a:rPr lang="tr-TR" dirty="0" smtClean="0"/>
              <a:t>, 8 </a:t>
            </a:r>
            <a:r>
              <a:rPr lang="tr-TR" dirty="0" err="1" smtClean="0"/>
              <a:t>edition</a:t>
            </a:r>
            <a:r>
              <a:rPr lang="tr-TR" dirty="0" smtClean="0"/>
              <a:t> New </a:t>
            </a:r>
            <a:r>
              <a:rPr lang="tr-TR" dirty="0" err="1" smtClean="0"/>
              <a:t>York&amp;London</a:t>
            </a:r>
            <a:r>
              <a:rPr lang="tr-TR" dirty="0" smtClean="0"/>
              <a:t>, W </a:t>
            </a:r>
            <a:r>
              <a:rPr lang="tr-TR" dirty="0"/>
              <a:t>• W • NORTON &amp; </a:t>
            </a:r>
            <a:r>
              <a:rPr lang="tr-TR" dirty="0" smtClean="0"/>
              <a:t>COMPANY.  </a:t>
            </a:r>
          </a:p>
          <a:p>
            <a:r>
              <a:rPr lang="tr-TR" dirty="0" smtClean="0"/>
              <a:t>HÖKELEKLİ, Hayati, (2010</a:t>
            </a:r>
            <a:r>
              <a:rPr lang="tr-TR" dirty="0"/>
              <a:t>). Din psikolojisi, Eskişehir: </a:t>
            </a:r>
            <a:r>
              <a:rPr lang="tr-TR" dirty="0" smtClean="0"/>
              <a:t>Anadolu Üniversitesi Yayınları</a:t>
            </a:r>
            <a:r>
              <a:rPr lang="tr-TR" dirty="0"/>
              <a:t>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18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PSİKOLOJİ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“ </a:t>
            </a:r>
            <a:r>
              <a:rPr lang="tr-TR" dirty="0"/>
              <a:t>Z</a:t>
            </a:r>
            <a:r>
              <a:rPr lang="tr-TR" dirty="0" smtClean="0"/>
              <a:t>ihin süreçleri bilimi»</a:t>
            </a:r>
          </a:p>
          <a:p>
            <a:r>
              <a:rPr lang="tr-TR" dirty="0" smtClean="0"/>
              <a:t>«İnsan ve hayvan davranışlarını inceleyen bir bilim»</a:t>
            </a:r>
          </a:p>
          <a:p>
            <a:r>
              <a:rPr lang="tr-TR" dirty="0" smtClean="0"/>
              <a:t>«Ruhsal yaşam/ruh bilimi»</a:t>
            </a:r>
            <a:r>
              <a:rPr lang="en-US" dirty="0" smtClean="0"/>
              <a:t> </a:t>
            </a:r>
            <a:r>
              <a:rPr lang="en-US" sz="1300" dirty="0" smtClean="0"/>
              <a:t>William </a:t>
            </a:r>
            <a:r>
              <a:rPr lang="en-US" sz="1300" dirty="0"/>
              <a:t>James (1842-1910) ; Principles of Psychology, 1890</a:t>
            </a:r>
          </a:p>
          <a:p>
            <a:pPr>
              <a:buNone/>
            </a:pPr>
            <a:r>
              <a:rPr lang="en-US" sz="2100" dirty="0"/>
              <a:t> </a:t>
            </a:r>
          </a:p>
          <a:p>
            <a:r>
              <a:rPr lang="en-US" dirty="0"/>
              <a:t> </a:t>
            </a:r>
            <a:r>
              <a:rPr lang="tr-TR" dirty="0"/>
              <a:t>R</a:t>
            </a:r>
            <a:r>
              <a:rPr lang="tr-TR" dirty="0" smtClean="0"/>
              <a:t>uhsal yaşam nedir?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tr-TR" dirty="0" smtClean="0"/>
              <a:t>bilgi, duygu, istek/davranış» </a:t>
            </a:r>
            <a:r>
              <a:rPr lang="en-US" b="1" dirty="0" smtClean="0"/>
              <a:t>knowledge</a:t>
            </a:r>
            <a:r>
              <a:rPr lang="en-US" b="1" dirty="0"/>
              <a:t>, feeling, and desire”</a:t>
            </a:r>
          </a:p>
          <a:p>
            <a:pPr lvl="6"/>
            <a:r>
              <a:rPr lang="en-US" b="1" dirty="0"/>
              <a:t> </a:t>
            </a:r>
            <a:r>
              <a:rPr lang="en-US" dirty="0"/>
              <a:t>Immanuel Kant (1724-1804); Critique of Judgment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 </a:t>
            </a:r>
            <a:r>
              <a:rPr lang="tr-TR" dirty="0" smtClean="0"/>
              <a:t>Zihnin üç durumu/</a:t>
            </a:r>
            <a:r>
              <a:rPr lang="en-US" dirty="0" smtClean="0"/>
              <a:t>The </a:t>
            </a:r>
            <a:r>
              <a:rPr lang="en-US" dirty="0"/>
              <a:t>Trilogy of Mind (Earnest </a:t>
            </a:r>
            <a:r>
              <a:rPr lang="en-US" dirty="0" err="1"/>
              <a:t>Hilgard</a:t>
            </a:r>
            <a:r>
              <a:rPr lang="en-US" dirty="0"/>
              <a:t>, 1980)</a:t>
            </a:r>
          </a:p>
          <a:p>
            <a:pPr lvl="1"/>
            <a:r>
              <a:rPr lang="en-US" dirty="0" smtClean="0"/>
              <a:t>-</a:t>
            </a:r>
            <a:r>
              <a:rPr lang="tr-TR" dirty="0" smtClean="0"/>
              <a:t>zihin/</a:t>
            </a:r>
            <a:r>
              <a:rPr lang="en-US" dirty="0" smtClean="0"/>
              <a:t>Cognition</a:t>
            </a:r>
            <a:r>
              <a:rPr lang="en-US" dirty="0"/>
              <a:t>( </a:t>
            </a:r>
            <a:r>
              <a:rPr lang="tr-TR" dirty="0" smtClean="0"/>
              <a:t>bilgi ve inanç 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-</a:t>
            </a:r>
            <a:r>
              <a:rPr lang="tr-TR" dirty="0" smtClean="0"/>
              <a:t>duygu/</a:t>
            </a:r>
            <a:r>
              <a:rPr lang="tr-TR" dirty="0" err="1" smtClean="0"/>
              <a:t>emotion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tr-TR" dirty="0" smtClean="0"/>
              <a:t>ruh hali ve hisler)</a:t>
            </a:r>
            <a:r>
              <a:rPr lang="en-US" dirty="0" smtClean="0"/>
              <a:t>Affect</a:t>
            </a:r>
            <a:r>
              <a:rPr lang="en-US" dirty="0"/>
              <a:t>, moods , feelings)</a:t>
            </a:r>
          </a:p>
          <a:p>
            <a:pPr lvl="1"/>
            <a:r>
              <a:rPr lang="en-US" dirty="0" smtClean="0"/>
              <a:t>-</a:t>
            </a:r>
            <a:r>
              <a:rPr lang="tr-TR" dirty="0" smtClean="0"/>
              <a:t>motivasyon/</a:t>
            </a:r>
            <a:r>
              <a:rPr lang="en-US" dirty="0" smtClean="0"/>
              <a:t>Motivation (</a:t>
            </a:r>
            <a:r>
              <a:rPr lang="tr-TR" dirty="0" smtClean="0"/>
              <a:t>arzular, ihtiyaçlar, amaçlar, hedefler)</a:t>
            </a:r>
            <a:endParaRPr lang="en-US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45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Psikolojinin alt dalları: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Klinik psikoloji</a:t>
            </a:r>
          </a:p>
          <a:p>
            <a:r>
              <a:rPr lang="tr-TR" dirty="0" smtClean="0"/>
              <a:t>Sosyal psikoloji</a:t>
            </a:r>
          </a:p>
          <a:p>
            <a:r>
              <a:rPr lang="tr-TR" dirty="0" smtClean="0"/>
              <a:t>Deneysel psikoloji</a:t>
            </a:r>
          </a:p>
          <a:p>
            <a:r>
              <a:rPr lang="tr-TR" dirty="0" smtClean="0"/>
              <a:t>Fizyolojik psikoloji</a:t>
            </a:r>
          </a:p>
          <a:p>
            <a:r>
              <a:rPr lang="tr-TR" dirty="0" smtClean="0"/>
              <a:t>Gelişimsel psikoloji</a:t>
            </a:r>
          </a:p>
          <a:p>
            <a:r>
              <a:rPr lang="tr-TR" dirty="0" smtClean="0"/>
              <a:t>Endüstri ve örgüt psikolojisi</a:t>
            </a:r>
          </a:p>
          <a:p>
            <a:r>
              <a:rPr lang="tr-TR" dirty="0" smtClean="0"/>
              <a:t>Eğitim psikolojisi</a:t>
            </a:r>
          </a:p>
          <a:p>
            <a:r>
              <a:rPr lang="tr-TR" sz="3500" b="1" dirty="0"/>
              <a:t>Din psikolojisi</a:t>
            </a:r>
          </a:p>
          <a:p>
            <a:r>
              <a:rPr lang="tr-TR" dirty="0" smtClean="0"/>
              <a:t>Çocuk psikolojisi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Adli Psikoloji</a:t>
            </a:r>
          </a:p>
          <a:p>
            <a:r>
              <a:rPr lang="tr-TR" dirty="0"/>
              <a:t>Trafik Psikolojisi</a:t>
            </a:r>
          </a:p>
          <a:p>
            <a:r>
              <a:rPr lang="tr-TR" dirty="0"/>
              <a:t>Evrimsel Psikoloji</a:t>
            </a:r>
          </a:p>
          <a:p>
            <a:r>
              <a:rPr lang="tr-TR" dirty="0"/>
              <a:t>Çevre Psikolojisi</a:t>
            </a:r>
          </a:p>
          <a:p>
            <a:r>
              <a:rPr lang="tr-TR" dirty="0"/>
              <a:t>Sağlık Psikolojisi</a:t>
            </a:r>
          </a:p>
          <a:p>
            <a:r>
              <a:rPr lang="tr-TR" dirty="0"/>
              <a:t>Politik Psikoloji</a:t>
            </a:r>
          </a:p>
          <a:p>
            <a:r>
              <a:rPr lang="tr-TR" dirty="0"/>
              <a:t>Spor Psikolojisi</a:t>
            </a:r>
          </a:p>
          <a:p>
            <a:r>
              <a:rPr lang="tr-TR" dirty="0"/>
              <a:t>Sanat Psikolojisi</a:t>
            </a:r>
          </a:p>
          <a:p>
            <a:r>
              <a:rPr lang="tr-TR" dirty="0" err="1"/>
              <a:t>Psikometrik</a:t>
            </a:r>
            <a:r>
              <a:rPr lang="tr-TR" dirty="0"/>
              <a:t> Psikoloji</a:t>
            </a:r>
          </a:p>
          <a:p>
            <a:pPr lvl="0"/>
            <a:r>
              <a:rPr lang="tr-TR" dirty="0"/>
              <a:t>Bilişsel </a:t>
            </a:r>
            <a:r>
              <a:rPr lang="tr-TR" dirty="0" smtClean="0"/>
              <a:t>Psikoloji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38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Psikolojisi: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endParaRPr lang="tr-TR" dirty="0" smtClean="0"/>
          </a:p>
          <a:p>
            <a:pPr marL="228600" lvl="1">
              <a:spcBef>
                <a:spcPts val="1000"/>
              </a:spcBef>
            </a:pPr>
            <a:endParaRPr lang="tr-TR" dirty="0"/>
          </a:p>
          <a:p>
            <a:pPr marL="228600" lvl="1">
              <a:spcBef>
                <a:spcPts val="1000"/>
              </a:spcBef>
            </a:pPr>
            <a:r>
              <a:rPr lang="tr-TR" dirty="0" smtClean="0"/>
              <a:t>Dini </a:t>
            </a:r>
            <a:r>
              <a:rPr lang="tr-TR" dirty="0"/>
              <a:t>duygu, düşünce ve davranışın ( dini </a:t>
            </a:r>
            <a:r>
              <a:rPr lang="tr-TR" dirty="0" err="1"/>
              <a:t>tecrübe’nin</a:t>
            </a:r>
            <a:r>
              <a:rPr lang="tr-TR" dirty="0"/>
              <a:t>/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experinece</a:t>
            </a:r>
            <a:r>
              <a:rPr lang="tr-TR" dirty="0"/>
              <a:t>) psikolojik yöntemlerle  araştırılmasıdır.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40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Başlıca yayınlar: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r>
              <a:rPr lang="en-US" dirty="0"/>
              <a:t>1.Psychology of Religion and Spirituality </a:t>
            </a:r>
            <a:r>
              <a:rPr lang="tr-TR" dirty="0" smtClean="0"/>
              <a:t>(APA)</a:t>
            </a:r>
            <a:endParaRPr lang="en-US" dirty="0"/>
          </a:p>
          <a:p>
            <a:r>
              <a:rPr lang="en-US" dirty="0"/>
              <a:t>2.Journal for the Scientific Study of Religion </a:t>
            </a:r>
          </a:p>
          <a:p>
            <a:r>
              <a:rPr lang="en-US" dirty="0"/>
              <a:t>3.The International Journal for the Psychology of Religion </a:t>
            </a:r>
          </a:p>
          <a:p>
            <a:r>
              <a:rPr lang="en-US" dirty="0"/>
              <a:t>4.Archive for the Psychology of </a:t>
            </a:r>
            <a:r>
              <a:rPr lang="en-US" dirty="0" smtClean="0"/>
              <a:t>Religion</a:t>
            </a:r>
            <a:r>
              <a:rPr lang="tr-TR" dirty="0" smtClean="0"/>
              <a:t>(APA)</a:t>
            </a:r>
            <a:r>
              <a:rPr lang="en-US" dirty="0" smtClean="0"/>
              <a:t> </a:t>
            </a:r>
            <a:endParaRPr lang="en-US" dirty="0"/>
          </a:p>
          <a:p>
            <a:r>
              <a:rPr lang="tr-TR" dirty="0"/>
              <a:t>5.Pastoral </a:t>
            </a:r>
            <a:r>
              <a:rPr lang="tr-TR" dirty="0" err="1"/>
              <a:t>Psychology</a:t>
            </a:r>
            <a:r>
              <a:rPr lang="tr-TR" dirty="0"/>
              <a:t> </a:t>
            </a:r>
          </a:p>
          <a:p>
            <a:r>
              <a:rPr lang="tr-TR" dirty="0"/>
              <a:t>6.Psychology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Theology</a:t>
            </a:r>
            <a:r>
              <a:rPr lang="tr-TR" dirty="0"/>
              <a:t> </a:t>
            </a:r>
          </a:p>
          <a:p>
            <a:r>
              <a:rPr lang="tr-TR" dirty="0"/>
              <a:t>7.Psychology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Christianity</a:t>
            </a:r>
            <a:r>
              <a:rPr lang="tr-TR" dirty="0"/>
              <a:t> </a:t>
            </a:r>
          </a:p>
          <a:p>
            <a:r>
              <a:rPr lang="en-US" dirty="0"/>
              <a:t>8.Religion, Culture and Mental Health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36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91544" y="19472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Din ve psikoloji arasındaki etkileşim: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1124745"/>
            <a:ext cx="8291264" cy="5001419"/>
          </a:xfrm>
        </p:spPr>
        <p:txBody>
          <a:bodyPr>
            <a:normAutofit/>
          </a:bodyPr>
          <a:lstStyle/>
          <a:p>
            <a:r>
              <a:rPr lang="tr-TR" dirty="0" smtClean="0"/>
              <a:t>Dini Psikoloji(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Psychology</a:t>
            </a:r>
            <a:r>
              <a:rPr lang="tr-TR" dirty="0" smtClean="0"/>
              <a:t>):psikolojik olay ve olguların dini bakış açısı ile incelenmesidir. </a:t>
            </a:r>
            <a:endParaRPr lang="tr-TR" dirty="0"/>
          </a:p>
          <a:p>
            <a:r>
              <a:rPr lang="tr-TR" dirty="0" smtClean="0"/>
              <a:t> Din psikolojisi (</a:t>
            </a:r>
            <a:r>
              <a:rPr lang="tr-TR" dirty="0" err="1" smtClean="0"/>
              <a:t>Psychology</a:t>
            </a:r>
            <a:r>
              <a:rPr lang="tr-TR" dirty="0" smtClean="0"/>
              <a:t> </a:t>
            </a:r>
            <a:r>
              <a:rPr lang="tr-TR" i="1" dirty="0"/>
              <a:t>of </a:t>
            </a:r>
            <a:r>
              <a:rPr lang="tr-TR" dirty="0" err="1" smtClean="0"/>
              <a:t>Religion</a:t>
            </a:r>
            <a:r>
              <a:rPr lang="tr-TR" dirty="0" smtClean="0"/>
              <a:t>):dini duygu düşünce ve davranışların psikolojik metotlarla incelenmesidir. </a:t>
            </a:r>
          </a:p>
          <a:p>
            <a:r>
              <a:rPr lang="tr-TR" dirty="0" smtClean="0"/>
              <a:t>Din ve psikoloji(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psychology</a:t>
            </a:r>
            <a:r>
              <a:rPr lang="tr-TR" dirty="0" smtClean="0"/>
              <a:t>): Olay ve olguları açıklarken din ve psikolojinin birbirlerine yardımcı olmaları aynı zamanda objektif tutumlarını </a:t>
            </a:r>
            <a:r>
              <a:rPr lang="tr-TR" dirty="0" err="1" smtClean="0"/>
              <a:t>sürüdürmeleri</a:t>
            </a:r>
            <a:r>
              <a:rPr lang="tr-TR" dirty="0" smtClean="0"/>
              <a:t> gerektiğini vurgular(</a:t>
            </a:r>
            <a:r>
              <a:rPr lang="tr-TR" dirty="0" err="1" smtClean="0"/>
              <a:t>Hood</a:t>
            </a:r>
            <a:r>
              <a:rPr lang="tr-TR" dirty="0"/>
              <a:t>, 1994) 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b="1" dirty="0"/>
              <a:t>Ör: </a:t>
            </a:r>
            <a:r>
              <a:rPr lang="tr-TR" dirty="0"/>
              <a:t>oruç ibadeti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46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Din psikolojinin diğer bilimlerle ilişkisi: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Felsefe</a:t>
            </a:r>
          </a:p>
          <a:p>
            <a:r>
              <a:rPr lang="tr-TR" dirty="0" smtClean="0"/>
              <a:t>Antropoloji</a:t>
            </a:r>
          </a:p>
          <a:p>
            <a:r>
              <a:rPr lang="tr-TR" dirty="0" smtClean="0"/>
              <a:t>Sosyoloji</a:t>
            </a:r>
          </a:p>
          <a:p>
            <a:r>
              <a:rPr lang="tr-TR" dirty="0" smtClean="0"/>
              <a:t>Psikoloji</a:t>
            </a:r>
          </a:p>
          <a:p>
            <a:r>
              <a:rPr lang="tr-TR" dirty="0" smtClean="0"/>
              <a:t>Ekonomi</a:t>
            </a:r>
          </a:p>
          <a:p>
            <a:r>
              <a:rPr lang="tr-TR" dirty="0" smtClean="0"/>
              <a:t>Biyoloji</a:t>
            </a:r>
          </a:p>
          <a:p>
            <a:r>
              <a:rPr lang="tr-TR" dirty="0"/>
              <a:t> </a:t>
            </a:r>
            <a:r>
              <a:rPr lang="tr-TR" dirty="0" smtClean="0"/>
              <a:t>Tarih </a:t>
            </a:r>
          </a:p>
          <a:p>
            <a:pPr lvl="2"/>
            <a:r>
              <a:rPr lang="tr-TR" dirty="0" smtClean="0"/>
              <a:t>vs.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30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Psikolojinin kapsamı: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1-</a:t>
            </a:r>
            <a:r>
              <a:rPr lang="tr-TR" dirty="0"/>
              <a:t>T</a:t>
            </a:r>
            <a:r>
              <a:rPr lang="tr-TR" dirty="0" smtClean="0"/>
              <a:t>emel süreçler- zihin nasıl çalışır</a:t>
            </a:r>
            <a:endParaRPr lang="en-US" dirty="0"/>
          </a:p>
          <a:p>
            <a:r>
              <a:rPr lang="en-US" dirty="0" smtClean="0"/>
              <a:t>2-</a:t>
            </a:r>
            <a:r>
              <a:rPr lang="tr-TR" dirty="0"/>
              <a:t>G</a:t>
            </a:r>
            <a:r>
              <a:rPr lang="tr-TR" dirty="0" smtClean="0"/>
              <a:t>elişim/işleyiş</a:t>
            </a:r>
            <a:r>
              <a:rPr lang="en-US" dirty="0" smtClean="0"/>
              <a:t>-</a:t>
            </a:r>
            <a:r>
              <a:rPr lang="tr-TR" dirty="0" smtClean="0"/>
              <a:t>zihin gelişimi, biyolojik ve fizyolojik</a:t>
            </a:r>
            <a:endParaRPr lang="en-US" dirty="0"/>
          </a:p>
          <a:p>
            <a:r>
              <a:rPr lang="en-US" dirty="0" smtClean="0"/>
              <a:t>3-</a:t>
            </a:r>
            <a:r>
              <a:rPr lang="tr-TR" dirty="0" smtClean="0"/>
              <a:t>Bireysel farklılıklar</a:t>
            </a:r>
            <a:r>
              <a:rPr lang="en-US" dirty="0" smtClean="0"/>
              <a:t>- </a:t>
            </a:r>
            <a:r>
              <a:rPr lang="tr-TR" dirty="0" smtClean="0"/>
              <a:t>bireyin nasıl özel ve tek, biricik olduğu</a:t>
            </a:r>
            <a:endParaRPr lang="en-US" dirty="0"/>
          </a:p>
          <a:p>
            <a:r>
              <a:rPr lang="en-US" dirty="0" smtClean="0"/>
              <a:t>4-</a:t>
            </a:r>
            <a:r>
              <a:rPr lang="tr-TR" dirty="0"/>
              <a:t>P</a:t>
            </a:r>
            <a:r>
              <a:rPr lang="tr-TR" dirty="0" smtClean="0"/>
              <a:t>atoloji/ bozukluklar</a:t>
            </a:r>
            <a:r>
              <a:rPr lang="en-US" dirty="0" smtClean="0"/>
              <a:t>-Disorders </a:t>
            </a:r>
            <a:r>
              <a:rPr lang="en-US" dirty="0"/>
              <a:t>of mental life</a:t>
            </a:r>
          </a:p>
          <a:p>
            <a:r>
              <a:rPr lang="en-US" dirty="0" smtClean="0"/>
              <a:t>5-</a:t>
            </a:r>
            <a:r>
              <a:rPr lang="tr-TR" dirty="0" smtClean="0"/>
              <a:t>Uygulamalar- eğitim, sağlık iş yaşamı</a:t>
            </a:r>
            <a:endParaRPr lang="en-US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99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Nasıl bir bilim psikoloji: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</a:t>
            </a:r>
            <a:r>
              <a:rPr lang="tr-TR" dirty="0" smtClean="0"/>
              <a:t>avranışsal</a:t>
            </a:r>
          </a:p>
          <a:p>
            <a:r>
              <a:rPr lang="tr-TR" dirty="0"/>
              <a:t>F</a:t>
            </a:r>
            <a:r>
              <a:rPr lang="tr-TR" dirty="0" smtClean="0"/>
              <a:t>iziksel</a:t>
            </a:r>
          </a:p>
          <a:p>
            <a:r>
              <a:rPr lang="tr-TR" dirty="0" smtClean="0"/>
              <a:t>Biyolojik </a:t>
            </a:r>
          </a:p>
          <a:p>
            <a:r>
              <a:rPr lang="tr-TR" dirty="0" smtClean="0"/>
              <a:t>Sosyal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İyi yada kötü tanım ya da açıklama değil, sadece farklı yönleri ile bir tanımlama sunar.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50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</TotalTime>
  <Words>453</Words>
  <Application>Microsoft Office PowerPoint</Application>
  <PresentationFormat>Geniş ekran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Duman</vt:lpstr>
      <vt:lpstr>Din Psikolojisi Bilimi  </vt:lpstr>
      <vt:lpstr>PSİKOLOJİ</vt:lpstr>
      <vt:lpstr>Psikolojinin alt dalları:</vt:lpstr>
      <vt:lpstr>Din Psikolojisi:</vt:lpstr>
      <vt:lpstr>Başlıca yayınlar:</vt:lpstr>
      <vt:lpstr>Din ve psikoloji arasındaki etkileşim:</vt:lpstr>
      <vt:lpstr>Din psikolojinin diğer bilimlerle ilişkisi:</vt:lpstr>
      <vt:lpstr>Psikolojinin kapsamı:</vt:lpstr>
      <vt:lpstr>Nasıl bir bilim psikoloji:</vt:lpstr>
      <vt:lpstr>Bir örnek: </vt:lpstr>
      <vt:lpstr>Kaynakça: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Psikolojisi Bilimi (Psikolojik yaklaşım) </dc:title>
  <dc:creator>nuran</dc:creator>
  <cp:lastModifiedBy>nuran</cp:lastModifiedBy>
  <cp:revision>21</cp:revision>
  <dcterms:created xsi:type="dcterms:W3CDTF">2017-08-07T13:19:46Z</dcterms:created>
  <dcterms:modified xsi:type="dcterms:W3CDTF">2017-10-20T10:32:47Z</dcterms:modified>
</cp:coreProperties>
</file>