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2"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24196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71211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532854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689196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456275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59911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9679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593029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28068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491696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940735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782626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129032"/>
          </a:xfrm>
        </p:spPr>
        <p:txBody>
          <a:bodyPr>
            <a:normAutofit lnSpcReduction="10000"/>
          </a:bodyPr>
          <a:lstStyle/>
          <a:p>
            <a:pPr marL="0" indent="0" algn="ctr">
              <a:buNone/>
            </a:pPr>
            <a:r>
              <a:rPr lang="tr-TR" sz="4000" b="1" dirty="0" smtClean="0"/>
              <a:t>BORÇ İLİŞKİSİNİN İFA EDİLMEMESİ VE SONUÇLARI</a:t>
            </a:r>
            <a:endParaRPr lang="tr-TR" sz="4000" dirty="0" smtClean="0"/>
          </a:p>
          <a:p>
            <a:pPr marL="0" indent="0">
              <a:buNone/>
            </a:pPr>
            <a:endParaRPr lang="tr-TR" cap="all" dirty="0" smtClean="0"/>
          </a:p>
          <a:p>
            <a:pPr marL="0" indent="0">
              <a:buNone/>
            </a:pPr>
            <a:r>
              <a:rPr lang="tr-TR" cap="all" dirty="0" smtClean="0"/>
              <a:t>I.BORÇ </a:t>
            </a:r>
            <a:r>
              <a:rPr lang="tr-TR" cap="all" dirty="0"/>
              <a:t>İLİŞKİSİNİN İFA EDİLMEMESİ	</a:t>
            </a:r>
          </a:p>
          <a:p>
            <a:pPr marL="0" indent="0">
              <a:buNone/>
            </a:pPr>
            <a:r>
              <a:rPr lang="tr-TR" cap="all" dirty="0" smtClean="0"/>
              <a:t>II.BORÇ </a:t>
            </a:r>
            <a:r>
              <a:rPr lang="tr-TR" cap="all" dirty="0"/>
              <a:t>İLİŞKİSİNİN İFA EDİLMEMESİNİN SONUÇLARI	</a:t>
            </a:r>
          </a:p>
          <a:p>
            <a:pPr marL="0" indent="0">
              <a:buNone/>
            </a:pPr>
            <a:r>
              <a:rPr lang="tr-TR" dirty="0" smtClean="0"/>
              <a:t>     1.Aynen </a:t>
            </a:r>
            <a:r>
              <a:rPr lang="tr-TR" dirty="0"/>
              <a:t>ifa </a:t>
            </a:r>
            <a:endParaRPr lang="tr-TR" dirty="0" smtClean="0"/>
          </a:p>
          <a:p>
            <a:pPr marL="0" indent="0">
              <a:buNone/>
            </a:pPr>
            <a:r>
              <a:rPr lang="tr-TR" dirty="0" smtClean="0"/>
              <a:t>     2.Tazminat </a:t>
            </a:r>
            <a:r>
              <a:rPr lang="tr-TR" dirty="0"/>
              <a:t>davası </a:t>
            </a:r>
          </a:p>
          <a:p>
            <a:pPr marL="0" indent="0">
              <a:buNone/>
            </a:pPr>
            <a:r>
              <a:rPr lang="tr-TR" dirty="0" smtClean="0"/>
              <a:t>     </a:t>
            </a:r>
            <a:r>
              <a:rPr lang="en-GB" dirty="0" smtClean="0"/>
              <a:t>3.Sözleşmeden </a:t>
            </a:r>
            <a:r>
              <a:rPr lang="en-GB" dirty="0" err="1" smtClean="0"/>
              <a:t>dönme</a:t>
            </a:r>
            <a:endParaRPr lang="tr-TR" dirty="0" smtClean="0"/>
          </a:p>
          <a:p>
            <a:pPr marL="0" indent="0" defTabSz="360000">
              <a:buNone/>
            </a:pPr>
            <a:r>
              <a:rPr lang="tr-TR" cap="all" dirty="0"/>
              <a:t>III. SÖZLEŞMEDEN DOĞAN BORÇ İLİŞKİLERİNİN İHLÂLİ	</a:t>
            </a:r>
            <a:endParaRPr lang="tr-TR" dirty="0"/>
          </a:p>
          <a:p>
            <a:pPr marL="0" indent="0" defTabSz="360000">
              <a:buNone/>
            </a:pPr>
            <a:r>
              <a:rPr lang="tr-TR" dirty="0"/>
              <a:t>	1. İhlâl çeşitleri	</a:t>
            </a:r>
          </a:p>
          <a:p>
            <a:pPr marL="0" indent="0" defTabSz="360000">
              <a:buNone/>
            </a:pPr>
            <a:r>
              <a:rPr lang="tr-TR" dirty="0"/>
              <a:t>	a) Kusurlu sonraki ifa imkânsızlığı (Borcun hiç ifa edilmemesi)		b) Gereği gibi ifa etmeme	</a:t>
            </a:r>
          </a:p>
          <a:p>
            <a:pPr marL="0" indent="0" defTabSz="360000">
              <a:buNone/>
            </a:pPr>
            <a:r>
              <a:rPr lang="tr-TR" dirty="0"/>
              <a:t>	c) Bağımsız yapmama borçlarının ihlâli	</a:t>
            </a:r>
          </a:p>
          <a:p>
            <a:pPr marL="0" indent="0" defTabSz="360000">
              <a:buNone/>
            </a:pPr>
            <a:r>
              <a:rPr lang="tr-TR" dirty="0"/>
              <a:t>	d</a:t>
            </a:r>
            <a:r>
              <a:rPr lang="en-GB" dirty="0"/>
              <a:t>) </a:t>
            </a:r>
            <a:r>
              <a:rPr lang="en-GB" dirty="0" err="1"/>
              <a:t>Borçlunun</a:t>
            </a:r>
            <a:r>
              <a:rPr lang="en-GB" dirty="0"/>
              <a:t> </a:t>
            </a:r>
            <a:r>
              <a:rPr lang="en-GB" dirty="0" err="1"/>
              <a:t>vaktinden</a:t>
            </a:r>
            <a:r>
              <a:rPr lang="en-GB" dirty="0"/>
              <a:t> </a:t>
            </a:r>
            <a:r>
              <a:rPr lang="en-GB" dirty="0" err="1"/>
              <a:t>önce</a:t>
            </a:r>
            <a:r>
              <a:rPr lang="en-GB" dirty="0"/>
              <a:t> </a:t>
            </a:r>
            <a:r>
              <a:rPr lang="en-GB" dirty="0" err="1"/>
              <a:t>ifadan</a:t>
            </a:r>
            <a:r>
              <a:rPr lang="en-GB" dirty="0"/>
              <a:t> </a:t>
            </a:r>
            <a:r>
              <a:rPr lang="en-GB" dirty="0" err="1"/>
              <a:t>açıkça</a:t>
            </a:r>
            <a:r>
              <a:rPr lang="en-GB" dirty="0"/>
              <a:t> </a:t>
            </a:r>
            <a:r>
              <a:rPr lang="en-GB" dirty="0" err="1"/>
              <a:t>kaçınması</a:t>
            </a:r>
            <a:endParaRPr lang="tr-TR" dirty="0"/>
          </a:p>
          <a:p>
            <a:pPr marL="0" indent="0">
              <a:buNone/>
            </a:pPr>
            <a:endParaRPr lang="tr-TR" dirty="0"/>
          </a:p>
        </p:txBody>
      </p:sp>
    </p:spTree>
    <p:extLst>
      <p:ext uri="{BB962C8B-B14F-4D97-AF65-F5344CB8AC3E}">
        <p14:creationId xmlns:p14="http://schemas.microsoft.com/office/powerpoint/2010/main" val="373962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a:bodyPr>
          <a:lstStyle/>
          <a:p>
            <a:pPr marL="0" indent="0" defTabSz="360000">
              <a:buNone/>
            </a:pPr>
            <a:r>
              <a:rPr lang="tr-TR" cap="all" dirty="0" smtClean="0"/>
              <a:t>IV.SÖZLEŞMEDEN </a:t>
            </a:r>
            <a:r>
              <a:rPr lang="tr-TR" cap="all" dirty="0"/>
              <a:t>DOĞAN (AKDİ) SORUMLULUĞUN ŞARTLARI	</a:t>
            </a:r>
          </a:p>
          <a:p>
            <a:pPr marL="0" indent="0" defTabSz="360000">
              <a:buNone/>
            </a:pPr>
            <a:r>
              <a:rPr lang="tr-TR" dirty="0" smtClean="0"/>
              <a:t>	1.Borca </a:t>
            </a:r>
            <a:r>
              <a:rPr lang="tr-TR" dirty="0"/>
              <a:t>aykırı bir davranış </a:t>
            </a:r>
            <a:r>
              <a:rPr lang="tr-TR" dirty="0" smtClean="0"/>
              <a:t>olmalıdır</a:t>
            </a:r>
            <a:r>
              <a:rPr lang="tr-TR" dirty="0"/>
              <a:t>	</a:t>
            </a:r>
          </a:p>
          <a:p>
            <a:pPr marL="0" indent="0" defTabSz="360000">
              <a:buNone/>
            </a:pPr>
            <a:r>
              <a:rPr lang="tr-TR" dirty="0" smtClean="0"/>
              <a:t>	2.Bir </a:t>
            </a:r>
            <a:r>
              <a:rPr lang="tr-TR" dirty="0"/>
              <a:t>zarar doğmuş olmalıdır	</a:t>
            </a:r>
          </a:p>
          <a:p>
            <a:pPr marL="0" indent="0" defTabSz="360000">
              <a:buNone/>
            </a:pPr>
            <a:r>
              <a:rPr lang="tr-TR" dirty="0" smtClean="0"/>
              <a:t>	</a:t>
            </a:r>
            <a:r>
              <a:rPr lang="tr-TR" dirty="0" smtClean="0"/>
              <a:t>3</a:t>
            </a:r>
            <a:r>
              <a:rPr lang="en-GB" dirty="0" smtClean="0"/>
              <a:t>.</a:t>
            </a:r>
            <a:r>
              <a:rPr lang="en-GB" dirty="0" err="1" smtClean="0"/>
              <a:t>Sözleşmenin</a:t>
            </a:r>
            <a:r>
              <a:rPr lang="en-GB" dirty="0" smtClean="0"/>
              <a:t> </a:t>
            </a:r>
            <a:r>
              <a:rPr lang="en-GB" dirty="0" err="1"/>
              <a:t>ihlâli</a:t>
            </a:r>
            <a:r>
              <a:rPr lang="en-GB" dirty="0"/>
              <a:t> </a:t>
            </a:r>
            <a:r>
              <a:rPr lang="en-GB" dirty="0" err="1"/>
              <a:t>ile</a:t>
            </a:r>
            <a:r>
              <a:rPr lang="en-GB" dirty="0"/>
              <a:t> </a:t>
            </a:r>
            <a:r>
              <a:rPr lang="en-GB" dirty="0" err="1"/>
              <a:t>zarar</a:t>
            </a:r>
            <a:r>
              <a:rPr lang="en-GB" dirty="0"/>
              <a:t> </a:t>
            </a:r>
            <a:r>
              <a:rPr lang="en-GB" dirty="0" err="1"/>
              <a:t>arasında</a:t>
            </a:r>
            <a:r>
              <a:rPr lang="en-GB" dirty="0"/>
              <a:t> </a:t>
            </a:r>
            <a:r>
              <a:rPr lang="en-GB" dirty="0" err="1"/>
              <a:t>uygun</a:t>
            </a:r>
            <a:r>
              <a:rPr lang="en-GB" dirty="0"/>
              <a:t> </a:t>
            </a:r>
            <a:r>
              <a:rPr lang="en-GB" dirty="0" err="1"/>
              <a:t>illiyet</a:t>
            </a:r>
            <a:r>
              <a:rPr lang="en-GB" dirty="0"/>
              <a:t> </a:t>
            </a:r>
            <a:r>
              <a:rPr lang="en-GB" dirty="0" err="1"/>
              <a:t>bağı</a:t>
            </a:r>
            <a:r>
              <a:rPr lang="en-GB" dirty="0"/>
              <a:t> </a:t>
            </a:r>
            <a:r>
              <a:rPr lang="en-GB" dirty="0" err="1" smtClean="0"/>
              <a:t>bulunmalıdır</a:t>
            </a:r>
            <a:endParaRPr lang="tr-TR" dirty="0" smtClean="0"/>
          </a:p>
          <a:p>
            <a:pPr marL="0" indent="0" defTabSz="360000">
              <a:buNone/>
            </a:pPr>
            <a:r>
              <a:rPr lang="tr-TR" dirty="0" smtClean="0"/>
              <a:t>     4)Borçlu</a:t>
            </a:r>
            <a:r>
              <a:rPr lang="tr-TR" dirty="0"/>
              <a:t>, sözleşmeyi kusurlu olarak ihlâl </a:t>
            </a:r>
            <a:r>
              <a:rPr lang="tr-TR" dirty="0" smtClean="0"/>
              <a:t>etmelidir</a:t>
            </a:r>
          </a:p>
          <a:p>
            <a:pPr marL="0" indent="0" defTabSz="360000">
              <a:buNone/>
            </a:pPr>
            <a:r>
              <a:rPr lang="tr-TR" cap="all" dirty="0"/>
              <a:t>V.TAZMİNATIN HESAPLANMASI	</a:t>
            </a:r>
          </a:p>
          <a:p>
            <a:pPr marL="0" indent="0" defTabSz="360000">
              <a:buNone/>
            </a:pPr>
            <a:r>
              <a:rPr lang="tr-TR" cap="all" dirty="0"/>
              <a:t>VI.BORÇLUNUN YARDIMCI KİŞİLERDEN DOLAYI SORUMLULUĞU	</a:t>
            </a:r>
          </a:p>
          <a:p>
            <a:pPr marL="0" indent="0" defTabSz="360000">
              <a:buNone/>
            </a:pPr>
            <a:endParaRPr lang="tr-TR" dirty="0"/>
          </a:p>
        </p:txBody>
      </p:sp>
    </p:spTree>
    <p:extLst>
      <p:ext uri="{BB962C8B-B14F-4D97-AF65-F5344CB8AC3E}">
        <p14:creationId xmlns:p14="http://schemas.microsoft.com/office/powerpoint/2010/main" val="3763623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908720"/>
            <a:ext cx="8354291" cy="5585836"/>
          </a:xfrm>
        </p:spPr>
        <p:txBody>
          <a:bodyPr>
            <a:normAutofit fontScale="92500"/>
          </a:bodyPr>
          <a:lstStyle/>
          <a:p>
            <a:pPr marL="0" indent="0">
              <a:buNone/>
            </a:pPr>
            <a:r>
              <a:rPr lang="tr-TR" cap="all" dirty="0" smtClean="0"/>
              <a:t>VII.SORUMSUZLUK </a:t>
            </a:r>
            <a:r>
              <a:rPr lang="tr-TR" cap="all" dirty="0" smtClean="0"/>
              <a:t>ANLAŞMASI</a:t>
            </a:r>
            <a:endParaRPr lang="tr-TR" dirty="0" smtClean="0"/>
          </a:p>
          <a:p>
            <a:pPr marL="0" indent="0">
              <a:buNone/>
            </a:pPr>
            <a:r>
              <a:rPr lang="tr-TR" dirty="0" smtClean="0"/>
              <a:t>1.Hukukî </a:t>
            </a:r>
            <a:r>
              <a:rPr lang="tr-TR" dirty="0"/>
              <a:t>niteliği	</a:t>
            </a:r>
          </a:p>
          <a:p>
            <a:pPr marL="0" indent="0">
              <a:buNone/>
            </a:pPr>
            <a:r>
              <a:rPr lang="tr-TR" dirty="0" smtClean="0"/>
              <a:t> </a:t>
            </a:r>
            <a:r>
              <a:rPr lang="tr-TR" dirty="0" smtClean="0"/>
              <a:t>2.Geçerlik </a:t>
            </a:r>
            <a:r>
              <a:rPr lang="tr-TR" dirty="0"/>
              <a:t>şartları	</a:t>
            </a:r>
            <a:endParaRPr lang="tr-TR" dirty="0" smtClean="0"/>
          </a:p>
          <a:p>
            <a:pPr marL="0" indent="0">
              <a:buNone/>
            </a:pPr>
            <a:r>
              <a:rPr lang="tr-TR" dirty="0"/>
              <a:t> </a:t>
            </a:r>
            <a:r>
              <a:rPr lang="tr-TR" dirty="0" smtClean="0"/>
              <a:t>   </a:t>
            </a:r>
            <a:r>
              <a:rPr lang="tr-TR" dirty="0" smtClean="0"/>
              <a:t>a)Kast </a:t>
            </a:r>
            <a:r>
              <a:rPr lang="tr-TR" dirty="0"/>
              <a:t>ve ağır ihmal halinde	</a:t>
            </a:r>
          </a:p>
          <a:p>
            <a:pPr marL="0" indent="0">
              <a:buNone/>
            </a:pPr>
            <a:r>
              <a:rPr lang="tr-TR" dirty="0"/>
              <a:t> </a:t>
            </a:r>
            <a:r>
              <a:rPr lang="tr-TR" dirty="0" smtClean="0"/>
              <a:t>   </a:t>
            </a:r>
            <a:r>
              <a:rPr lang="tr-TR" dirty="0" smtClean="0"/>
              <a:t>b) </a:t>
            </a:r>
            <a:r>
              <a:rPr lang="tr-TR" dirty="0"/>
              <a:t>Hafif ihmal </a:t>
            </a:r>
            <a:r>
              <a:rPr lang="tr-TR" dirty="0" smtClean="0"/>
              <a:t>halinde</a:t>
            </a:r>
          </a:p>
          <a:p>
            <a:pPr marL="0" indent="0">
              <a:buNone/>
            </a:pPr>
            <a:r>
              <a:rPr lang="tr-TR" dirty="0" smtClean="0">
                <a:latin typeface="Times New Roman" pitchFamily="18" charset="0"/>
                <a:cs typeface="Times New Roman" pitchFamily="18" charset="0"/>
              </a:rPr>
              <a:t>HGK. T. 4.3.1981, E. 1979/11-1476, K. 1981/121</a:t>
            </a:r>
            <a:r>
              <a:rPr lang="tr-TR" dirty="0"/>
              <a:t>	</a:t>
            </a:r>
            <a:endParaRPr lang="tr-TR" dirty="0" smtClean="0"/>
          </a:p>
          <a:p>
            <a:pPr marL="0" indent="0" algn="just">
              <a:buNone/>
            </a:pPr>
            <a:r>
              <a:rPr lang="tr-TR" dirty="0"/>
              <a:t>     </a:t>
            </a:r>
            <a:r>
              <a:rPr lang="tr-TR" dirty="0" smtClean="0"/>
              <a:t>«(</a:t>
            </a:r>
            <a:r>
              <a:rPr lang="tr-TR" smtClean="0"/>
              <a:t>Sorumsuzluk anlaşması) </a:t>
            </a:r>
            <a:r>
              <a:rPr lang="tr-TR" dirty="0"/>
              <a:t>ya </a:t>
            </a:r>
            <a:r>
              <a:rPr lang="tr-TR"/>
              <a:t>da </a:t>
            </a:r>
            <a:r>
              <a:rPr lang="tr-TR" smtClean="0"/>
              <a:t>(sorumluluğun </a:t>
            </a:r>
            <a:r>
              <a:rPr lang="tr-TR" dirty="0"/>
              <a:t>sınırlandırılması anlaşması ) olarak isimlendirilen bu tür anlaşmalar, tarafları bağlar. Bu anlaşma </a:t>
            </a:r>
            <a:r>
              <a:rPr lang="tr-TR" dirty="0" err="1"/>
              <a:t>tabiatiyle</a:t>
            </a:r>
            <a:r>
              <a:rPr lang="tr-TR" dirty="0"/>
              <a:t> sözü edilen 25. maddenin son satırında ( ... İdare mukavele ve şartname ile kendisine düşen vazifeleri yerine getirmezse ) denildiğine göre, madde hükmünün, sözleşmenin yapılmasından sonraki dönemde de uygulanması gereği açıktır. Öyle ise, idarenin, kendisine düşen yükümlülükleri yerine getirmemesi durumunda dahi, davacı olumlu zararını isteyemez. Yalnız teminat için ödediği giderleri istemeğe hakkı vardır. </a:t>
            </a:r>
            <a:r>
              <a:rPr lang="tr-TR" dirty="0" smtClean="0"/>
              <a:t>«</a:t>
            </a:r>
            <a:endParaRPr lang="tr-TR" dirty="0"/>
          </a:p>
        </p:txBody>
      </p:sp>
    </p:spTree>
    <p:extLst>
      <p:ext uri="{BB962C8B-B14F-4D97-AF65-F5344CB8AC3E}">
        <p14:creationId xmlns:p14="http://schemas.microsoft.com/office/powerpoint/2010/main" val="39175320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21</Words>
  <Application>Microsoft Office PowerPoint</Application>
  <PresentationFormat>Ekran Gösterisi (4:3)</PresentationFormat>
  <Paragraphs>26</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Dalga Biçimi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5</cp:revision>
  <dcterms:created xsi:type="dcterms:W3CDTF">2018-02-28T13:01:39Z</dcterms:created>
  <dcterms:modified xsi:type="dcterms:W3CDTF">2018-03-03T13:18:40Z</dcterms:modified>
</cp:coreProperties>
</file>