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2" r:id="rId4"/>
    <p:sldId id="360" r:id="rId5"/>
    <p:sldId id="361" r:id="rId6"/>
    <p:sldId id="362" r:id="rId7"/>
    <p:sldId id="363" r:id="rId8"/>
    <p:sldId id="364" r:id="rId9"/>
    <p:sldId id="366" r:id="rId10"/>
    <p:sldId id="365" r:id="rId11"/>
    <p:sldId id="367" r:id="rId12"/>
    <p:sldId id="368" r:id="rId13"/>
    <p:sldId id="369" r:id="rId14"/>
    <p:sldId id="370" r:id="rId15"/>
    <p:sldId id="371" r:id="rId16"/>
    <p:sldId id="372" r:id="rId17"/>
    <p:sldId id="373" r:id="rId18"/>
    <p:sldId id="374" r:id="rId19"/>
    <p:sldId id="375" r:id="rId20"/>
    <p:sldId id="377" r:id="rId21"/>
    <p:sldId id="378" r:id="rId22"/>
    <p:sldId id="379" r:id="rId23"/>
    <p:sldId id="380" r:id="rId24"/>
    <p:sldId id="376" r:id="rId25"/>
    <p:sldId id="381" r:id="rId26"/>
    <p:sldId id="382" r:id="rId27"/>
    <p:sldId id="383" r:id="rId28"/>
    <p:sldId id="384" r:id="rId29"/>
    <p:sldId id="385" r:id="rId30"/>
    <p:sldId id="386" r:id="rId31"/>
    <p:sldId id="387" r:id="rId32"/>
    <p:sldId id="388" r:id="rId33"/>
    <p:sldId id="389"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4660"/>
  </p:normalViewPr>
  <p:slideViewPr>
    <p:cSldViewPr>
      <p:cViewPr varScale="1">
        <p:scale>
          <a:sx n="69" d="100"/>
          <a:sy n="69" d="100"/>
        </p:scale>
        <p:origin x="14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1913418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1282077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103945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389884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1165123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3567187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27261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303308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42533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205467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5BE7F1-40FC-49B2-B7A9-0F15E0684BEA}" type="datetimeFigureOut">
              <a:rPr lang="tr-TR" smtClean="0"/>
              <a:pPr/>
              <a:t>11.12.2022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44A419-9AA1-42AE-BF2E-FE96938ACB0C}" type="slidenum">
              <a:rPr lang="tr-TR" smtClean="0"/>
              <a:pPr/>
              <a:t>‹#›</a:t>
            </a:fld>
            <a:endParaRPr lang="tr-TR"/>
          </a:p>
        </p:txBody>
      </p:sp>
    </p:spTree>
    <p:extLst>
      <p:ext uri="{BB962C8B-B14F-4D97-AF65-F5344CB8AC3E}">
        <p14:creationId xmlns:p14="http://schemas.microsoft.com/office/powerpoint/2010/main" val="2073073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35BE7F1-40FC-49B2-B7A9-0F15E0684BEA}" type="datetimeFigureOut">
              <a:rPr lang="tr-TR" smtClean="0"/>
              <a:pPr/>
              <a:t>11.12.2022</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D44A419-9AA1-42AE-BF2E-FE96938ACB0C}" type="slidenum">
              <a:rPr lang="tr-TR" smtClean="0"/>
              <a:pPr/>
              <a:t>‹#›</a:t>
            </a:fld>
            <a:endParaRPr lang="tr-TR"/>
          </a:p>
        </p:txBody>
      </p:sp>
    </p:spTree>
    <p:extLst>
      <p:ext uri="{BB962C8B-B14F-4D97-AF65-F5344CB8AC3E}">
        <p14:creationId xmlns:p14="http://schemas.microsoft.com/office/powerpoint/2010/main" val="1125302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Yuvarlatılmış Dikdörtgen 4"/>
          <p:cNvSpPr/>
          <p:nvPr/>
        </p:nvSpPr>
        <p:spPr>
          <a:xfrm>
            <a:off x="971600" y="1124744"/>
            <a:ext cx="70567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mtClean="0"/>
              <a:t>MÜZİK DERSİ (GUS 101-102-109)</a:t>
            </a:r>
            <a:endParaRPr lang="tr-TR" dirty="0"/>
          </a:p>
        </p:txBody>
      </p:sp>
      <p:sp>
        <p:nvSpPr>
          <p:cNvPr id="14" name="Oval Belirtme Çizgisi 13"/>
          <p:cNvSpPr/>
          <p:nvPr/>
        </p:nvSpPr>
        <p:spPr>
          <a:xfrm>
            <a:off x="1115616" y="2527800"/>
            <a:ext cx="2232248" cy="1512168"/>
          </a:xfrm>
          <a:prstGeom prst="wedgeEllipseCallou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tr-TR" dirty="0" smtClean="0"/>
              <a:t>Klasik Batı Müziği</a:t>
            </a:r>
            <a:endParaRPr lang="tr-TR" dirty="0"/>
          </a:p>
        </p:txBody>
      </p:sp>
      <p:sp>
        <p:nvSpPr>
          <p:cNvPr id="15" name="Oval Belirtme Çizgisi 14"/>
          <p:cNvSpPr/>
          <p:nvPr/>
        </p:nvSpPr>
        <p:spPr>
          <a:xfrm>
            <a:off x="4067944" y="2504502"/>
            <a:ext cx="1760521" cy="1264321"/>
          </a:xfrm>
          <a:prstGeom prst="wedgeEllipse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dirty="0" smtClean="0"/>
              <a:t>Çağdaş Türk Müziği</a:t>
            </a:r>
            <a:endParaRPr lang="tr-TR" dirty="0"/>
          </a:p>
        </p:txBody>
      </p:sp>
      <p:sp>
        <p:nvSpPr>
          <p:cNvPr id="16" name="Oval Belirtme Çizgisi 15"/>
          <p:cNvSpPr/>
          <p:nvPr/>
        </p:nvSpPr>
        <p:spPr>
          <a:xfrm>
            <a:off x="6732240" y="2442085"/>
            <a:ext cx="1656183" cy="1287534"/>
          </a:xfrm>
          <a:prstGeom prst="wedgeEllipse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tr-TR" dirty="0" smtClean="0"/>
              <a:t>Türk Halk Müziği</a:t>
            </a:r>
            <a:endParaRPr lang="tr-TR" dirty="0"/>
          </a:p>
        </p:txBody>
      </p:sp>
      <p:sp>
        <p:nvSpPr>
          <p:cNvPr id="17" name="Oval Belirtme Çizgisi 16"/>
          <p:cNvSpPr/>
          <p:nvPr/>
        </p:nvSpPr>
        <p:spPr>
          <a:xfrm>
            <a:off x="539552" y="4581128"/>
            <a:ext cx="1872208" cy="1188712"/>
          </a:xfrm>
          <a:prstGeom prst="wedgeEllipseCallou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tr-TR" dirty="0" smtClean="0"/>
              <a:t>Türk Sanat Müziği</a:t>
            </a:r>
            <a:endParaRPr lang="tr-TR" dirty="0"/>
          </a:p>
        </p:txBody>
      </p:sp>
      <p:sp>
        <p:nvSpPr>
          <p:cNvPr id="18" name="Oval Belirtme Çizgisi 17"/>
          <p:cNvSpPr/>
          <p:nvPr/>
        </p:nvSpPr>
        <p:spPr>
          <a:xfrm>
            <a:off x="2771800" y="4581128"/>
            <a:ext cx="1728192" cy="118871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Caz Müziği</a:t>
            </a:r>
            <a:endParaRPr lang="tr-TR" dirty="0"/>
          </a:p>
        </p:txBody>
      </p:sp>
      <p:sp>
        <p:nvSpPr>
          <p:cNvPr id="19" name="Oval Belirtme Çizgisi 18"/>
          <p:cNvSpPr/>
          <p:nvPr/>
        </p:nvSpPr>
        <p:spPr>
          <a:xfrm>
            <a:off x="5090222" y="4581128"/>
            <a:ext cx="1800200" cy="1080120"/>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dirty="0" smtClean="0"/>
              <a:t>Pop Müzik</a:t>
            </a:r>
            <a:endParaRPr lang="tr-TR" dirty="0"/>
          </a:p>
        </p:txBody>
      </p:sp>
      <p:sp>
        <p:nvSpPr>
          <p:cNvPr id="20" name="Oval Belirtme Çizgisi 19"/>
          <p:cNvSpPr/>
          <p:nvPr/>
        </p:nvSpPr>
        <p:spPr>
          <a:xfrm>
            <a:off x="7308304" y="4581128"/>
            <a:ext cx="1634480" cy="936104"/>
          </a:xfrm>
          <a:prstGeom prst="wedgeEllipseCallou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err="1" smtClean="0"/>
              <a:t>Rock</a:t>
            </a:r>
            <a:r>
              <a:rPr lang="tr-TR" dirty="0" smtClean="0"/>
              <a:t> Müzik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348879"/>
            <a:ext cx="7886700" cy="3828083"/>
          </a:xfrm>
        </p:spPr>
        <p:txBody>
          <a:bodyPr/>
          <a:lstStyle/>
          <a:p>
            <a:pPr marL="0" indent="0" algn="just">
              <a:buNone/>
            </a:pPr>
            <a:r>
              <a:rPr lang="tr-TR" dirty="0"/>
              <a:t>“Klasik Dönemde, uzun cümleli, süslü ve çokça </a:t>
            </a:r>
            <a:r>
              <a:rPr lang="tr-TR" dirty="0" err="1"/>
              <a:t>kontrapuntal</a:t>
            </a:r>
            <a:r>
              <a:rPr lang="tr-TR" dirty="0"/>
              <a:t> yazıya dayalı Barok Çağ üslubu, yerini daha parlak, sade ve net bir sanata bırakmıştır…Klasik Dönemde netlik endişesi her şeyin üstündedir. Müzik cümleleri yalın ve nettir. Temaların Barok çağa göre daha kısa ve net olması, biçimsel uygulamaları da </a:t>
            </a:r>
            <a:r>
              <a:rPr lang="tr-TR" dirty="0" smtClean="0"/>
              <a:t>etkilemiştir</a:t>
            </a:r>
            <a:r>
              <a:rPr lang="pl-PL" dirty="0" smtClean="0"/>
              <a:t>” </a:t>
            </a:r>
            <a:r>
              <a:rPr lang="pl-PL" dirty="0"/>
              <a:t>(Selanik, 1996, s. 130). </a:t>
            </a:r>
            <a:endParaRPr lang="tr-TR" dirty="0"/>
          </a:p>
        </p:txBody>
      </p:sp>
      <p:sp>
        <p:nvSpPr>
          <p:cNvPr id="4" name="Çerçeve 3"/>
          <p:cNvSpPr/>
          <p:nvPr/>
        </p:nvSpPr>
        <p:spPr>
          <a:xfrm>
            <a:off x="1691680"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KLASİK DÖNEM</a:t>
            </a:r>
            <a:endParaRPr lang="tr-TR" dirty="0">
              <a:solidFill>
                <a:schemeClr val="tx1"/>
              </a:solidFill>
            </a:endParaRPr>
          </a:p>
        </p:txBody>
      </p:sp>
    </p:spTree>
    <p:extLst>
      <p:ext uri="{BB962C8B-B14F-4D97-AF65-F5344CB8AC3E}">
        <p14:creationId xmlns:p14="http://schemas.microsoft.com/office/powerpoint/2010/main" val="2612690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Klasik Dönem Bestecileri</a:t>
            </a:r>
          </a:p>
          <a:p>
            <a:endParaRPr lang="tr-TR" dirty="0" smtClean="0"/>
          </a:p>
          <a:p>
            <a:pPr marL="0" indent="0">
              <a:buNone/>
            </a:pPr>
            <a:r>
              <a:rPr lang="tr-TR" dirty="0" smtClean="0"/>
              <a:t>W.A.MOZART</a:t>
            </a:r>
          </a:p>
          <a:p>
            <a:pPr marL="0" indent="0">
              <a:buNone/>
            </a:pPr>
            <a:r>
              <a:rPr lang="tr-TR" dirty="0" smtClean="0"/>
              <a:t>J.HAYDN</a:t>
            </a:r>
          </a:p>
          <a:p>
            <a:pPr marL="0" indent="0">
              <a:buNone/>
            </a:pPr>
            <a:r>
              <a:rPr lang="tr-TR" dirty="0" smtClean="0"/>
              <a:t>C.W.GLUCK</a:t>
            </a:r>
          </a:p>
          <a:p>
            <a:pPr marL="0" indent="0">
              <a:buNone/>
            </a:pPr>
            <a:r>
              <a:rPr lang="tr-TR" dirty="0" smtClean="0"/>
              <a:t>C.P.E.BACH</a:t>
            </a:r>
          </a:p>
          <a:p>
            <a:pPr marL="0" indent="0">
              <a:buNone/>
            </a:pPr>
            <a:r>
              <a:rPr lang="tr-TR" dirty="0" smtClean="0"/>
              <a:t>M.CLEMENTI…</a:t>
            </a:r>
            <a:endParaRPr lang="tr-TR" dirty="0"/>
          </a:p>
          <a:p>
            <a:pPr marL="0" indent="0">
              <a:buNone/>
            </a:pPr>
            <a:endParaRPr lang="tr-TR" dirty="0"/>
          </a:p>
        </p:txBody>
      </p:sp>
    </p:spTree>
    <p:extLst>
      <p:ext uri="{BB962C8B-B14F-4D97-AF65-F5344CB8AC3E}">
        <p14:creationId xmlns:p14="http://schemas.microsoft.com/office/powerpoint/2010/main" val="3691338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708920"/>
            <a:ext cx="7759774" cy="3468042"/>
          </a:xfrm>
        </p:spPr>
        <p:txBody>
          <a:bodyPr/>
          <a:lstStyle/>
          <a:p>
            <a:pPr algn="just"/>
            <a:r>
              <a:rPr lang="tr-TR" dirty="0"/>
              <a:t>“Romantizm, her şeyden önce ‘Ben’ in açılışıdır. Gerçek olmayanın araştırılışı, düş gücü ve fanteziyle sezdirilen şeylerin içten ve sırlı bir tarzda gerçeğe bağlanmasıdır” (Selanik; 1996: 160).</a:t>
            </a:r>
          </a:p>
        </p:txBody>
      </p:sp>
      <p:sp>
        <p:nvSpPr>
          <p:cNvPr id="4" name="Çerçeve 3"/>
          <p:cNvSpPr/>
          <p:nvPr/>
        </p:nvSpPr>
        <p:spPr>
          <a:xfrm>
            <a:off x="1691680"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ROMANTİK DÖNEM</a:t>
            </a:r>
            <a:endParaRPr lang="tr-TR" dirty="0">
              <a:solidFill>
                <a:schemeClr val="tx1"/>
              </a:solidFill>
            </a:endParaRPr>
          </a:p>
        </p:txBody>
      </p:sp>
    </p:spTree>
    <p:extLst>
      <p:ext uri="{BB962C8B-B14F-4D97-AF65-F5344CB8AC3E}">
        <p14:creationId xmlns:p14="http://schemas.microsoft.com/office/powerpoint/2010/main" val="1217050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988839"/>
            <a:ext cx="7831782" cy="4188123"/>
          </a:xfrm>
        </p:spPr>
        <p:txBody>
          <a:bodyPr/>
          <a:lstStyle/>
          <a:p>
            <a:pPr marL="0" indent="0" algn="just">
              <a:buNone/>
            </a:pPr>
            <a:r>
              <a:rPr lang="tr-TR" dirty="0"/>
              <a:t>“Duyarlılığın gelişimi, Romantizmden aldığı itici gücü, başka hiçbir akımdan alamamış; sanatçı, duygularının çağrısına uyma hakkını ve bireysel eğilimini, bu kadar kesin bir biçimde belirtmemiştir. Rönesans’ tan bu yana sürekli olarak ilerleyen ve Aydınlanma Hareketi sırasında tüm uygar dünyada en önemli yeri tutan akılcılık, artık sancılı günlerini yaşamaktaydı” (</a:t>
            </a:r>
            <a:r>
              <a:rPr lang="tr-TR" dirty="0" err="1"/>
              <a:t>Hauser’den</a:t>
            </a:r>
            <a:r>
              <a:rPr lang="tr-TR" dirty="0"/>
              <a:t> Aktaran: Say, 2006a, s. 338). </a:t>
            </a:r>
          </a:p>
        </p:txBody>
      </p:sp>
    </p:spTree>
    <p:extLst>
      <p:ext uri="{BB962C8B-B14F-4D97-AF65-F5344CB8AC3E}">
        <p14:creationId xmlns:p14="http://schemas.microsoft.com/office/powerpoint/2010/main" val="1296368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Romantik Dönem Bestecileri</a:t>
            </a:r>
          </a:p>
          <a:p>
            <a:pPr marL="0" indent="0">
              <a:buNone/>
            </a:pPr>
            <a:endParaRPr lang="tr-TR" dirty="0" smtClean="0"/>
          </a:p>
          <a:p>
            <a:pPr marL="0" indent="0">
              <a:buNone/>
            </a:pPr>
            <a:r>
              <a:rPr lang="tr-TR" dirty="0" smtClean="0"/>
              <a:t>F. CHOPIN						J.BRAHMS</a:t>
            </a:r>
          </a:p>
          <a:p>
            <a:pPr marL="0" indent="0">
              <a:buNone/>
            </a:pPr>
            <a:r>
              <a:rPr lang="tr-TR" dirty="0" smtClean="0"/>
              <a:t>F.LIZST 						E.GRIEG</a:t>
            </a:r>
          </a:p>
          <a:p>
            <a:pPr marL="0" indent="0">
              <a:buNone/>
            </a:pPr>
            <a:r>
              <a:rPr lang="tr-TR" dirty="0"/>
              <a:t>N. PAGANINI </a:t>
            </a:r>
            <a:r>
              <a:rPr lang="tr-TR" dirty="0" smtClean="0"/>
              <a:t>					A.DVORAK</a:t>
            </a:r>
          </a:p>
          <a:p>
            <a:pPr marL="0" indent="0">
              <a:buNone/>
            </a:pPr>
            <a:r>
              <a:rPr lang="tr-TR" dirty="0"/>
              <a:t>G. BIZET </a:t>
            </a:r>
            <a:r>
              <a:rPr lang="tr-TR" dirty="0" smtClean="0"/>
              <a:t>						</a:t>
            </a:r>
            <a:r>
              <a:rPr lang="tr-TR" dirty="0"/>
              <a:t>P. I. ÇAYKOVSKI</a:t>
            </a:r>
          </a:p>
          <a:p>
            <a:pPr marL="0" indent="0">
              <a:buNone/>
            </a:pPr>
            <a:r>
              <a:rPr lang="tr-TR" dirty="0" smtClean="0"/>
              <a:t>F</a:t>
            </a:r>
            <a:r>
              <a:rPr lang="tr-TR" dirty="0"/>
              <a:t>. MENDELSHONN </a:t>
            </a:r>
            <a:r>
              <a:rPr lang="tr-TR" dirty="0" smtClean="0"/>
              <a:t>					J.STRAUSS…</a:t>
            </a:r>
          </a:p>
          <a:p>
            <a:pPr marL="0" indent="0">
              <a:buNone/>
            </a:pPr>
            <a:endParaRPr lang="tr-TR" dirty="0"/>
          </a:p>
        </p:txBody>
      </p:sp>
    </p:spTree>
    <p:extLst>
      <p:ext uri="{BB962C8B-B14F-4D97-AF65-F5344CB8AC3E}">
        <p14:creationId xmlns:p14="http://schemas.microsoft.com/office/powerpoint/2010/main" val="97719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636912"/>
            <a:ext cx="7831782" cy="3540050"/>
          </a:xfrm>
        </p:spPr>
        <p:txBody>
          <a:bodyPr/>
          <a:lstStyle/>
          <a:p>
            <a:pPr marL="0" indent="0" algn="just">
              <a:buNone/>
            </a:pPr>
            <a:r>
              <a:rPr lang="tr-TR" dirty="0"/>
              <a:t>“20. yüzyılın başında besteciler müzikte her türlü yeni yolu denemeye başladılar” (</a:t>
            </a:r>
            <a:r>
              <a:rPr lang="tr-TR" dirty="0" err="1"/>
              <a:t>Waugh</a:t>
            </a:r>
            <a:r>
              <a:rPr lang="tr-TR" dirty="0"/>
              <a:t>, 2000, s. 54). </a:t>
            </a:r>
          </a:p>
        </p:txBody>
      </p:sp>
      <p:sp>
        <p:nvSpPr>
          <p:cNvPr id="4" name="Çerçeve 3"/>
          <p:cNvSpPr/>
          <p:nvPr/>
        </p:nvSpPr>
        <p:spPr>
          <a:xfrm>
            <a:off x="1691680"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ÇAĞDAŞ DÖNEM</a:t>
            </a:r>
            <a:endParaRPr lang="tr-TR" dirty="0">
              <a:solidFill>
                <a:schemeClr val="tx1"/>
              </a:solidFill>
            </a:endParaRPr>
          </a:p>
        </p:txBody>
      </p:sp>
    </p:spTree>
    <p:extLst>
      <p:ext uri="{BB962C8B-B14F-4D97-AF65-F5344CB8AC3E}">
        <p14:creationId xmlns:p14="http://schemas.microsoft.com/office/powerpoint/2010/main" val="3380010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060847"/>
            <a:ext cx="7759774" cy="4116115"/>
          </a:xfrm>
        </p:spPr>
        <p:txBody>
          <a:bodyPr/>
          <a:lstStyle/>
          <a:p>
            <a:pPr marL="0" indent="0" algn="just">
              <a:buNone/>
            </a:pPr>
            <a:r>
              <a:rPr lang="tr-TR" dirty="0"/>
              <a:t>“20. Yüzyıl, çok sayıda akımın yer aldığı bir dönemdir. Bu özellik, önceki dönemlerde yaşanmamıştır. Yeni müzik, stil çoğulculuğu içinde, dönemin düşünsel ve sanatsal gelişimini yansıtan ve hızla değişen çarpıcı bir süreçtir. Önceki çağların akımları, ana rengini belirleyen kavramlarla açıklanabilmiştir. Örneğin Rönesans ‘hümanizm’, </a:t>
            </a:r>
            <a:r>
              <a:rPr lang="tr-TR" dirty="0" err="1"/>
              <a:t>Klasizim</a:t>
            </a:r>
            <a:r>
              <a:rPr lang="tr-TR" dirty="0"/>
              <a:t> ‘aydınlanma’, </a:t>
            </a:r>
            <a:r>
              <a:rPr lang="tr-TR" dirty="0" err="1"/>
              <a:t>Romantizim</a:t>
            </a:r>
            <a:r>
              <a:rPr lang="tr-TR" dirty="0"/>
              <a:t> ‘bireysel duygu’ gibi kavramlarla tanım kazanabilir. 20. Yüzyıl ise, bu çeşit bir kavram sınıflandırılmasıyla tanımlanamaz. ‘Çoğulculuk’ başlıca özelliktir” (Say; 2006a: 468). </a:t>
            </a:r>
          </a:p>
        </p:txBody>
      </p:sp>
    </p:spTree>
    <p:extLst>
      <p:ext uri="{BB962C8B-B14F-4D97-AF65-F5344CB8AC3E}">
        <p14:creationId xmlns:p14="http://schemas.microsoft.com/office/powerpoint/2010/main" val="3728081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484784"/>
            <a:ext cx="7903790" cy="4692179"/>
          </a:xfrm>
        </p:spPr>
        <p:txBody>
          <a:bodyPr/>
          <a:lstStyle/>
          <a:p>
            <a:pPr marL="0" indent="0">
              <a:buNone/>
            </a:pPr>
            <a:r>
              <a:rPr lang="tr-TR" dirty="0" smtClean="0"/>
              <a:t>ÇAĞDAŞ DÖNEM AKIMLARI</a:t>
            </a:r>
          </a:p>
          <a:p>
            <a:endParaRPr lang="tr-TR" dirty="0"/>
          </a:p>
          <a:p>
            <a:pPr marL="0" indent="0">
              <a:buNone/>
            </a:pPr>
            <a:r>
              <a:rPr lang="tr-TR" dirty="0" smtClean="0"/>
              <a:t>İzlenimcilik</a:t>
            </a:r>
          </a:p>
          <a:p>
            <a:pPr marL="0" indent="0">
              <a:buNone/>
            </a:pPr>
            <a:r>
              <a:rPr lang="tr-TR" dirty="0" smtClean="0"/>
              <a:t>Anlatımcılık</a:t>
            </a:r>
          </a:p>
          <a:p>
            <a:pPr marL="0" indent="0">
              <a:buNone/>
            </a:pPr>
            <a:r>
              <a:rPr lang="tr-TR" dirty="0" smtClean="0"/>
              <a:t>Yeni </a:t>
            </a:r>
            <a:r>
              <a:rPr lang="tr-TR" dirty="0" err="1" smtClean="0"/>
              <a:t>Klasikçilik</a:t>
            </a:r>
            <a:endParaRPr lang="tr-TR" dirty="0" smtClean="0"/>
          </a:p>
          <a:p>
            <a:pPr marL="0" indent="0">
              <a:buNone/>
            </a:pPr>
            <a:r>
              <a:rPr lang="tr-TR" dirty="0" err="1" smtClean="0"/>
              <a:t>İlkelcilik</a:t>
            </a:r>
            <a:endParaRPr lang="tr-TR" dirty="0" smtClean="0"/>
          </a:p>
          <a:p>
            <a:pPr marL="0" indent="0">
              <a:buNone/>
            </a:pPr>
            <a:r>
              <a:rPr lang="tr-TR" dirty="0" smtClean="0"/>
              <a:t>Gelecekçilik</a:t>
            </a:r>
          </a:p>
          <a:p>
            <a:pPr marL="0" indent="0">
              <a:buNone/>
            </a:pPr>
            <a:r>
              <a:rPr lang="tr-TR" dirty="0" err="1" smtClean="0"/>
              <a:t>Folklorizm</a:t>
            </a:r>
            <a:endParaRPr lang="tr-TR" dirty="0"/>
          </a:p>
        </p:txBody>
      </p:sp>
    </p:spTree>
    <p:extLst>
      <p:ext uri="{BB962C8B-B14F-4D97-AF65-F5344CB8AC3E}">
        <p14:creationId xmlns:p14="http://schemas.microsoft.com/office/powerpoint/2010/main" val="2916456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ÇAĞDAŞ DÖNEM BESTECİLERİ</a:t>
            </a:r>
          </a:p>
          <a:p>
            <a:pPr marL="0" indent="0">
              <a:buNone/>
            </a:pPr>
            <a:endParaRPr lang="tr-TR" dirty="0"/>
          </a:p>
          <a:p>
            <a:pPr marL="0" indent="0">
              <a:buNone/>
            </a:pPr>
            <a:r>
              <a:rPr lang="tr-TR" dirty="0" smtClean="0"/>
              <a:t>C. DEBUSSY</a:t>
            </a:r>
          </a:p>
          <a:p>
            <a:pPr marL="0" indent="0">
              <a:buNone/>
            </a:pPr>
            <a:r>
              <a:rPr lang="tr-TR" dirty="0" smtClean="0"/>
              <a:t>M. RAVEL</a:t>
            </a:r>
          </a:p>
          <a:p>
            <a:pPr marL="0" indent="0">
              <a:buNone/>
            </a:pPr>
            <a:r>
              <a:rPr lang="tr-TR" dirty="0" smtClean="0"/>
              <a:t>A. SCHONBERG</a:t>
            </a:r>
          </a:p>
          <a:p>
            <a:pPr marL="0" indent="0">
              <a:buNone/>
            </a:pPr>
            <a:r>
              <a:rPr lang="tr-TR" dirty="0" smtClean="0"/>
              <a:t>C. ORFF</a:t>
            </a:r>
          </a:p>
          <a:p>
            <a:pPr marL="0" indent="0">
              <a:buNone/>
            </a:pPr>
            <a:r>
              <a:rPr lang="tr-TR" dirty="0" smtClean="0"/>
              <a:t>E. SATIE</a:t>
            </a:r>
          </a:p>
          <a:p>
            <a:pPr marL="0" indent="0">
              <a:buNone/>
            </a:pPr>
            <a:r>
              <a:rPr lang="tr-TR" dirty="0" smtClean="0"/>
              <a:t>B. BARTOK…</a:t>
            </a:r>
            <a:endParaRPr lang="tr-TR" dirty="0"/>
          </a:p>
        </p:txBody>
      </p:sp>
    </p:spTree>
    <p:extLst>
      <p:ext uri="{BB962C8B-B14F-4D97-AF65-F5344CB8AC3E}">
        <p14:creationId xmlns:p14="http://schemas.microsoft.com/office/powerpoint/2010/main" val="2371763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060847"/>
            <a:ext cx="7903790" cy="4116115"/>
          </a:xfrm>
        </p:spPr>
        <p:txBody>
          <a:bodyPr/>
          <a:lstStyle/>
          <a:p>
            <a:pPr marL="0" indent="0" algn="just">
              <a:buNone/>
            </a:pPr>
            <a:r>
              <a:rPr lang="tr-TR" dirty="0"/>
              <a:t>“Türk Müzik inkılabı, Osmanlı döneminin son evrelerinde gerçekleştirilen düzeltme, iyileştirme, yenileşme, ve </a:t>
            </a:r>
            <a:r>
              <a:rPr lang="tr-TR" dirty="0" smtClean="0"/>
              <a:t>Batılaşma </a:t>
            </a:r>
            <a:r>
              <a:rPr lang="tr-TR" dirty="0"/>
              <a:t>girişimleri çerçevesinde sağlanmış olan çok sınırlı, belirli bir birikime dayalı olmakla birlikte, asıl, Cumhuriyet döneminin ilk evrelerinde açıklık-belirginlik kazanarak Gökalp ve Atatürk’ün görüş ve düşüncelerine temellenmiş, onların görüş ve düşüncelerinden kaynaklanıp yönlenmiştir” (</a:t>
            </a:r>
            <a:r>
              <a:rPr lang="tr-TR" dirty="0" err="1"/>
              <a:t>Uçan’dan</a:t>
            </a:r>
            <a:r>
              <a:rPr lang="tr-TR" dirty="0"/>
              <a:t> aktaran: Uçan, 2005, s. 99). “Atatürk’ün milli müzik anlayışında ‘özde ulusallık’, ‘yöntemde- teknikte çağdaşlık’ ve ‘nitelikte evrensellik’, birbirini tamamlayıp bütünleyen üç vazgeçilmez boyuttur” (Uçan; 2005: 97).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ÇAĞDAŞ TÜRK MÜZİĞİ</a:t>
            </a:r>
            <a:endParaRPr lang="tr-TR" dirty="0">
              <a:solidFill>
                <a:schemeClr val="tx1"/>
              </a:solidFill>
            </a:endParaRPr>
          </a:p>
        </p:txBody>
      </p:sp>
    </p:spTree>
    <p:extLst>
      <p:ext uri="{BB962C8B-B14F-4D97-AF65-F5344CB8AC3E}">
        <p14:creationId xmlns:p14="http://schemas.microsoft.com/office/powerpoint/2010/main" val="2113232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eşgen 6"/>
          <p:cNvSpPr/>
          <p:nvPr/>
        </p:nvSpPr>
        <p:spPr>
          <a:xfrm>
            <a:off x="663583" y="1703003"/>
            <a:ext cx="3168352"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İLKÇAĞ</a:t>
            </a:r>
          </a:p>
        </p:txBody>
      </p:sp>
      <p:sp>
        <p:nvSpPr>
          <p:cNvPr id="8" name="Beşgen 7"/>
          <p:cNvSpPr/>
          <p:nvPr/>
        </p:nvSpPr>
        <p:spPr>
          <a:xfrm>
            <a:off x="683568" y="2595871"/>
            <a:ext cx="3168352"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ORTAÇAĞ</a:t>
            </a:r>
          </a:p>
        </p:txBody>
      </p:sp>
      <p:sp>
        <p:nvSpPr>
          <p:cNvPr id="9" name="Beşgen 8"/>
          <p:cNvSpPr/>
          <p:nvPr/>
        </p:nvSpPr>
        <p:spPr>
          <a:xfrm>
            <a:off x="670185" y="3501347"/>
            <a:ext cx="3168352" cy="54267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GOTİK DÖNEM</a:t>
            </a:r>
            <a:endParaRPr lang="tr-TR" dirty="0"/>
          </a:p>
        </p:txBody>
      </p:sp>
      <p:sp>
        <p:nvSpPr>
          <p:cNvPr id="10" name="Beşgen 9"/>
          <p:cNvSpPr/>
          <p:nvPr/>
        </p:nvSpPr>
        <p:spPr>
          <a:xfrm>
            <a:off x="674052" y="4509120"/>
            <a:ext cx="3168352"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RÖNESANS</a:t>
            </a:r>
            <a:endParaRPr lang="tr-TR" dirty="0"/>
          </a:p>
        </p:txBody>
      </p:sp>
      <p:sp>
        <p:nvSpPr>
          <p:cNvPr id="11" name="Beşgen 10"/>
          <p:cNvSpPr/>
          <p:nvPr/>
        </p:nvSpPr>
        <p:spPr>
          <a:xfrm>
            <a:off x="5351671" y="1802821"/>
            <a:ext cx="3024336" cy="57606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BAROK DÖNEM</a:t>
            </a:r>
            <a:endParaRPr lang="tr-TR" dirty="0"/>
          </a:p>
        </p:txBody>
      </p:sp>
      <p:sp>
        <p:nvSpPr>
          <p:cNvPr id="12" name="Beşgen 11"/>
          <p:cNvSpPr/>
          <p:nvPr/>
        </p:nvSpPr>
        <p:spPr>
          <a:xfrm>
            <a:off x="5379915" y="2698446"/>
            <a:ext cx="3018102" cy="54267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KLASİK DÖNEM</a:t>
            </a:r>
            <a:endParaRPr lang="tr-TR" dirty="0"/>
          </a:p>
        </p:txBody>
      </p:sp>
      <p:sp>
        <p:nvSpPr>
          <p:cNvPr id="13" name="Beşgen 12"/>
          <p:cNvSpPr/>
          <p:nvPr/>
        </p:nvSpPr>
        <p:spPr>
          <a:xfrm>
            <a:off x="5402153" y="3560686"/>
            <a:ext cx="3024476" cy="60944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ROMANTİK DÖNEM</a:t>
            </a:r>
            <a:endParaRPr lang="tr-TR" dirty="0"/>
          </a:p>
        </p:txBody>
      </p:sp>
      <p:sp>
        <p:nvSpPr>
          <p:cNvPr id="14" name="İçerik Yer Tutucusu 13"/>
          <p:cNvSpPr>
            <a:spLocks noGrp="1"/>
          </p:cNvSpPr>
          <p:nvPr>
            <p:ph idx="1"/>
          </p:nvPr>
        </p:nvSpPr>
        <p:spPr>
          <a:xfrm>
            <a:off x="5402153" y="4489696"/>
            <a:ext cx="3024476" cy="50405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tr-TR" dirty="0" smtClean="0"/>
              <a:t>ÇAĞDAŞ DÖNEM</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“1923’te Cumhuriyet’in ilanından hemen sonra, bazı yetenekli gençler Avrupa’nın kültür merkezlerine eğitime gönderilir. Bu gençler ülkeye döndükten sonra yeni Türk Müziğinin kurucusu olan ve ‘Türk Beşleri’ adıyla anılan grubu oluştururlar. ‘Türk Beşleri’ </a:t>
            </a:r>
            <a:r>
              <a:rPr lang="tr-TR" dirty="0" err="1"/>
              <a:t>nin</a:t>
            </a:r>
            <a:r>
              <a:rPr lang="tr-TR" dirty="0"/>
              <a:t> ortak amacı, bir Batı müziği yapısı içinde Klasik Türk Müziği ve Türk Halk Müziğinin renklerini kullanmaktır. Sonraki aşamalarda daha özgür çağrışımlarla her besteci, Halk ezgilerinin renklerini ve gizemini kendine özgü bir yolla sergilemiş; tanıdık bir halk ezgisini doğrudan ele almak yerine, giderek soyutlama yoluyla geleneksel müzikleri Batı yöntemleri ile bir arada işlemiştir” (</a:t>
            </a:r>
            <a:r>
              <a:rPr lang="tr-TR" dirty="0" err="1"/>
              <a:t>İlyasoğlu</a:t>
            </a:r>
            <a:r>
              <a:rPr lang="tr-TR" dirty="0"/>
              <a:t>; 1999, s. 280). </a:t>
            </a:r>
          </a:p>
        </p:txBody>
      </p:sp>
    </p:spTree>
    <p:extLst>
      <p:ext uri="{BB962C8B-B14F-4D97-AF65-F5344CB8AC3E}">
        <p14:creationId xmlns:p14="http://schemas.microsoft.com/office/powerpoint/2010/main" val="4147494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TÜRK BEŞLERİ</a:t>
            </a:r>
          </a:p>
          <a:p>
            <a:pPr marL="0" indent="0">
              <a:buNone/>
            </a:pPr>
            <a:endParaRPr lang="tr-TR" dirty="0"/>
          </a:p>
          <a:p>
            <a:pPr marL="0" indent="0">
              <a:buNone/>
            </a:pPr>
            <a:r>
              <a:rPr lang="tr-TR" dirty="0" smtClean="0"/>
              <a:t>Ahmet Adnan SAYGUN</a:t>
            </a:r>
          </a:p>
          <a:p>
            <a:pPr marL="0" indent="0">
              <a:buNone/>
            </a:pPr>
            <a:r>
              <a:rPr lang="tr-TR" dirty="0" smtClean="0"/>
              <a:t>Cemal Reşit REY</a:t>
            </a:r>
          </a:p>
          <a:p>
            <a:pPr marL="0" indent="0">
              <a:buNone/>
            </a:pPr>
            <a:r>
              <a:rPr lang="tr-TR" dirty="0" err="1" smtClean="0"/>
              <a:t>Necil</a:t>
            </a:r>
            <a:r>
              <a:rPr lang="tr-TR" dirty="0" smtClean="0"/>
              <a:t> Kazım AKSES</a:t>
            </a:r>
          </a:p>
          <a:p>
            <a:pPr marL="0" indent="0">
              <a:buNone/>
            </a:pPr>
            <a:r>
              <a:rPr lang="tr-TR" dirty="0" smtClean="0"/>
              <a:t>Ulvi Cemal ERKİN</a:t>
            </a:r>
          </a:p>
          <a:p>
            <a:pPr marL="0" indent="0">
              <a:buNone/>
            </a:pPr>
            <a:r>
              <a:rPr lang="tr-TR" dirty="0" smtClean="0"/>
              <a:t>Hasan Ferit ALNAR</a:t>
            </a:r>
            <a:endParaRPr lang="tr-TR" dirty="0"/>
          </a:p>
        </p:txBody>
      </p:sp>
    </p:spTree>
    <p:extLst>
      <p:ext uri="{BB962C8B-B14F-4D97-AF65-F5344CB8AC3E}">
        <p14:creationId xmlns:p14="http://schemas.microsoft.com/office/powerpoint/2010/main" val="3904407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060847"/>
            <a:ext cx="7903790" cy="4116115"/>
          </a:xfrm>
        </p:spPr>
        <p:txBody>
          <a:bodyPr/>
          <a:lstStyle/>
          <a:p>
            <a:pPr marL="0" indent="0" algn="just">
              <a:buNone/>
            </a:pPr>
            <a:r>
              <a:rPr lang="tr-TR" dirty="0"/>
              <a:t>“Anadolu’da halk müziğinin yüzyıllar boyunca yaşamasında saz şairleri geleneğinin büyük katkısı vardır. 13. Yüzyılda Yunus Emre’nin anıtsal kişiliğinde yükselerek günümüze kadar ulaşan bu gelenek, insanımızın ne kadar duygusal, düşünceli ve sorunlu olduğunu dile getirmiştir. Türkçe’nin ve ezginin ustası olan ozanlarımız, Yunus’tan başlayarak Aşık Paşa, Nesimi, Kaygusuz Abdal, Öksüz Dede, Pir Sultan Abdal, Köroğlu, Karacaoğlan, Dadaloğlu, </a:t>
            </a:r>
            <a:r>
              <a:rPr lang="tr-TR" dirty="0" err="1"/>
              <a:t>Seyrani</a:t>
            </a:r>
            <a:r>
              <a:rPr lang="tr-TR" dirty="0"/>
              <a:t>, Emrah, Aşık Veysel, Aşık Ali İzzet, ve daha niceleriyle yükselen sıradağlar olmuştur”(Say, 2006b, s. 223).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TÜRK HALK MÜZİĞİ</a:t>
            </a:r>
            <a:endParaRPr lang="tr-TR" dirty="0">
              <a:solidFill>
                <a:schemeClr val="tx1"/>
              </a:solidFill>
            </a:endParaRPr>
          </a:p>
        </p:txBody>
      </p:sp>
    </p:spTree>
    <p:extLst>
      <p:ext uri="{BB962C8B-B14F-4D97-AF65-F5344CB8AC3E}">
        <p14:creationId xmlns:p14="http://schemas.microsoft.com/office/powerpoint/2010/main" val="1610960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420887"/>
            <a:ext cx="7831782" cy="3756075"/>
          </a:xfrm>
        </p:spPr>
        <p:txBody>
          <a:bodyPr/>
          <a:lstStyle/>
          <a:p>
            <a:pPr marL="0" indent="0" algn="just">
              <a:buNone/>
            </a:pPr>
            <a:r>
              <a:rPr lang="tr-TR" dirty="0"/>
              <a:t>“Türk Halk Müziği, ayırt edici yapısal özellikleri bakımından iki gruba ayrılır: </a:t>
            </a:r>
            <a:r>
              <a:rPr lang="tr-TR" dirty="0" err="1"/>
              <a:t>Kırıkhavalar</a:t>
            </a:r>
            <a:r>
              <a:rPr lang="tr-TR" dirty="0"/>
              <a:t> ve </a:t>
            </a:r>
            <a:r>
              <a:rPr lang="tr-TR" dirty="0" err="1"/>
              <a:t>Uzunhavalar</a:t>
            </a:r>
            <a:r>
              <a:rPr lang="tr-TR" dirty="0"/>
              <a:t>” (Say, 2006b, s. 223). </a:t>
            </a:r>
          </a:p>
        </p:txBody>
      </p:sp>
    </p:spTree>
    <p:extLst>
      <p:ext uri="{BB962C8B-B14F-4D97-AF65-F5344CB8AC3E}">
        <p14:creationId xmlns:p14="http://schemas.microsoft.com/office/powerpoint/2010/main" val="4069217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420887"/>
            <a:ext cx="7903790" cy="3756075"/>
          </a:xfrm>
        </p:spPr>
        <p:txBody>
          <a:bodyPr/>
          <a:lstStyle/>
          <a:p>
            <a:pPr marL="0" indent="0" algn="just">
              <a:buNone/>
            </a:pPr>
            <a:r>
              <a:rPr lang="tr-TR" dirty="0"/>
              <a:t>“</a:t>
            </a:r>
            <a:r>
              <a:rPr lang="tr-TR" dirty="0" err="1"/>
              <a:t>Kırıkhavalar</a:t>
            </a:r>
            <a:r>
              <a:rPr lang="tr-TR" dirty="0"/>
              <a:t>, genelde türkülerdeki ritmik ve ölçülü ezgilerden oluşur. </a:t>
            </a:r>
            <a:r>
              <a:rPr lang="tr-TR" dirty="0" err="1"/>
              <a:t>Kırıkhava</a:t>
            </a:r>
            <a:r>
              <a:rPr lang="tr-TR" dirty="0"/>
              <a:t> biçimlerinin adları şöyledir: Koşma, Varsağı, Mani, Destan, Karşılama, Semai, Divan Kalenderi”(Say, 2006b, s. 223). </a:t>
            </a:r>
          </a:p>
        </p:txBody>
      </p:sp>
    </p:spTree>
    <p:extLst>
      <p:ext uri="{BB962C8B-B14F-4D97-AF65-F5344CB8AC3E}">
        <p14:creationId xmlns:p14="http://schemas.microsoft.com/office/powerpoint/2010/main" val="3995959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348879"/>
            <a:ext cx="7903790" cy="3828083"/>
          </a:xfrm>
        </p:spPr>
        <p:txBody>
          <a:bodyPr/>
          <a:lstStyle/>
          <a:p>
            <a:pPr marL="0" indent="0" algn="just">
              <a:buNone/>
            </a:pPr>
            <a:r>
              <a:rPr lang="tr-TR" dirty="0"/>
              <a:t>“</a:t>
            </a:r>
            <a:r>
              <a:rPr lang="tr-TR" dirty="0" err="1"/>
              <a:t>Uzunhavalar</a:t>
            </a:r>
            <a:r>
              <a:rPr lang="tr-TR" dirty="0"/>
              <a:t> ise ritmik yapısı olmayan, dolayısıyla ölçüleri bulunmayan ezgilerdir. Doğaçtan söyleniyor izlenimi vererek bir ırmak gibi akıp giderler. Genellikle bölgesine göre </a:t>
            </a:r>
            <a:r>
              <a:rPr lang="tr-TR" dirty="0" smtClean="0"/>
              <a:t>adlar </a:t>
            </a:r>
            <a:r>
              <a:rPr lang="tr-TR" dirty="0"/>
              <a:t>alan </a:t>
            </a:r>
            <a:r>
              <a:rPr lang="tr-TR" dirty="0" err="1"/>
              <a:t>uzunhava</a:t>
            </a:r>
            <a:r>
              <a:rPr lang="tr-TR" dirty="0"/>
              <a:t> özellikli ezgiler arasında Maya, Bozlak, </a:t>
            </a:r>
            <a:r>
              <a:rPr lang="tr-TR" dirty="0" err="1"/>
              <a:t>Uzunhava</a:t>
            </a:r>
            <a:r>
              <a:rPr lang="tr-TR" dirty="0"/>
              <a:t>, Ağıt, Hoyrat, Kesik ve Yanık vardır” (Say, 2006b, s. 223). </a:t>
            </a:r>
          </a:p>
        </p:txBody>
      </p:sp>
    </p:spTree>
    <p:extLst>
      <p:ext uri="{BB962C8B-B14F-4D97-AF65-F5344CB8AC3E}">
        <p14:creationId xmlns:p14="http://schemas.microsoft.com/office/powerpoint/2010/main" val="2969529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492896"/>
            <a:ext cx="7975798" cy="3684066"/>
          </a:xfrm>
        </p:spPr>
        <p:txBody>
          <a:bodyPr/>
          <a:lstStyle/>
          <a:p>
            <a:pPr marL="0" indent="0">
              <a:buNone/>
            </a:pPr>
            <a:r>
              <a:rPr lang="tr-TR" dirty="0"/>
              <a:t>“Türk Sanat Müziği, ‘Klasik Türk Müziği’ ve ‘Divan Musikisi’ gibi adlarla da </a:t>
            </a:r>
            <a:r>
              <a:rPr lang="tr-TR" dirty="0" smtClean="0"/>
              <a:t>belirtilir</a:t>
            </a:r>
            <a:r>
              <a:rPr lang="en-US" dirty="0" smtClean="0"/>
              <a:t>” </a:t>
            </a:r>
            <a:r>
              <a:rPr lang="en-US" dirty="0"/>
              <a:t>(Say, 2006b, s. 225). </a:t>
            </a:r>
            <a:endParaRPr lang="tr-TR" dirty="0" smtClean="0"/>
          </a:p>
          <a:p>
            <a:pPr marL="0" indent="0">
              <a:buNone/>
            </a:pPr>
            <a:endParaRPr lang="tr-TR" dirty="0"/>
          </a:p>
          <a:p>
            <a:pPr marL="0" indent="0" algn="just">
              <a:buNone/>
            </a:pPr>
            <a:r>
              <a:rPr lang="tr-TR" dirty="0"/>
              <a:t>“Türk Sanat Müziğinin gerek repertuar gerek seslendirme açılarından gelişimi, 16. Yüzyıldan başlayarak yükseliş göstermiştir” (Say, 2006b, s. 225).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TÜRK SANAT MÜZİĞİ</a:t>
            </a:r>
            <a:endParaRPr lang="tr-TR" dirty="0">
              <a:solidFill>
                <a:schemeClr val="tx1"/>
              </a:solidFill>
            </a:endParaRPr>
          </a:p>
        </p:txBody>
      </p:sp>
    </p:spTree>
    <p:extLst>
      <p:ext uri="{BB962C8B-B14F-4D97-AF65-F5344CB8AC3E}">
        <p14:creationId xmlns:p14="http://schemas.microsoft.com/office/powerpoint/2010/main" val="403777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060847"/>
            <a:ext cx="7831782" cy="4116115"/>
          </a:xfrm>
        </p:spPr>
        <p:txBody>
          <a:bodyPr/>
          <a:lstStyle/>
          <a:p>
            <a:pPr marL="0" indent="0" algn="just">
              <a:buNone/>
            </a:pPr>
            <a:r>
              <a:rPr lang="tr-TR" dirty="0"/>
              <a:t>“Geleneksel sanat müziğimiz, ‘dinsel’ ve ‘din dışı’ olmak üzere iki çeşide ayrılır. Dinsel müzik ‘cami müziği’ ve ‘tasavvuf </a:t>
            </a:r>
            <a:r>
              <a:rPr lang="tr-TR" dirty="0" err="1"/>
              <a:t>müziği’ni</a:t>
            </a:r>
            <a:r>
              <a:rPr lang="tr-TR" dirty="0"/>
              <a:t> kapsar. Din dışı müzik, ‘çalgı müziği’ ve ‘sözlü müzik’ olarak iki alt çeşitten oluşur. (Say, 2006b, s. 226). </a:t>
            </a:r>
          </a:p>
        </p:txBody>
      </p:sp>
    </p:spTree>
    <p:extLst>
      <p:ext uri="{BB962C8B-B14F-4D97-AF65-F5344CB8AC3E}">
        <p14:creationId xmlns:p14="http://schemas.microsoft.com/office/powerpoint/2010/main" val="2864707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348880"/>
            <a:ext cx="7895245" cy="4063306"/>
          </a:xfrm>
        </p:spPr>
        <p:txBody>
          <a:bodyPr/>
          <a:lstStyle/>
          <a:p>
            <a:pPr marL="0" indent="0" algn="just">
              <a:buNone/>
            </a:pPr>
            <a:r>
              <a:rPr lang="tr-TR" dirty="0"/>
              <a:t>“Cazın oluşumunda Afrikalı kölelerin kullandığı ritimlerin yanı sıra; İngilizlerin dini müziği, Fransızların sokak şarkıları, halk dansları ve bando müziği; İspanyol sömürge müziği de rol oynamıştır. Caz müziğinin en önemli özellikleri doğaçlama, karmaşık ritim, aksak vurgu, kendine özgü tonlama şeklidir” (Özgür, Aydoğan, 2003, s. 195).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CAZ MÜZİĞİ</a:t>
            </a:r>
            <a:endParaRPr lang="tr-TR" dirty="0">
              <a:solidFill>
                <a:schemeClr val="tx1"/>
              </a:solidFill>
            </a:endParaRPr>
          </a:p>
        </p:txBody>
      </p:sp>
    </p:spTree>
    <p:extLst>
      <p:ext uri="{BB962C8B-B14F-4D97-AF65-F5344CB8AC3E}">
        <p14:creationId xmlns:p14="http://schemas.microsoft.com/office/powerpoint/2010/main" val="778509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“Afrika müziği temelde ritme ve vokal müziğe dayanır. Karmaşık olarak nitelendirilen bir ritim, bir Afrikalı tarafından kolayca algılanır ve uygulanabilir…Afrikalılar seslerini estetik </a:t>
            </a:r>
            <a:r>
              <a:rPr lang="tr-TR" dirty="0" smtClean="0"/>
              <a:t>kaygıdan </a:t>
            </a:r>
            <a:r>
              <a:rPr lang="tr-TR" dirty="0"/>
              <a:t>uzak, büyük bir doğallık içinde kullanırlar. Bir şarkı bazen çığlığa ya da feryada dönüşebilir. Bu söyleme biçimi caz müziğine de yansımıştır” (Özgür, Aydoğan, 2003, s. 193). </a:t>
            </a:r>
          </a:p>
        </p:txBody>
      </p:sp>
    </p:spTree>
    <p:extLst>
      <p:ext uri="{BB962C8B-B14F-4D97-AF65-F5344CB8AC3E}">
        <p14:creationId xmlns:p14="http://schemas.microsoft.com/office/powerpoint/2010/main" val="89575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Çerçeve 5"/>
          <p:cNvSpPr/>
          <p:nvPr/>
        </p:nvSpPr>
        <p:spPr>
          <a:xfrm>
            <a:off x="1475656" y="764704"/>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İLKÇAĞ</a:t>
            </a:r>
            <a:endParaRPr lang="tr-TR" dirty="0">
              <a:solidFill>
                <a:schemeClr val="tx1"/>
              </a:solidFill>
            </a:endParaRPr>
          </a:p>
        </p:txBody>
      </p:sp>
      <p:sp>
        <p:nvSpPr>
          <p:cNvPr id="2" name="İçerik Yer Tutucusu 1"/>
          <p:cNvSpPr>
            <a:spLocks noGrp="1"/>
          </p:cNvSpPr>
          <p:nvPr>
            <p:ph idx="1"/>
          </p:nvPr>
        </p:nvSpPr>
        <p:spPr>
          <a:xfrm>
            <a:off x="755576" y="2276871"/>
            <a:ext cx="7759774" cy="3900091"/>
          </a:xfrm>
        </p:spPr>
        <p:txBody>
          <a:bodyPr/>
          <a:lstStyle/>
          <a:p>
            <a:pPr marL="0" indent="0" algn="just">
              <a:buNone/>
            </a:pPr>
            <a:r>
              <a:rPr lang="tr-TR" sz="2400" dirty="0">
                <a:solidFill>
                  <a:srgbClr val="000000"/>
                </a:solidFill>
                <a:latin typeface="Times New Roman" panose="02020603050405020304" pitchFamily="18" charset="0"/>
              </a:rPr>
              <a:t>“Yaklaşık tarihlerle M.Ö. 4000 yılı dolayından M. S. 4. Yüzyıl sonuna uzanan süreçte yeşermiş olan uygarlıkların müziği. İlkçağ uygarlıklarının boy vermesiyle ‘büyü’ amacıyla yapılan müzik dönemi kapanmış, ‘Müzik Bilinci’ dönemi açılmıştır. Sulu tarıma geçişin ve insanın toprağa yerleşme aşamasının kazandırdığı ivmeyle dünyanın en verimli ovalarında, nehir kıyılarında yükseliş gösteren ilkçağ uygarlıkları, öncelikle Mezopotamya, Mısır, Anadolu, Hint, Çin, İbrani, Yunan ve Roma kültürlerini sergiler” (Say, 2002, s. 265). </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CAZ MÜZİĞİ SANATÇILARI</a:t>
            </a:r>
          </a:p>
          <a:p>
            <a:pPr marL="0" indent="0">
              <a:buNone/>
            </a:pPr>
            <a:endParaRPr lang="tr-TR" dirty="0" smtClean="0"/>
          </a:p>
          <a:p>
            <a:pPr marL="0" indent="0">
              <a:buNone/>
            </a:pPr>
            <a:r>
              <a:rPr lang="tr-TR" dirty="0" err="1" smtClean="0"/>
              <a:t>Luis</a:t>
            </a:r>
            <a:r>
              <a:rPr lang="tr-TR" dirty="0" smtClean="0"/>
              <a:t> </a:t>
            </a:r>
            <a:r>
              <a:rPr lang="tr-TR" dirty="0"/>
              <a:t>Armstrong, </a:t>
            </a:r>
            <a:r>
              <a:rPr lang="tr-TR" dirty="0" err="1"/>
              <a:t>Banny</a:t>
            </a:r>
            <a:r>
              <a:rPr lang="tr-TR" dirty="0"/>
              <a:t> </a:t>
            </a:r>
            <a:r>
              <a:rPr lang="tr-TR" dirty="0" err="1"/>
              <a:t>Goodman</a:t>
            </a:r>
            <a:r>
              <a:rPr lang="tr-TR" dirty="0"/>
              <a:t>, Duke </a:t>
            </a:r>
            <a:r>
              <a:rPr lang="tr-TR" dirty="0" err="1"/>
              <a:t>Ellington</a:t>
            </a:r>
            <a:r>
              <a:rPr lang="tr-TR" dirty="0"/>
              <a:t>, </a:t>
            </a:r>
            <a:r>
              <a:rPr lang="tr-TR" dirty="0" err="1"/>
              <a:t>Dizzy</a:t>
            </a:r>
            <a:r>
              <a:rPr lang="tr-TR" dirty="0"/>
              <a:t> </a:t>
            </a:r>
            <a:r>
              <a:rPr lang="tr-TR" dirty="0" err="1"/>
              <a:t>Gillespie</a:t>
            </a:r>
            <a:r>
              <a:rPr lang="tr-TR" dirty="0"/>
              <a:t>, Miles </a:t>
            </a:r>
            <a:r>
              <a:rPr lang="tr-TR" dirty="0" err="1"/>
              <a:t>Davis</a:t>
            </a:r>
            <a:r>
              <a:rPr lang="tr-TR" dirty="0"/>
              <a:t>, Charles </a:t>
            </a:r>
            <a:r>
              <a:rPr lang="tr-TR" dirty="0" err="1"/>
              <a:t>Mingus</a:t>
            </a:r>
            <a:r>
              <a:rPr lang="tr-TR" dirty="0"/>
              <a:t>… </a:t>
            </a:r>
          </a:p>
        </p:txBody>
      </p:sp>
    </p:spTree>
    <p:extLst>
      <p:ext uri="{BB962C8B-B14F-4D97-AF65-F5344CB8AC3E}">
        <p14:creationId xmlns:p14="http://schemas.microsoft.com/office/powerpoint/2010/main" val="6989680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276872"/>
            <a:ext cx="7759774" cy="3900090"/>
          </a:xfrm>
        </p:spPr>
        <p:txBody>
          <a:bodyPr/>
          <a:lstStyle/>
          <a:p>
            <a:pPr marL="0" indent="0" algn="just">
              <a:buNone/>
            </a:pPr>
            <a:r>
              <a:rPr lang="tr-TR" dirty="0"/>
              <a:t>“</a:t>
            </a:r>
            <a:r>
              <a:rPr lang="tr-TR" dirty="0" err="1"/>
              <a:t>Rock</a:t>
            </a:r>
            <a:r>
              <a:rPr lang="tr-TR" dirty="0"/>
              <a:t> müziğinin gelişip yaygınlaşmasında </a:t>
            </a:r>
            <a:r>
              <a:rPr lang="tr-TR" dirty="0" err="1"/>
              <a:t>Rhytm</a:t>
            </a:r>
            <a:r>
              <a:rPr lang="tr-TR" dirty="0"/>
              <a:t> </a:t>
            </a:r>
            <a:r>
              <a:rPr lang="tr-TR" dirty="0" err="1"/>
              <a:t>and</a:t>
            </a:r>
            <a:r>
              <a:rPr lang="tr-TR" dirty="0"/>
              <a:t> </a:t>
            </a:r>
            <a:r>
              <a:rPr lang="tr-TR" dirty="0" err="1"/>
              <a:t>Blues’un</a:t>
            </a:r>
            <a:r>
              <a:rPr lang="tr-TR" dirty="0"/>
              <a:t> yanında payı bulunan başka bir müzik stili, ABD’de kırsal kesimin ve kasabaların müziği olarak tanınan </a:t>
            </a:r>
            <a:r>
              <a:rPr lang="tr-TR" dirty="0" err="1"/>
              <a:t>Country’dir</a:t>
            </a:r>
            <a:r>
              <a:rPr lang="tr-TR" dirty="0"/>
              <a:t>. Bu stilin şarkıcılarından Bill </a:t>
            </a:r>
            <a:r>
              <a:rPr lang="tr-TR" dirty="0" err="1"/>
              <a:t>Haley</a:t>
            </a:r>
            <a:r>
              <a:rPr lang="tr-TR" dirty="0"/>
              <a:t>, söylediği parçalara genel bir başlık olarak ‘</a:t>
            </a:r>
            <a:r>
              <a:rPr lang="tr-TR" dirty="0" err="1"/>
              <a:t>Rock</a:t>
            </a:r>
            <a:r>
              <a:rPr lang="tr-TR" dirty="0"/>
              <a:t>’ adını verince ‘</a:t>
            </a:r>
            <a:r>
              <a:rPr lang="tr-TR" dirty="0" err="1"/>
              <a:t>Rock</a:t>
            </a:r>
            <a:r>
              <a:rPr lang="tr-TR" dirty="0"/>
              <a:t> </a:t>
            </a:r>
            <a:r>
              <a:rPr lang="tr-TR" dirty="0" err="1"/>
              <a:t>and</a:t>
            </a:r>
            <a:r>
              <a:rPr lang="tr-TR" dirty="0"/>
              <a:t> </a:t>
            </a:r>
            <a:r>
              <a:rPr lang="tr-TR" dirty="0" err="1"/>
              <a:t>Roll</a:t>
            </a:r>
            <a:r>
              <a:rPr lang="tr-TR" dirty="0"/>
              <a:t>’ tam anlamıyla yaygınlaşmıştır. Ardından ilk büyük dalga olarak gelen Chuck </a:t>
            </a:r>
            <a:r>
              <a:rPr lang="tr-TR" dirty="0" err="1"/>
              <a:t>Berry</a:t>
            </a:r>
            <a:r>
              <a:rPr lang="tr-TR" dirty="0"/>
              <a:t> ve Elvis Presley’in kişisel yaratıcılıkları da bu türün gelişimine katkıda bulunmuştur” (Say, 2002, s.452- 453).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ROCK MÜZİK</a:t>
            </a:r>
            <a:endParaRPr lang="tr-TR" dirty="0">
              <a:solidFill>
                <a:schemeClr val="tx1"/>
              </a:solidFill>
            </a:endParaRPr>
          </a:p>
        </p:txBody>
      </p:sp>
    </p:spTree>
    <p:extLst>
      <p:ext uri="{BB962C8B-B14F-4D97-AF65-F5344CB8AC3E}">
        <p14:creationId xmlns:p14="http://schemas.microsoft.com/office/powerpoint/2010/main" val="35343225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420888"/>
            <a:ext cx="7759774" cy="3756074"/>
          </a:xfrm>
        </p:spPr>
        <p:txBody>
          <a:bodyPr/>
          <a:lstStyle/>
          <a:p>
            <a:pPr marL="0" indent="0" algn="just">
              <a:buNone/>
            </a:pPr>
            <a:r>
              <a:rPr lang="tr-TR" dirty="0"/>
              <a:t>“Pop müzik, İkinci Dünya Savaşı sırasında, Amerika ve Avrupa’da Caz’ dan </a:t>
            </a:r>
            <a:r>
              <a:rPr lang="tr-TR" dirty="0" err="1"/>
              <a:t>Swing’e</a:t>
            </a:r>
            <a:r>
              <a:rPr lang="tr-TR" dirty="0"/>
              <a:t> geçişle birlikte ortaya çıkmış ve dinleyicinin/tüketicinin rahatlaması, dinlenmesi, eğlenmesi, sosyal yaşamdaki sorunları unutabilmesi gibi unsurlara dayanarak gelişmiştir”(Bilal’den Aktaran: Akdağ, 2008, s. 32). </a:t>
            </a:r>
          </a:p>
        </p:txBody>
      </p:sp>
      <p:sp>
        <p:nvSpPr>
          <p:cNvPr id="4" name="Çerçeve 3"/>
          <p:cNvSpPr/>
          <p:nvPr/>
        </p:nvSpPr>
        <p:spPr>
          <a:xfrm>
            <a:off x="1503115"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POP MÜZİK</a:t>
            </a:r>
            <a:endParaRPr lang="tr-TR" dirty="0">
              <a:solidFill>
                <a:schemeClr val="tx1"/>
              </a:solidFill>
            </a:endParaRPr>
          </a:p>
        </p:txBody>
      </p:sp>
    </p:spTree>
    <p:extLst>
      <p:ext uri="{BB962C8B-B14F-4D97-AF65-F5344CB8AC3E}">
        <p14:creationId xmlns:p14="http://schemas.microsoft.com/office/powerpoint/2010/main" val="41605844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KAYNAKÇA</a:t>
            </a:r>
            <a:endParaRPr lang="tr-TR" dirty="0"/>
          </a:p>
        </p:txBody>
      </p:sp>
      <p:sp>
        <p:nvSpPr>
          <p:cNvPr id="3" name="İçerik Yer Tutucusu 2"/>
          <p:cNvSpPr>
            <a:spLocks noGrp="1"/>
          </p:cNvSpPr>
          <p:nvPr>
            <p:ph idx="1"/>
          </p:nvPr>
        </p:nvSpPr>
        <p:spPr>
          <a:xfrm>
            <a:off x="539552" y="1988839"/>
            <a:ext cx="7975798" cy="4188123"/>
          </a:xfrm>
        </p:spPr>
        <p:txBody>
          <a:bodyPr>
            <a:normAutofit fontScale="85000" lnSpcReduction="20000"/>
          </a:bodyPr>
          <a:lstStyle/>
          <a:p>
            <a:r>
              <a:rPr lang="tr-TR" dirty="0"/>
              <a:t>AKDAĞ, Ç. T</a:t>
            </a:r>
            <a:r>
              <a:rPr lang="tr-TR" dirty="0" smtClean="0"/>
              <a:t>. </a:t>
            </a:r>
            <a:r>
              <a:rPr lang="tr-TR" dirty="0"/>
              <a:t>(2008</a:t>
            </a:r>
            <a:r>
              <a:rPr lang="tr-TR" dirty="0" smtClean="0"/>
              <a:t>). </a:t>
            </a:r>
            <a:r>
              <a:rPr lang="tr-TR" dirty="0"/>
              <a:t>Müziğin Dönüştürülüşü ve Türkiye’de Pop Müziğin Doğasının İncelenmesi, Yüksek Lisans Tezi, Erciyes Üniversitesi Sosyal Bilimler Enstitüsü, KAYSERİ. </a:t>
            </a:r>
          </a:p>
          <a:p>
            <a:r>
              <a:rPr lang="tr-TR" dirty="0" smtClean="0"/>
              <a:t>İLYASOĞLU</a:t>
            </a:r>
            <a:r>
              <a:rPr lang="tr-TR" dirty="0"/>
              <a:t>, E</a:t>
            </a:r>
            <a:r>
              <a:rPr lang="tr-TR" dirty="0" smtClean="0"/>
              <a:t>. </a:t>
            </a:r>
            <a:r>
              <a:rPr lang="tr-TR" dirty="0"/>
              <a:t>(1999</a:t>
            </a:r>
            <a:r>
              <a:rPr lang="tr-TR" dirty="0" smtClean="0"/>
              <a:t>). </a:t>
            </a:r>
            <a:r>
              <a:rPr lang="tr-TR" dirty="0"/>
              <a:t>Zaman İçinde Müzik, 5. Baskı, Yapı Kredi Kültür Sanat Yayıncılık, İSTANBUL. </a:t>
            </a:r>
          </a:p>
          <a:p>
            <a:r>
              <a:rPr lang="tr-TR" dirty="0" smtClean="0"/>
              <a:t>ÖZGÜR</a:t>
            </a:r>
            <a:r>
              <a:rPr lang="tr-TR" dirty="0"/>
              <a:t>, Ü., AYDOĞAN, S</a:t>
            </a:r>
            <a:r>
              <a:rPr lang="tr-TR" dirty="0" smtClean="0"/>
              <a:t>. </a:t>
            </a:r>
            <a:r>
              <a:rPr lang="tr-TR" dirty="0"/>
              <a:t>(2003</a:t>
            </a:r>
            <a:r>
              <a:rPr lang="tr-TR" dirty="0" smtClean="0"/>
              <a:t>). </a:t>
            </a:r>
            <a:r>
              <a:rPr lang="tr-TR" dirty="0"/>
              <a:t>Müziksel İşitme Okuma Eğitimi ve Kuram, Gazi Kitabevi, ANKARA. </a:t>
            </a:r>
          </a:p>
          <a:p>
            <a:r>
              <a:rPr lang="tr-TR" dirty="0" smtClean="0"/>
              <a:t>SAY</a:t>
            </a:r>
            <a:r>
              <a:rPr lang="tr-TR" dirty="0"/>
              <a:t>, A</a:t>
            </a:r>
            <a:r>
              <a:rPr lang="tr-TR" dirty="0" smtClean="0"/>
              <a:t>. </a:t>
            </a:r>
            <a:r>
              <a:rPr lang="tr-TR" dirty="0"/>
              <a:t>(2002</a:t>
            </a:r>
            <a:r>
              <a:rPr lang="tr-TR" dirty="0" smtClean="0"/>
              <a:t>). </a:t>
            </a:r>
            <a:r>
              <a:rPr lang="tr-TR" dirty="0"/>
              <a:t>Müzik Sözlüğü, Müzik Ansiklopedisi Yayınları, ANKARA. </a:t>
            </a:r>
          </a:p>
          <a:p>
            <a:r>
              <a:rPr lang="tr-TR" dirty="0"/>
              <a:t>SAY, A. (2006a</a:t>
            </a:r>
            <a:r>
              <a:rPr lang="tr-TR" dirty="0" smtClean="0"/>
              <a:t>). </a:t>
            </a:r>
            <a:r>
              <a:rPr lang="tr-TR" dirty="0"/>
              <a:t>Müzik Tarihi, 6. Basım, ANKARA. </a:t>
            </a:r>
          </a:p>
          <a:p>
            <a:r>
              <a:rPr lang="tr-TR" dirty="0"/>
              <a:t>SAY, A</a:t>
            </a:r>
            <a:r>
              <a:rPr lang="tr-TR" dirty="0" smtClean="0"/>
              <a:t>. </a:t>
            </a:r>
            <a:r>
              <a:rPr lang="tr-TR" dirty="0"/>
              <a:t>(2006b</a:t>
            </a:r>
            <a:r>
              <a:rPr lang="tr-TR" dirty="0" smtClean="0"/>
              <a:t>). </a:t>
            </a:r>
            <a:r>
              <a:rPr lang="tr-TR" dirty="0"/>
              <a:t>Müziğin Kitabı, Müzik Ansiklopedisi Yayınları, 3. Basım, ANKARA. </a:t>
            </a:r>
          </a:p>
          <a:p>
            <a:r>
              <a:rPr lang="tr-TR" dirty="0"/>
              <a:t>SELANİK, C</a:t>
            </a:r>
            <a:r>
              <a:rPr lang="tr-TR" dirty="0" smtClean="0"/>
              <a:t>. </a:t>
            </a:r>
            <a:r>
              <a:rPr lang="tr-TR" dirty="0"/>
              <a:t>(1996</a:t>
            </a:r>
            <a:r>
              <a:rPr lang="tr-TR" dirty="0" smtClean="0"/>
              <a:t>). </a:t>
            </a:r>
            <a:r>
              <a:rPr lang="tr-TR" dirty="0"/>
              <a:t>Müzik Sanatının Tarihsel Serüveni, Doruk Yayımcılık, ANKARA. </a:t>
            </a:r>
          </a:p>
          <a:p>
            <a:r>
              <a:rPr lang="tr-TR" dirty="0"/>
              <a:t>UÇAN, A. (2005</a:t>
            </a:r>
            <a:r>
              <a:rPr lang="tr-TR" dirty="0" smtClean="0"/>
              <a:t>). </a:t>
            </a:r>
            <a:r>
              <a:rPr lang="tr-TR" dirty="0"/>
              <a:t>İnsan ve Müzik, İnsan ve Sanat Eğitimi, 3. Basım, Evrensel </a:t>
            </a:r>
            <a:r>
              <a:rPr lang="tr-TR" dirty="0" err="1"/>
              <a:t>Müzikevi</a:t>
            </a:r>
            <a:r>
              <a:rPr lang="tr-TR" dirty="0"/>
              <a:t>, ANKARA. </a:t>
            </a:r>
          </a:p>
          <a:p>
            <a:r>
              <a:rPr lang="tr-TR" dirty="0"/>
              <a:t>WAUGH, A. (2000</a:t>
            </a:r>
            <a:r>
              <a:rPr lang="tr-TR" dirty="0" smtClean="0"/>
              <a:t>). </a:t>
            </a:r>
            <a:r>
              <a:rPr lang="tr-TR" dirty="0"/>
              <a:t>Klasik Müzik Dinlemede Yeni Bir Yol, Aksoy Yayıncılık, İSTANBUL </a:t>
            </a:r>
          </a:p>
        </p:txBody>
      </p:sp>
    </p:spTree>
    <p:extLst>
      <p:ext uri="{BB962C8B-B14F-4D97-AF65-F5344CB8AC3E}">
        <p14:creationId xmlns:p14="http://schemas.microsoft.com/office/powerpoint/2010/main" val="3555705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Çerçeve 4"/>
          <p:cNvSpPr/>
          <p:nvPr/>
        </p:nvSpPr>
        <p:spPr>
          <a:xfrm>
            <a:off x="1475656" y="1916832"/>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ORTAÇAĞ</a:t>
            </a:r>
            <a:endParaRPr lang="tr-TR" dirty="0">
              <a:solidFill>
                <a:schemeClr val="tx1"/>
              </a:solidFill>
            </a:endParaRPr>
          </a:p>
        </p:txBody>
      </p:sp>
    </p:spTree>
    <p:extLst>
      <p:ext uri="{BB962C8B-B14F-4D97-AF65-F5344CB8AC3E}">
        <p14:creationId xmlns:p14="http://schemas.microsoft.com/office/powerpoint/2010/main" val="58869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132855"/>
            <a:ext cx="7903790" cy="4044107"/>
          </a:xfrm>
        </p:spPr>
        <p:txBody>
          <a:bodyPr/>
          <a:lstStyle/>
          <a:p>
            <a:pPr marL="0" indent="0">
              <a:buNone/>
            </a:pPr>
            <a:endParaRPr lang="tr-TR" dirty="0"/>
          </a:p>
          <a:p>
            <a:pPr marL="0" indent="0" algn="just">
              <a:buNone/>
            </a:pPr>
            <a:r>
              <a:rPr lang="tr-TR" dirty="0"/>
              <a:t>“Geç Ortaçağ Avrupa sanatında, yaklaşık 1200 ile 1430 yılları arasındaki zaman diliminde yer alan ve </a:t>
            </a:r>
            <a:r>
              <a:rPr lang="tr-TR" dirty="0" err="1"/>
              <a:t>Rönesansı</a:t>
            </a:r>
            <a:r>
              <a:rPr lang="tr-TR" dirty="0"/>
              <a:t> hazırlayan ileriye yönelik dönem. Gotik stil, ortaçağın kemikleşmiş düşünsel ve kültürel yaklaşımını aşarak, </a:t>
            </a:r>
            <a:r>
              <a:rPr lang="tr-TR" dirty="0" err="1"/>
              <a:t>Ars</a:t>
            </a:r>
            <a:r>
              <a:rPr lang="tr-TR" dirty="0"/>
              <a:t> </a:t>
            </a:r>
            <a:r>
              <a:rPr lang="tr-TR" dirty="0" err="1"/>
              <a:t>nova’nın</a:t>
            </a:r>
            <a:r>
              <a:rPr lang="tr-TR" dirty="0"/>
              <a:t> (Yeni Sanat’ın) ortaçağ tanımı içindeki inceliğini temsil eder” (Say; 2002, s. 226). “</a:t>
            </a:r>
            <a:r>
              <a:rPr lang="tr-TR" dirty="0" smtClean="0"/>
              <a:t>Çoksesliliğin </a:t>
            </a:r>
            <a:r>
              <a:rPr lang="tr-TR" dirty="0"/>
              <a:t>gelişme süreci ortaçağı izleyen ve </a:t>
            </a:r>
            <a:r>
              <a:rPr lang="tr-TR" dirty="0" err="1"/>
              <a:t>Rönesansa</a:t>
            </a:r>
            <a:r>
              <a:rPr lang="tr-TR" dirty="0"/>
              <a:t> varan Gotik Dönem içinde üç aşamada gerçekleşir: Notre </a:t>
            </a:r>
            <a:r>
              <a:rPr lang="tr-TR" dirty="0" err="1"/>
              <a:t>Dame</a:t>
            </a:r>
            <a:r>
              <a:rPr lang="tr-TR" dirty="0"/>
              <a:t> Dönemi, Eski Sanat Dönemi ve Yeni Sanat Dönemi” (</a:t>
            </a:r>
            <a:r>
              <a:rPr lang="tr-TR" dirty="0" err="1"/>
              <a:t>İlyasoğlu</a:t>
            </a:r>
            <a:r>
              <a:rPr lang="tr-TR" dirty="0"/>
              <a:t>, 1999, s. 13). </a:t>
            </a:r>
          </a:p>
        </p:txBody>
      </p:sp>
      <p:sp>
        <p:nvSpPr>
          <p:cNvPr id="4" name="Çerçeve 3"/>
          <p:cNvSpPr/>
          <p:nvPr/>
        </p:nvSpPr>
        <p:spPr>
          <a:xfrm>
            <a:off x="1619672" y="1253804"/>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GOTİK DÖNEM</a:t>
            </a:r>
            <a:endParaRPr lang="tr-TR" dirty="0">
              <a:solidFill>
                <a:schemeClr val="tx1"/>
              </a:solidFill>
            </a:endParaRPr>
          </a:p>
        </p:txBody>
      </p:sp>
    </p:spTree>
    <p:extLst>
      <p:ext uri="{BB962C8B-B14F-4D97-AF65-F5344CB8AC3E}">
        <p14:creationId xmlns:p14="http://schemas.microsoft.com/office/powerpoint/2010/main" val="837502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492896"/>
            <a:ext cx="7814692" cy="4135314"/>
          </a:xfrm>
        </p:spPr>
        <p:txBody>
          <a:bodyPr/>
          <a:lstStyle/>
          <a:p>
            <a:pPr marL="0" indent="0" algn="just">
              <a:buNone/>
            </a:pPr>
            <a:r>
              <a:rPr lang="tr-TR" dirty="0"/>
              <a:t>“Rönesans müziğinin getirdiği yaratıcı yenilikler özet olarak şöyle sıralanabilir: Müzik yazısının ve çalgıların geliştirilmesi; din dışı müzikte yeni ses müziği ve çalgı müziği formlarına yöneliş; nota basımı aşamasına geçiş…” (Say, 2002, s. 457). “A </a:t>
            </a:r>
            <a:r>
              <a:rPr lang="tr-TR" dirty="0" err="1"/>
              <a:t>cappella</a:t>
            </a:r>
            <a:r>
              <a:rPr lang="tr-TR" dirty="0"/>
              <a:t> korolar büyük önem kazanır. Çalgı eşliği olmaksızın sırf insan sesinden oluşan bu koro yapıtlarında armonik doku yoğunlaşır” (</a:t>
            </a:r>
            <a:r>
              <a:rPr lang="tr-TR" dirty="0" err="1"/>
              <a:t>İlyasoğlu</a:t>
            </a:r>
            <a:r>
              <a:rPr lang="tr-TR" dirty="0"/>
              <a:t>, 1999, s. 16). </a:t>
            </a:r>
          </a:p>
        </p:txBody>
      </p:sp>
      <p:sp>
        <p:nvSpPr>
          <p:cNvPr id="5" name="Çerçeve 4"/>
          <p:cNvSpPr/>
          <p:nvPr/>
        </p:nvSpPr>
        <p:spPr>
          <a:xfrm>
            <a:off x="1691680"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RÖNESANS</a:t>
            </a:r>
            <a:endParaRPr lang="tr-TR" dirty="0">
              <a:solidFill>
                <a:schemeClr val="tx1"/>
              </a:solidFill>
            </a:endParaRPr>
          </a:p>
        </p:txBody>
      </p:sp>
    </p:spTree>
    <p:extLst>
      <p:ext uri="{BB962C8B-B14F-4D97-AF65-F5344CB8AC3E}">
        <p14:creationId xmlns:p14="http://schemas.microsoft.com/office/powerpoint/2010/main" val="976230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492896"/>
            <a:ext cx="7814692" cy="3991298"/>
          </a:xfrm>
        </p:spPr>
        <p:txBody>
          <a:bodyPr/>
          <a:lstStyle/>
          <a:p>
            <a:pPr marL="0" indent="0" algn="just">
              <a:buNone/>
            </a:pPr>
            <a:r>
              <a:rPr lang="tr-TR" dirty="0"/>
              <a:t>“Müzikte Barok Çağ, 17. Yüzyılla, 18. Yüzyılın ikinci yarısını içine alan dönemin müziğini karakterize eden estetik eğilimi belirler. Barok sözcüğü, Portekizce </a:t>
            </a:r>
            <a:r>
              <a:rPr lang="tr-TR" dirty="0" err="1"/>
              <a:t>Barocco</a:t>
            </a:r>
            <a:r>
              <a:rPr lang="tr-TR" dirty="0"/>
              <a:t> sözcüğü ile akrabadır. </a:t>
            </a:r>
            <a:r>
              <a:rPr lang="tr-TR" dirty="0" err="1"/>
              <a:t>Barocco</a:t>
            </a:r>
            <a:r>
              <a:rPr lang="tr-TR" dirty="0"/>
              <a:t>, alışılmadık, garip biçimli inci ya da asimetrik, kıvrımlı, tuhaf anlamlarını taşır. Başlangıçta ‘</a:t>
            </a:r>
            <a:r>
              <a:rPr lang="tr-TR" dirty="0" err="1"/>
              <a:t>Baroque</a:t>
            </a:r>
            <a:r>
              <a:rPr lang="tr-TR" dirty="0"/>
              <a:t>’ deyimi Rönesans sanatına tepki olarak doğan yeni ve hareketli bir mimari üslup için kullanılmaktaydı. Bu yeni dönem, müzikte 1600-1750 yıllarını kapsar. Anlatımda ayrıntılara dek inen ağırbaşlı ve görkemli bir üslubu biçimlendirir” (Selanik, 1996, s. 68). </a:t>
            </a:r>
          </a:p>
        </p:txBody>
      </p:sp>
      <p:sp>
        <p:nvSpPr>
          <p:cNvPr id="4" name="Çerçeve 3"/>
          <p:cNvSpPr/>
          <p:nvPr/>
        </p:nvSpPr>
        <p:spPr>
          <a:xfrm>
            <a:off x="1691680" y="908720"/>
            <a:ext cx="612068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BAROK DÖNEM</a:t>
            </a:r>
            <a:endParaRPr lang="tr-TR" dirty="0">
              <a:solidFill>
                <a:schemeClr val="tx1"/>
              </a:solidFill>
            </a:endParaRPr>
          </a:p>
        </p:txBody>
      </p:sp>
    </p:spTree>
    <p:extLst>
      <p:ext uri="{BB962C8B-B14F-4D97-AF65-F5344CB8AC3E}">
        <p14:creationId xmlns:p14="http://schemas.microsoft.com/office/powerpoint/2010/main" val="255575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412776"/>
            <a:ext cx="7975798" cy="4692179"/>
          </a:xfrm>
        </p:spPr>
        <p:txBody>
          <a:bodyPr/>
          <a:lstStyle/>
          <a:p>
            <a:pPr marL="0" indent="0" algn="ctr">
              <a:buNone/>
            </a:pPr>
            <a:r>
              <a:rPr lang="tr-TR" dirty="0" smtClean="0"/>
              <a:t>MÜZİK BİÇİMLERİ</a:t>
            </a:r>
          </a:p>
          <a:p>
            <a:pPr marL="0" indent="0">
              <a:buNone/>
            </a:pPr>
            <a:endParaRPr lang="tr-TR" dirty="0"/>
          </a:p>
          <a:p>
            <a:pPr marL="0" indent="0">
              <a:buNone/>
            </a:pPr>
            <a:r>
              <a:rPr lang="tr-TR" dirty="0" smtClean="0"/>
              <a:t>	</a:t>
            </a:r>
            <a:endParaRPr lang="tr-TR" dirty="0"/>
          </a:p>
        </p:txBody>
      </p:sp>
      <p:sp>
        <p:nvSpPr>
          <p:cNvPr id="4" name="Oval 3"/>
          <p:cNvSpPr/>
          <p:nvPr/>
        </p:nvSpPr>
        <p:spPr>
          <a:xfrm>
            <a:off x="539552" y="2217618"/>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Opera</a:t>
            </a:r>
            <a:endParaRPr lang="tr-TR" dirty="0"/>
          </a:p>
        </p:txBody>
      </p:sp>
      <p:sp>
        <p:nvSpPr>
          <p:cNvPr id="6" name="Oval 5"/>
          <p:cNvSpPr/>
          <p:nvPr/>
        </p:nvSpPr>
        <p:spPr>
          <a:xfrm>
            <a:off x="2628532" y="2217618"/>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Oratoryo</a:t>
            </a:r>
            <a:endParaRPr lang="tr-TR" dirty="0"/>
          </a:p>
        </p:txBody>
      </p:sp>
      <p:sp>
        <p:nvSpPr>
          <p:cNvPr id="7" name="Oval 6"/>
          <p:cNvSpPr/>
          <p:nvPr/>
        </p:nvSpPr>
        <p:spPr>
          <a:xfrm>
            <a:off x="4527451" y="2217618"/>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Kantat</a:t>
            </a:r>
            <a:endParaRPr lang="tr-TR" dirty="0"/>
          </a:p>
        </p:txBody>
      </p:sp>
      <p:sp>
        <p:nvSpPr>
          <p:cNvPr id="8" name="Oval 7"/>
          <p:cNvSpPr/>
          <p:nvPr/>
        </p:nvSpPr>
        <p:spPr>
          <a:xfrm>
            <a:off x="6556317" y="2217618"/>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Konçerto</a:t>
            </a:r>
            <a:endParaRPr lang="tr-TR" dirty="0"/>
          </a:p>
        </p:txBody>
      </p:sp>
      <p:sp>
        <p:nvSpPr>
          <p:cNvPr id="9" name="Oval 8"/>
          <p:cNvSpPr/>
          <p:nvPr/>
        </p:nvSpPr>
        <p:spPr>
          <a:xfrm>
            <a:off x="643292" y="4122667"/>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Sonat</a:t>
            </a:r>
            <a:endParaRPr lang="tr-TR" dirty="0"/>
          </a:p>
        </p:txBody>
      </p:sp>
      <p:sp>
        <p:nvSpPr>
          <p:cNvPr id="10" name="Oval 9"/>
          <p:cNvSpPr/>
          <p:nvPr/>
        </p:nvSpPr>
        <p:spPr>
          <a:xfrm>
            <a:off x="2843808" y="4122667"/>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Suit</a:t>
            </a:r>
            <a:endParaRPr lang="tr-TR" dirty="0"/>
          </a:p>
        </p:txBody>
      </p:sp>
      <p:sp>
        <p:nvSpPr>
          <p:cNvPr id="11" name="Oval 10"/>
          <p:cNvSpPr/>
          <p:nvPr/>
        </p:nvSpPr>
        <p:spPr>
          <a:xfrm>
            <a:off x="4923495" y="4122667"/>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Prelüd</a:t>
            </a:r>
            <a:endParaRPr lang="tr-TR" dirty="0"/>
          </a:p>
        </p:txBody>
      </p:sp>
      <p:sp>
        <p:nvSpPr>
          <p:cNvPr id="12" name="Oval 11"/>
          <p:cNvSpPr/>
          <p:nvPr/>
        </p:nvSpPr>
        <p:spPr>
          <a:xfrm>
            <a:off x="6754624" y="4122667"/>
            <a:ext cx="1512168"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Füg</a:t>
            </a:r>
            <a:endParaRPr lang="tr-TR" dirty="0"/>
          </a:p>
        </p:txBody>
      </p:sp>
    </p:spTree>
    <p:extLst>
      <p:ext uri="{BB962C8B-B14F-4D97-AF65-F5344CB8AC3E}">
        <p14:creationId xmlns:p14="http://schemas.microsoft.com/office/powerpoint/2010/main" val="538802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Barok Dönemi Bestecileri</a:t>
            </a:r>
          </a:p>
          <a:p>
            <a:endParaRPr lang="tr-TR" dirty="0"/>
          </a:p>
          <a:p>
            <a:pPr marL="0" indent="0">
              <a:buNone/>
            </a:pPr>
            <a:r>
              <a:rPr lang="tr-TR" dirty="0" smtClean="0"/>
              <a:t>A.VIVALDI</a:t>
            </a:r>
          </a:p>
          <a:p>
            <a:pPr marL="0" indent="0">
              <a:buNone/>
            </a:pPr>
            <a:r>
              <a:rPr lang="tr-TR" dirty="0" smtClean="0"/>
              <a:t>J.S.BACH</a:t>
            </a:r>
          </a:p>
          <a:p>
            <a:pPr marL="0" indent="0">
              <a:buNone/>
            </a:pPr>
            <a:r>
              <a:rPr lang="tr-TR" dirty="0" smtClean="0"/>
              <a:t>G.F.HANDEL</a:t>
            </a:r>
          </a:p>
          <a:p>
            <a:pPr marL="0" indent="0">
              <a:buNone/>
            </a:pPr>
            <a:r>
              <a:rPr lang="tr-TR" dirty="0" smtClean="0"/>
              <a:t>T. ALBINONI…</a:t>
            </a:r>
            <a:endParaRPr lang="tr-TR" dirty="0"/>
          </a:p>
        </p:txBody>
      </p:sp>
    </p:spTree>
    <p:extLst>
      <p:ext uri="{BB962C8B-B14F-4D97-AF65-F5344CB8AC3E}">
        <p14:creationId xmlns:p14="http://schemas.microsoft.com/office/powerpoint/2010/main" val="1578103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3184</TotalTime>
  <Words>1794</Words>
  <Application>Microsoft Office PowerPoint</Application>
  <PresentationFormat>Ekran Gösterisi (4:3)</PresentationFormat>
  <Paragraphs>121</Paragraphs>
  <Slides>33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MÜZİK DERSİ 2013- 2014</dc:title>
  <dc:creator>Windows User</dc:creator>
  <cp:lastModifiedBy>ASUS_X540L</cp:lastModifiedBy>
  <cp:revision>298</cp:revision>
  <dcterms:created xsi:type="dcterms:W3CDTF">2013-09-22T14:13:27Z</dcterms:created>
  <dcterms:modified xsi:type="dcterms:W3CDTF">2022-12-11T12:33:52Z</dcterms:modified>
</cp:coreProperties>
</file>