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68" r:id="rId3"/>
    <p:sldId id="269" r:id="rId4"/>
    <p:sldId id="270" r:id="rId5"/>
    <p:sldId id="271" r:id="rId6"/>
    <p:sldId id="272" r:id="rId7"/>
    <p:sldId id="273" r:id="rId8"/>
    <p:sldId id="274" r:id="rId9"/>
    <p:sldId id="275" r:id="rId10"/>
    <p:sldId id="27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0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15.02.2018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15.02.2018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15.02.2018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15.02.2018</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smtClean="0">
                <a:latin typeface="Garamond" panose="02020404030301010803" pitchFamily="18" charset="0"/>
              </a:rPr>
              <a:t>ULS234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İnsan Hakları</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İnsani müdahale sadece güç asimetrisini/eşitsizliğini güçlendirmekte midir</a:t>
            </a:r>
            <a:r>
              <a:rPr lang="tr-TR" sz="1400" dirty="0" smtClean="0"/>
              <a:t>?</a:t>
            </a:r>
          </a:p>
          <a:p>
            <a:r>
              <a:rPr lang="tr-TR" sz="1400" dirty="0"/>
              <a:t>İnsani müdahalenin, devletin egemenliği fikriyle uzlaşması mümkün müdür?</a:t>
            </a:r>
          </a:p>
          <a:p>
            <a:pPr indent="0">
              <a:buNone/>
            </a:pPr>
            <a:endParaRPr lang="tr-TR" sz="1400" dirty="0" smtClean="0"/>
          </a:p>
          <a:p>
            <a:pPr indent="0">
              <a:buNone/>
            </a:pPr>
            <a:endParaRPr lang="tr-TR" sz="1400" dirty="0"/>
          </a:p>
        </p:txBody>
      </p:sp>
    </p:spTree>
    <p:extLst>
      <p:ext uri="{BB962C8B-B14F-4D97-AF65-F5344CB8AC3E}">
        <p14:creationId xmlns:p14="http://schemas.microsoft.com/office/powerpoint/2010/main" val="387464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smtClean="0"/>
              <a:t>X.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000" dirty="0" smtClean="0"/>
          </a:p>
          <a:p>
            <a:pPr indent="0" algn="ctr">
              <a:buNone/>
            </a:pPr>
            <a:r>
              <a:rPr lang="tr-TR" sz="3600" dirty="0" smtClean="0"/>
              <a:t>ULUSLARARASI </a:t>
            </a:r>
            <a:r>
              <a:rPr lang="tr-TR" sz="3600" dirty="0"/>
              <a:t>POLİTİKADA </a:t>
            </a:r>
          </a:p>
          <a:p>
            <a:pPr indent="0" algn="ctr">
              <a:buNone/>
            </a:pPr>
            <a:r>
              <a:rPr lang="tr-TR" sz="3600" dirty="0" smtClean="0"/>
              <a:t>İNSAN HAKLARI</a:t>
            </a:r>
          </a:p>
          <a:p>
            <a:pPr indent="0" algn="ctr">
              <a:buNone/>
            </a:pPr>
            <a:endParaRPr lang="tr-TR" sz="1500" dirty="0" smtClean="0"/>
          </a:p>
          <a:p>
            <a:pPr indent="0">
              <a:lnSpc>
                <a:spcPct val="100000"/>
              </a:lnSpc>
              <a:spcBef>
                <a:spcPts val="0"/>
              </a:spcBef>
              <a:buNone/>
            </a:pPr>
            <a:r>
              <a:rPr lang="tr-TR" sz="1200" dirty="0" smtClean="0"/>
              <a:t>Zorunlu </a:t>
            </a:r>
            <a:r>
              <a:rPr lang="tr-TR" sz="1200" dirty="0"/>
              <a:t>Okuma: Andrew Heywood, </a:t>
            </a:r>
            <a:r>
              <a:rPr lang="tr-TR" sz="1200" dirty="0" smtClean="0"/>
              <a:t>‘‘13. </a:t>
            </a:r>
            <a:r>
              <a:rPr lang="tr-TR" sz="1200" dirty="0"/>
              <a:t>Bölüm: </a:t>
            </a:r>
            <a:r>
              <a:rPr lang="tr-TR" sz="1200" dirty="0" smtClean="0"/>
              <a:t>İnsan Hakları ve İnsanî Müdahale’’, </a:t>
            </a:r>
            <a:r>
              <a:rPr lang="tr-TR" sz="1200" i="1" dirty="0"/>
              <a:t>Küresel </a:t>
            </a:r>
            <a:r>
              <a:rPr lang="tr-TR" sz="1200" i="1" dirty="0" smtClean="0"/>
              <a:t>Siyaset</a:t>
            </a:r>
            <a:r>
              <a:rPr lang="tr-TR" sz="1200" dirty="0" smtClean="0"/>
              <a:t>, </a:t>
            </a:r>
          </a:p>
          <a:p>
            <a:pPr indent="0">
              <a:lnSpc>
                <a:spcPct val="100000"/>
              </a:lnSpc>
              <a:spcBef>
                <a:spcPts val="0"/>
              </a:spcBef>
              <a:buNone/>
            </a:pPr>
            <a:r>
              <a:rPr lang="tr-TR" sz="1200" dirty="0" smtClean="0"/>
              <a:t>                            çev. N. Uslu ve H. Özdemir, Ankara, Adres Yayınları, 2013, s. 363-394.</a:t>
            </a:r>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İnsan Hakları</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rmAutofit lnSpcReduction="10000"/>
          </a:bodyPr>
          <a:lstStyle/>
          <a:p>
            <a:r>
              <a:rPr lang="tr-TR" sz="1400" dirty="0"/>
              <a:t>İnsan Hakları: İnsanların salt insan olmaları sebebiyle sahip oldukları haklardır. Doğal hakların, modern ve laik biçimidir. Evrenseldir; ırk, din, dil, cinsiyet ve diğer tüm farklılıklar gözetilmeden tüm insanlar için geçerlidir ve mutlaktır. Ortadan kaldırılmaları kısmen de olsa mümkün değildir. Uluslararası insan hakları, çeşitli BM anlaşma </a:t>
            </a:r>
            <a:r>
              <a:rPr lang="tr-TR" sz="1400" dirty="0" smtClean="0"/>
              <a:t>ve </a:t>
            </a:r>
            <a:r>
              <a:rPr lang="tr-TR" sz="1400" dirty="0" err="1" smtClean="0"/>
              <a:t>sözleşmeri</a:t>
            </a:r>
            <a:r>
              <a:rPr lang="tr-TR" sz="1400" dirty="0" smtClean="0"/>
              <a:t> </a:t>
            </a:r>
            <a:r>
              <a:rPr lang="tr-TR" sz="1400" dirty="0"/>
              <a:t>ile diğer çerçevedeki anlaşma ve sözleşmelerle düzenlenmiştir.</a:t>
            </a:r>
          </a:p>
          <a:p>
            <a:r>
              <a:rPr lang="tr-TR" sz="1400" dirty="0"/>
              <a:t>Doğal haklar: İnsanlar açısından temel nitelikte olan ve bu nedenle de devredilemez ve </a:t>
            </a:r>
            <a:r>
              <a:rPr lang="tr-TR" sz="1400" dirty="0" smtClean="0"/>
              <a:t>başkaları </a:t>
            </a:r>
            <a:r>
              <a:rPr lang="tr-TR" sz="1400" dirty="0"/>
              <a:t>tarafından alınamaz olan, Tanrı tarafından verilmiş haklardır.</a:t>
            </a:r>
          </a:p>
          <a:p>
            <a:r>
              <a:rPr lang="tr-TR" sz="1400" dirty="0"/>
              <a:t>İnsancıllık: Tipik olarak şefkat, hayırseverlik ve iyilikseverlik davranışlarıyla ortaya konan, bir bütün olarak insanlığın </a:t>
            </a:r>
            <a:r>
              <a:rPr lang="tr-TR" sz="1400" dirty="0" smtClean="0"/>
              <a:t>mutluluğuyla </a:t>
            </a:r>
            <a:r>
              <a:rPr lang="tr-TR" sz="1400" dirty="0"/>
              <a:t>ilgilenme </a:t>
            </a:r>
            <a:r>
              <a:rPr lang="tr-TR" sz="1400" dirty="0" smtClean="0"/>
              <a:t>davranışıdır.  </a:t>
            </a:r>
            <a:endParaRPr lang="tr-TR" sz="1400" dirty="0" smtClean="0"/>
          </a:p>
          <a:p>
            <a:endParaRPr lang="tr-TR" sz="1400" dirty="0"/>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İnsan Hakları</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a:t>Evrensellik: Tarihsel, kültürel ve diğer farklılıklar dikkate </a:t>
            </a:r>
            <a:r>
              <a:rPr lang="tr-TR" sz="1400" dirty="0" smtClean="0"/>
              <a:t>alınmaksızın </a:t>
            </a:r>
            <a:r>
              <a:rPr lang="tr-TR" sz="1400" dirty="0"/>
              <a:t>tüm insanlara ve toplumlara uygulanabilecek belli değerleri ve ilkeleri ortaya çıkarmanın mümkün olduğu inancıdır.</a:t>
            </a:r>
          </a:p>
          <a:p>
            <a:r>
              <a:rPr lang="tr-TR" sz="1400" dirty="0"/>
              <a:t>Negatif haklar: </a:t>
            </a:r>
            <a:r>
              <a:rPr lang="tr-TR" sz="1400" dirty="0" smtClean="0"/>
              <a:t>Başkalarının, </a:t>
            </a:r>
            <a:r>
              <a:rPr lang="tr-TR" sz="1400" dirty="0"/>
              <a:t>özellikle hükümetin hareketsizliğiyle sahip olunan ve yanıltıcı bir şekilde bir şeylere maruz bırakılmama olarak görülen haklardır.</a:t>
            </a:r>
          </a:p>
          <a:p>
            <a:r>
              <a:rPr lang="tr-TR" sz="1400" dirty="0"/>
              <a:t>Pozitif haklar: Bir şeylere sahip olma fikri ile ilişkilendirilen hükümetin pozitif müdahalesiyle sahip olunan haklardır.</a:t>
            </a:r>
          </a:p>
          <a:p>
            <a:r>
              <a:rPr lang="tr-TR" sz="1400" dirty="0"/>
              <a:t>Sivil özgürlükler: Devlete değil, vatandaşa ait özel bir alan tanımlayan haklar ve özgürlüklerdir. Devletin kötü muamelesinden masun olmaktır</a:t>
            </a:r>
            <a:r>
              <a:rPr lang="tr-TR" sz="1400" dirty="0" smtClean="0"/>
              <a:t>.</a:t>
            </a:r>
            <a:endParaRPr lang="tr-TR" sz="1400" dirty="0"/>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İnsan Hakları</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Autofit/>
          </a:bodyPr>
          <a:lstStyle/>
          <a:p>
            <a:pPr>
              <a:lnSpc>
                <a:spcPct val="130000"/>
              </a:lnSpc>
            </a:pPr>
            <a:r>
              <a:rPr lang="tr-TR" sz="1400" dirty="0"/>
              <a:t>Sivil haklar: Yönetime katılma ve ulaşma hakkıdır. Tipik olarak, oy verme hakkı ve diğer siyasal haklar ile ayrımcılığa tâbi tutulmama hakkıdır.</a:t>
            </a:r>
          </a:p>
          <a:p>
            <a:pPr>
              <a:lnSpc>
                <a:spcPct val="130000"/>
              </a:lnSpc>
            </a:pPr>
            <a:r>
              <a:rPr lang="tr-TR" sz="1400" dirty="0"/>
              <a:t>Görelilik: Hiçbir evrensel gerçeğin ya da hiçbir evrensel değerin olmadığını </a:t>
            </a:r>
            <a:r>
              <a:rPr lang="tr-TR" sz="1400" dirty="0" err="1"/>
              <a:t>imâ</a:t>
            </a:r>
            <a:r>
              <a:rPr lang="tr-TR" sz="1400" dirty="0"/>
              <a:t> eden, fikirlerin veya değerlerin sadece belli sosyal, kültürel ve tarihsel koşullarla ilişkili olarak geçerli olduğu inancıdır.</a:t>
            </a:r>
          </a:p>
          <a:p>
            <a:pPr>
              <a:lnSpc>
                <a:spcPct val="130000"/>
              </a:lnSpc>
            </a:pPr>
            <a:r>
              <a:rPr lang="tr-TR" sz="1400" dirty="0"/>
              <a:t>Avrupa merkezcilik: </a:t>
            </a:r>
            <a:r>
              <a:rPr lang="tr-TR" sz="1400" dirty="0" smtClean="0"/>
              <a:t>Tarafgir </a:t>
            </a:r>
            <a:r>
              <a:rPr lang="tr-TR" sz="1400" dirty="0"/>
              <a:t>ya da çarpıtılmış bir görüş açısına işaret edecek şekilde Avrupa kültüründen çıkarılmış değerlerin ve teorilerin başka gruplara veya halklara uygulanmasıdır.</a:t>
            </a:r>
          </a:p>
          <a:p>
            <a:pPr>
              <a:lnSpc>
                <a:spcPct val="130000"/>
              </a:lnSpc>
            </a:pPr>
            <a:r>
              <a:rPr lang="tr-TR" sz="1400" dirty="0"/>
              <a:t>Müdahale: Bir devletin başka bir devlete karşı onun rızası olmadan, güce dayalı olarak gerçekleştirdiği eylemdir</a:t>
            </a:r>
            <a:r>
              <a:rPr lang="tr-TR" sz="1400" dirty="0" smtClean="0"/>
              <a:t>.</a:t>
            </a:r>
            <a:endParaRPr lang="tr-TR" sz="1400" dirty="0"/>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İnsan Hakları</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İnsanî: Spesifik </a:t>
            </a:r>
            <a:r>
              <a:rPr lang="tr-TR" sz="1400" dirty="0" err="1"/>
              <a:t>olara</a:t>
            </a:r>
            <a:r>
              <a:rPr lang="tr-TR" sz="1400" dirty="0"/>
              <a:t> başkalarının refahını artırmayı veya başkalarının </a:t>
            </a:r>
            <a:r>
              <a:rPr lang="tr-TR" sz="1400" dirty="0" err="1"/>
              <a:t>acılarıı</a:t>
            </a:r>
            <a:r>
              <a:rPr lang="tr-TR" sz="1400" dirty="0"/>
              <a:t> azaltmayı arzulayarak insanlığın çıkarlarıyla fedakârca ilgilenmedir.</a:t>
            </a:r>
          </a:p>
          <a:p>
            <a:r>
              <a:rPr lang="tr-TR" sz="1400" dirty="0"/>
              <a:t>İnsani müdahale: Stratejik hedeflerden ziyade insanî nedenlerle gerçekleştirilen askerî müdahaledir. Meşru ve savunulabilir nitelikte olduğu varsayıldığından, oldukça tartışmalı bir kavramdır. Bu çerçevede kavramın kullanımı kaçınılmaz olarak değerlendirmeye dönük ve </a:t>
            </a:r>
            <a:r>
              <a:rPr lang="tr-TR" sz="1400" dirty="0" smtClean="0"/>
              <a:t>sübjektif </a:t>
            </a:r>
            <a:r>
              <a:rPr lang="tr-TR" sz="1400" dirty="0"/>
              <a:t>olmaktadır. Müdahalenin, temelde diğer insanlara zarar verilmesini engelleme arzusu çerçevesinde gerçekleştirilmesi halinde insanî nitelikli olduğu düşünülmektedir. Dolayısıyla, müdahale sonrasında müdahale edilen bölgenin koşullarında net bir iyileşme ve insanların </a:t>
            </a:r>
            <a:r>
              <a:rPr lang="tr-TR" sz="1400" dirty="0" smtClean="0"/>
              <a:t>geçtiği </a:t>
            </a:r>
            <a:r>
              <a:rPr lang="tr-TR" sz="1400" dirty="0"/>
              <a:t>acılarda da bir azalma olmalıdır</a:t>
            </a:r>
            <a:r>
              <a:rPr lang="tr-TR" sz="1400" dirty="0" smtClean="0"/>
              <a:t>.</a:t>
            </a:r>
            <a:endParaRPr lang="tr-TR" sz="1400" dirty="0"/>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İnsan Hakları</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Liberal müdahalecilik: Liberal kurumların ve değerlerin evrensel olarak uygulanabilir olduğunu ve diğer devletlerin içişlerine müdahale yoluyla geliştirilebileceğini savunan teoridir.</a:t>
            </a:r>
          </a:p>
          <a:p>
            <a:r>
              <a:rPr lang="tr-TR" sz="1400" dirty="0"/>
              <a:t>Parya devlet: Benimsediği davranış normları tarafından diplomatik izolasyona ve yaygın kınamaya maruz bırakılan ve böylece uluslararası toplumun dışına itilen devlettir.</a:t>
            </a:r>
          </a:p>
          <a:p>
            <a:r>
              <a:rPr lang="tr-TR" sz="1400" dirty="0"/>
              <a:t>Sorumlu egemenlik: Devlet otoritesinin nihai anlamda egemen bireylerden oluştuğu inancına dayanan, devlet egemenliğinin devletin vatandaşlarına davranma şekline bağlı olması fikridir</a:t>
            </a:r>
            <a:r>
              <a:rPr lang="tr-TR" sz="1400" dirty="0" smtClean="0"/>
              <a:t>.</a:t>
            </a:r>
            <a:endParaRPr lang="tr-TR" sz="1400" dirty="0"/>
          </a:p>
        </p:txBody>
      </p:sp>
    </p:spTree>
    <p:extLst>
      <p:ext uri="{BB962C8B-B14F-4D97-AF65-F5344CB8AC3E}">
        <p14:creationId xmlns:p14="http://schemas.microsoft.com/office/powerpoint/2010/main" val="30380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cap="none" dirty="0"/>
              <a:t>Uluslararası Politikada İnsan Hakları</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rmAutofit/>
          </a:bodyPr>
          <a:lstStyle/>
          <a:p>
            <a:r>
              <a:rPr lang="tr-TR" sz="1400" dirty="0"/>
              <a:t>Soykırım: Ulusal, etnik, ırksal, dinsel bir grubu tamamen veya kısmen yok etme girişimidir. BM Soykırım Sözleşmesi, soykırımla ilgili beş davranış belirlemiştir. Birincisi bir grubun üyelerini öldürmektir. İkincisi grubun üyelerinin bedenlerine veya akıllarına ciddi zarar vermektir. Üçüncüsü kastî bir şekilde grubu, fiziki varlığını tamamen veya kısmen sona erdirecek hayat şartlarına mahkum etmektir. Dördüncüsü grup içindeki doğumları önleme niyetiyle yaptırımlar uygulamaktır. Beşincisi grup içindeki çocukların zorla başka bir gruba transfer edilmesidir. Bir eylemin soykırım olarak adlandırılabilmesi için kesin bir karar, plan veya program içermesi gerekir. Soykırım etnik temizlikle </a:t>
            </a:r>
            <a:r>
              <a:rPr lang="tr-TR" sz="1400" dirty="0" smtClean="0"/>
              <a:t>örtüşebilir. </a:t>
            </a:r>
            <a:r>
              <a:rPr lang="tr-TR" sz="1400" dirty="0"/>
              <a:t>Etnik temizlikte, </a:t>
            </a:r>
            <a:r>
              <a:rPr lang="tr-TR" sz="1400" dirty="0" smtClean="0"/>
              <a:t>bir </a:t>
            </a:r>
            <a:r>
              <a:rPr lang="tr-TR" sz="1400" dirty="0"/>
              <a:t>grubun zorla yerinin değiştirilmesi de bulunmaktadır</a:t>
            </a:r>
            <a:r>
              <a:rPr lang="tr-TR" sz="1400" dirty="0" smtClean="0"/>
              <a:t>.</a:t>
            </a:r>
            <a:endParaRPr lang="tr-TR" sz="1400" dirty="0"/>
          </a:p>
        </p:txBody>
      </p:sp>
    </p:spTree>
    <p:extLst>
      <p:ext uri="{BB962C8B-B14F-4D97-AF65-F5344CB8AC3E}">
        <p14:creationId xmlns:p14="http://schemas.microsoft.com/office/powerpoint/2010/main" val="28114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İnsan Hakları</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İnsan hakları diğer hak türlerinden hangi açılardan farklıdır?</a:t>
            </a:r>
          </a:p>
          <a:p>
            <a:r>
              <a:rPr lang="tr-TR" sz="1400" dirty="0" smtClean="0"/>
              <a:t>Ekonomik ve siyasi haklar gerçek anlamda insan hakkı mıdır?</a:t>
            </a:r>
          </a:p>
          <a:p>
            <a:r>
              <a:rPr lang="tr-TR" sz="1400" dirty="0" err="1" smtClean="0"/>
              <a:t>NGO’lar</a:t>
            </a:r>
            <a:r>
              <a:rPr lang="tr-TR" sz="1400" dirty="0" smtClean="0"/>
              <a:t> insan haklarının korunmasını sağlamada ne kadar etkilidir?</a:t>
            </a:r>
          </a:p>
          <a:p>
            <a:r>
              <a:rPr lang="tr-TR" sz="1400" dirty="0" smtClean="0"/>
              <a:t>Devlet hakları ile insan hakları arasındaki çatışma, çözümlenemez nitelikte midir?</a:t>
            </a:r>
          </a:p>
          <a:p>
            <a:r>
              <a:rPr lang="tr-TR" sz="1400" dirty="0" smtClean="0"/>
              <a:t>İnsan hakları Batı’nın kültür emperyalizminin bir türü olmaktan mı ibarettir?</a:t>
            </a:r>
          </a:p>
          <a:p>
            <a:r>
              <a:rPr lang="tr-TR" sz="1400" dirty="0" smtClean="0"/>
              <a:t>İnsani müdahaleler 1990’lı yıllarda neden o kadar çarpıcı şekilde artmıştır?</a:t>
            </a:r>
          </a:p>
          <a:p>
            <a:r>
              <a:rPr lang="tr-TR" sz="1400" dirty="0" smtClean="0"/>
              <a:t>Askeri müdahale, gerçek anlamda insani olabilir mi</a:t>
            </a:r>
            <a:r>
              <a:rPr lang="tr-TR" sz="1400" dirty="0" smtClean="0"/>
              <a:t>?</a:t>
            </a:r>
            <a:endParaRPr lang="tr-TR" sz="1400" dirty="0" smtClean="0"/>
          </a:p>
        </p:txBody>
      </p:sp>
    </p:spTree>
    <p:extLst>
      <p:ext uri="{BB962C8B-B14F-4D97-AF65-F5344CB8AC3E}">
        <p14:creationId xmlns:p14="http://schemas.microsoft.com/office/powerpoint/2010/main" val="276543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659</TotalTime>
  <Words>746</Words>
  <Application>Microsoft Office PowerPoint</Application>
  <PresentationFormat>Ekran Gösterisi (4:3)</PresentationFormat>
  <Paragraphs>44</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ULS234  UluslararasI Polİtİka-II</vt:lpstr>
      <vt:lpstr>X. hafta</vt:lpstr>
      <vt:lpstr>Uluslararası Politikada İnsan Hakları Kavramlar</vt:lpstr>
      <vt:lpstr>Uluslararası Politikada İnsan Hakları Kavramlar</vt:lpstr>
      <vt:lpstr>Uluslararası Politikada İnsan Hakları Kavramlar</vt:lpstr>
      <vt:lpstr>Uluslararası Politikada İnsan Hakları Kavramlar</vt:lpstr>
      <vt:lpstr>Uluslararası Politikada İnsan Hakları Kavramlar</vt:lpstr>
      <vt:lpstr>Uluslararası Politikada İnsan Hakları Kavramlar</vt:lpstr>
      <vt:lpstr>Uluslararası Politikada İnsan Hakları Sorular</vt:lpstr>
      <vt:lpstr>Uluslararası Politikada İnsan Hakları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166</cp:revision>
  <dcterms:created xsi:type="dcterms:W3CDTF">2018-02-05T17:47:31Z</dcterms:created>
  <dcterms:modified xsi:type="dcterms:W3CDTF">2018-02-15T19:53:39Z</dcterms:modified>
</cp:coreProperties>
</file>