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9B2096-802D-4105-B33F-8A3C519E7D3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7953BB2-CBD1-4CD2-880E-78A976FF5ECC}">
      <dgm:prSet phldrT="[Metin]" custT="1"/>
      <dgm:spPr>
        <a:solidFill>
          <a:schemeClr val="bg1"/>
        </a:solidFill>
      </dgm:spPr>
      <dgm:t>
        <a:bodyPr/>
        <a:lstStyle/>
        <a:p>
          <a:r>
            <a:rPr lang="tr-TR" sz="4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TÜKETİCİ</a:t>
          </a:r>
          <a:endParaRPr lang="tr-TR" sz="4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D2E42D-0A72-4B78-B5D0-240BDD57482C}" type="parTrans" cxnId="{1153728B-3BAF-49B5-8349-8B5C3C590C17}">
      <dgm:prSet/>
      <dgm:spPr/>
      <dgm:t>
        <a:bodyPr/>
        <a:lstStyle/>
        <a:p>
          <a:endParaRPr lang="tr-TR"/>
        </a:p>
      </dgm:t>
    </dgm:pt>
    <dgm:pt modelId="{DEB5F4A5-A91A-452D-B11E-AB81FD4811DF}" type="sibTrans" cxnId="{1153728B-3BAF-49B5-8349-8B5C3C590C17}">
      <dgm:prSet/>
      <dgm:spPr/>
      <dgm:t>
        <a:bodyPr/>
        <a:lstStyle/>
        <a:p>
          <a:endParaRPr lang="tr-TR"/>
        </a:p>
      </dgm:t>
    </dgm:pt>
    <dgm:pt modelId="{419E8360-9613-4F53-916E-AC958D95CB71}">
      <dgm:prSet phldrT="[Metin]" custT="1"/>
      <dgm:spPr>
        <a:solidFill>
          <a:schemeClr val="bg1"/>
        </a:solidFill>
      </dgm:spPr>
      <dgm:t>
        <a:bodyPr/>
        <a:lstStyle/>
        <a:p>
          <a:r>
            <a:rPr lang="tr-TR" sz="4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PAZAR</a:t>
          </a:r>
          <a:endParaRPr lang="tr-TR" sz="4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101228-0D41-42FA-855A-05E2873FD915}" type="parTrans" cxnId="{9F10FF3B-434C-458A-943A-E2F59713C358}">
      <dgm:prSet/>
      <dgm:spPr/>
      <dgm:t>
        <a:bodyPr/>
        <a:lstStyle/>
        <a:p>
          <a:endParaRPr lang="tr-TR"/>
        </a:p>
      </dgm:t>
    </dgm:pt>
    <dgm:pt modelId="{6097619B-889F-4DEA-9C51-B6C2C1E8DFAF}" type="sibTrans" cxnId="{9F10FF3B-434C-458A-943A-E2F59713C358}">
      <dgm:prSet/>
      <dgm:spPr/>
      <dgm:t>
        <a:bodyPr/>
        <a:lstStyle/>
        <a:p>
          <a:endParaRPr lang="tr-TR"/>
        </a:p>
      </dgm:t>
    </dgm:pt>
    <dgm:pt modelId="{BC54A32B-CE6B-4DB0-8385-402498FEA39E}">
      <dgm:prSet phldrT="[Metin]" custT="1"/>
      <dgm:spPr>
        <a:solidFill>
          <a:schemeClr val="bg1"/>
        </a:solidFill>
      </dgm:spPr>
      <dgm:t>
        <a:bodyPr/>
        <a:lstStyle/>
        <a:p>
          <a:r>
            <a:rPr lang="tr-TR" sz="4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ÜRÜN</a:t>
          </a:r>
          <a:endParaRPr lang="tr-TR" sz="4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808262-6506-451C-9284-E34806C89E47}" type="parTrans" cxnId="{45CB05A1-7FB2-4255-A3AC-588FC6FEE348}">
      <dgm:prSet/>
      <dgm:spPr/>
      <dgm:t>
        <a:bodyPr/>
        <a:lstStyle/>
        <a:p>
          <a:endParaRPr lang="tr-TR"/>
        </a:p>
      </dgm:t>
    </dgm:pt>
    <dgm:pt modelId="{7A08C760-1164-444C-BBEA-A4F9CAE82AFF}" type="sibTrans" cxnId="{45CB05A1-7FB2-4255-A3AC-588FC6FEE348}">
      <dgm:prSet/>
      <dgm:spPr/>
      <dgm:t>
        <a:bodyPr/>
        <a:lstStyle/>
        <a:p>
          <a:endParaRPr lang="tr-TR"/>
        </a:p>
      </dgm:t>
    </dgm:pt>
    <dgm:pt modelId="{D7EDF3C6-3199-4BDF-82A7-C474AEE03ABF}" type="pres">
      <dgm:prSet presAssocID="{919B2096-802D-4105-B33F-8A3C519E7D3F}" presName="Name0" presStyleCnt="0">
        <dgm:presLayoutVars>
          <dgm:dir/>
          <dgm:resizeHandles val="exact"/>
        </dgm:presLayoutVars>
      </dgm:prSet>
      <dgm:spPr/>
    </dgm:pt>
    <dgm:pt modelId="{4290A88E-E75A-4635-8229-463025634B1E}" type="pres">
      <dgm:prSet presAssocID="{27953BB2-CBD1-4CD2-880E-78A976FF5ECC}" presName="node" presStyleLbl="node1" presStyleIdx="0" presStyleCnt="3" custScaleX="12434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DFBD99-BEAB-46D2-BB75-3924278BB838}" type="pres">
      <dgm:prSet presAssocID="{DEB5F4A5-A91A-452D-B11E-AB81FD4811DF}" presName="sibTrans" presStyleLbl="sibTrans2D1" presStyleIdx="0" presStyleCnt="2"/>
      <dgm:spPr/>
      <dgm:t>
        <a:bodyPr/>
        <a:lstStyle/>
        <a:p>
          <a:endParaRPr lang="tr-TR"/>
        </a:p>
      </dgm:t>
    </dgm:pt>
    <dgm:pt modelId="{1AFAA539-88B9-4946-9047-7A094B3C9442}" type="pres">
      <dgm:prSet presAssocID="{DEB5F4A5-A91A-452D-B11E-AB81FD4811DF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A476F054-C1E9-491A-8085-09D2DC885A1E}" type="pres">
      <dgm:prSet presAssocID="{419E8360-9613-4F53-916E-AC958D95CB7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862B86B-6900-412D-9E10-B5B252F8677F}" type="pres">
      <dgm:prSet presAssocID="{6097619B-889F-4DEA-9C51-B6C2C1E8DFAF}" presName="sibTrans" presStyleLbl="sibTrans2D1" presStyleIdx="1" presStyleCnt="2" custAng="10800000" custLinFactNeighborY="-3553"/>
      <dgm:spPr/>
      <dgm:t>
        <a:bodyPr/>
        <a:lstStyle/>
        <a:p>
          <a:endParaRPr lang="tr-TR"/>
        </a:p>
      </dgm:t>
    </dgm:pt>
    <dgm:pt modelId="{E6AE1AC2-2C9A-45B6-AA53-947D190409C3}" type="pres">
      <dgm:prSet presAssocID="{6097619B-889F-4DEA-9C51-B6C2C1E8DFAF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AF59A10C-85A2-49AF-8CD4-74BFB7BB21B8}" type="pres">
      <dgm:prSet presAssocID="{BC54A32B-CE6B-4DB0-8385-402498FEA39E}" presName="node" presStyleLbl="node1" presStyleIdx="2" presStyleCnt="3" custLinFactNeighborX="-11015" custLinFactNeighborY="440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A713655-62ED-4042-B3F7-D3A6CD9B08BB}" type="presOf" srcId="{DEB5F4A5-A91A-452D-B11E-AB81FD4811DF}" destId="{C5DFBD99-BEAB-46D2-BB75-3924278BB838}" srcOrd="0" destOrd="0" presId="urn:microsoft.com/office/officeart/2005/8/layout/process1"/>
    <dgm:cxn modelId="{1C872EDE-701B-4B07-A8F1-5BD0965B281C}" type="presOf" srcId="{6097619B-889F-4DEA-9C51-B6C2C1E8DFAF}" destId="{E6AE1AC2-2C9A-45B6-AA53-947D190409C3}" srcOrd="1" destOrd="0" presId="urn:microsoft.com/office/officeart/2005/8/layout/process1"/>
    <dgm:cxn modelId="{9F10FF3B-434C-458A-943A-E2F59713C358}" srcId="{919B2096-802D-4105-B33F-8A3C519E7D3F}" destId="{419E8360-9613-4F53-916E-AC958D95CB71}" srcOrd="1" destOrd="0" parTransId="{3D101228-0D41-42FA-855A-05E2873FD915}" sibTransId="{6097619B-889F-4DEA-9C51-B6C2C1E8DFAF}"/>
    <dgm:cxn modelId="{129B44EE-D76D-40E0-A163-EBE26CF7AA79}" type="presOf" srcId="{919B2096-802D-4105-B33F-8A3C519E7D3F}" destId="{D7EDF3C6-3199-4BDF-82A7-C474AEE03ABF}" srcOrd="0" destOrd="0" presId="urn:microsoft.com/office/officeart/2005/8/layout/process1"/>
    <dgm:cxn modelId="{0CB26422-2C6A-4459-AD95-F3A1FDD13925}" type="presOf" srcId="{419E8360-9613-4F53-916E-AC958D95CB71}" destId="{A476F054-C1E9-491A-8085-09D2DC885A1E}" srcOrd="0" destOrd="0" presId="urn:microsoft.com/office/officeart/2005/8/layout/process1"/>
    <dgm:cxn modelId="{1153728B-3BAF-49B5-8349-8B5C3C590C17}" srcId="{919B2096-802D-4105-B33F-8A3C519E7D3F}" destId="{27953BB2-CBD1-4CD2-880E-78A976FF5ECC}" srcOrd="0" destOrd="0" parTransId="{54D2E42D-0A72-4B78-B5D0-240BDD57482C}" sibTransId="{DEB5F4A5-A91A-452D-B11E-AB81FD4811DF}"/>
    <dgm:cxn modelId="{F4B0A3B0-928D-43BB-8426-0733668570AC}" type="presOf" srcId="{27953BB2-CBD1-4CD2-880E-78A976FF5ECC}" destId="{4290A88E-E75A-4635-8229-463025634B1E}" srcOrd="0" destOrd="0" presId="urn:microsoft.com/office/officeart/2005/8/layout/process1"/>
    <dgm:cxn modelId="{45CB05A1-7FB2-4255-A3AC-588FC6FEE348}" srcId="{919B2096-802D-4105-B33F-8A3C519E7D3F}" destId="{BC54A32B-CE6B-4DB0-8385-402498FEA39E}" srcOrd="2" destOrd="0" parTransId="{07808262-6506-451C-9284-E34806C89E47}" sibTransId="{7A08C760-1164-444C-BBEA-A4F9CAE82AFF}"/>
    <dgm:cxn modelId="{22C11FC1-D4E2-46FD-AFFE-EEFBFF1C09C7}" type="presOf" srcId="{BC54A32B-CE6B-4DB0-8385-402498FEA39E}" destId="{AF59A10C-85A2-49AF-8CD4-74BFB7BB21B8}" srcOrd="0" destOrd="0" presId="urn:microsoft.com/office/officeart/2005/8/layout/process1"/>
    <dgm:cxn modelId="{2B38BCBA-3B5D-4526-B759-A0B4EA23FF4F}" type="presOf" srcId="{DEB5F4A5-A91A-452D-B11E-AB81FD4811DF}" destId="{1AFAA539-88B9-4946-9047-7A094B3C9442}" srcOrd="1" destOrd="0" presId="urn:microsoft.com/office/officeart/2005/8/layout/process1"/>
    <dgm:cxn modelId="{74FDDD5E-C8BB-45FD-8482-D41BCE820AB0}" type="presOf" srcId="{6097619B-889F-4DEA-9C51-B6C2C1E8DFAF}" destId="{4862B86B-6900-412D-9E10-B5B252F8677F}" srcOrd="0" destOrd="0" presId="urn:microsoft.com/office/officeart/2005/8/layout/process1"/>
    <dgm:cxn modelId="{B1E3DAA1-AA4D-4319-8DB5-2653867C5D43}" type="presParOf" srcId="{D7EDF3C6-3199-4BDF-82A7-C474AEE03ABF}" destId="{4290A88E-E75A-4635-8229-463025634B1E}" srcOrd="0" destOrd="0" presId="urn:microsoft.com/office/officeart/2005/8/layout/process1"/>
    <dgm:cxn modelId="{45DC811B-ED0B-4F40-8747-5FC4419C9999}" type="presParOf" srcId="{D7EDF3C6-3199-4BDF-82A7-C474AEE03ABF}" destId="{C5DFBD99-BEAB-46D2-BB75-3924278BB838}" srcOrd="1" destOrd="0" presId="urn:microsoft.com/office/officeart/2005/8/layout/process1"/>
    <dgm:cxn modelId="{6658A1EE-8EEE-4EC1-B5DB-B22677105E1A}" type="presParOf" srcId="{C5DFBD99-BEAB-46D2-BB75-3924278BB838}" destId="{1AFAA539-88B9-4946-9047-7A094B3C9442}" srcOrd="0" destOrd="0" presId="urn:microsoft.com/office/officeart/2005/8/layout/process1"/>
    <dgm:cxn modelId="{5FA07666-6499-4CD6-BDC0-BC3EAFDDB55B}" type="presParOf" srcId="{D7EDF3C6-3199-4BDF-82A7-C474AEE03ABF}" destId="{A476F054-C1E9-491A-8085-09D2DC885A1E}" srcOrd="2" destOrd="0" presId="urn:microsoft.com/office/officeart/2005/8/layout/process1"/>
    <dgm:cxn modelId="{07117199-4660-4152-846D-078062D80DEE}" type="presParOf" srcId="{D7EDF3C6-3199-4BDF-82A7-C474AEE03ABF}" destId="{4862B86B-6900-412D-9E10-B5B252F8677F}" srcOrd="3" destOrd="0" presId="urn:microsoft.com/office/officeart/2005/8/layout/process1"/>
    <dgm:cxn modelId="{F06FA319-54D4-4B36-BB4A-9614782E7CCB}" type="presParOf" srcId="{4862B86B-6900-412D-9E10-B5B252F8677F}" destId="{E6AE1AC2-2C9A-45B6-AA53-947D190409C3}" srcOrd="0" destOrd="0" presId="urn:microsoft.com/office/officeart/2005/8/layout/process1"/>
    <dgm:cxn modelId="{3E24486F-6A89-4F79-960D-6DD895C6BDD5}" type="presParOf" srcId="{D7EDF3C6-3199-4BDF-82A7-C474AEE03ABF}" destId="{AF59A10C-85A2-49AF-8CD4-74BFB7BB21B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90A88E-E75A-4635-8229-463025634B1E}">
      <dsp:nvSpPr>
        <dsp:cNvPr id="0" name=""/>
        <dsp:cNvSpPr/>
      </dsp:nvSpPr>
      <dsp:spPr>
        <a:xfrm>
          <a:off x="11098" y="1377417"/>
          <a:ext cx="3472981" cy="167746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TÜKETİCİ</a:t>
          </a:r>
          <a:endParaRPr lang="tr-TR" sz="4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229" y="1426548"/>
        <a:ext cx="3374719" cy="1579202"/>
      </dsp:txXfrm>
    </dsp:sp>
    <dsp:sp modelId="{C5DFBD99-BEAB-46D2-BB75-3924278BB838}">
      <dsp:nvSpPr>
        <dsp:cNvPr id="0" name=""/>
        <dsp:cNvSpPr/>
      </dsp:nvSpPr>
      <dsp:spPr>
        <a:xfrm>
          <a:off x="3763384" y="1869812"/>
          <a:ext cx="592125" cy="6926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>
        <a:off x="3763384" y="2008347"/>
        <a:ext cx="414488" cy="415604"/>
      </dsp:txXfrm>
    </dsp:sp>
    <dsp:sp modelId="{A476F054-C1E9-491A-8085-09D2DC885A1E}">
      <dsp:nvSpPr>
        <dsp:cNvPr id="0" name=""/>
        <dsp:cNvSpPr/>
      </dsp:nvSpPr>
      <dsp:spPr>
        <a:xfrm>
          <a:off x="4601297" y="1377417"/>
          <a:ext cx="2793043" cy="167746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PAZAR</a:t>
          </a:r>
          <a:endParaRPr lang="tr-TR" sz="4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50428" y="1426548"/>
        <a:ext cx="2694781" cy="1579202"/>
      </dsp:txXfrm>
    </dsp:sp>
    <dsp:sp modelId="{4862B86B-6900-412D-9E10-B5B252F8677F}">
      <dsp:nvSpPr>
        <dsp:cNvPr id="0" name=""/>
        <dsp:cNvSpPr/>
      </dsp:nvSpPr>
      <dsp:spPr>
        <a:xfrm rot="10867081">
          <a:off x="7642829" y="1882447"/>
          <a:ext cx="527002" cy="6926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900" kern="1200"/>
        </a:p>
      </dsp:txBody>
      <dsp:txXfrm>
        <a:off x="7800915" y="2022524"/>
        <a:ext cx="368901" cy="415604"/>
      </dsp:txXfrm>
    </dsp:sp>
    <dsp:sp modelId="{AF59A10C-85A2-49AF-8CD4-74BFB7BB21B8}">
      <dsp:nvSpPr>
        <dsp:cNvPr id="0" name=""/>
        <dsp:cNvSpPr/>
      </dsp:nvSpPr>
      <dsp:spPr>
        <a:xfrm>
          <a:off x="8388496" y="1451327"/>
          <a:ext cx="2793043" cy="167746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ÜRÜN</a:t>
          </a:r>
          <a:endParaRPr lang="tr-TR" sz="4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437627" y="1500458"/>
        <a:ext cx="2694781" cy="1579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84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53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989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9061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832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04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98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9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00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20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04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48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EF0F69-6056-4984-9F7D-624F2CA03E00}" type="datetimeFigureOut">
              <a:rPr lang="tr-TR" smtClean="0"/>
              <a:pPr/>
              <a:t>15.2.2018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504BEF-87AA-4365-9A8F-B37DF4A7000E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5200" y="1714500"/>
            <a:ext cx="10105136" cy="1612900"/>
          </a:xfrm>
        </p:spPr>
        <p:txBody>
          <a:bodyPr/>
          <a:lstStyle/>
          <a:p>
            <a:r>
              <a:rPr lang="tr-TR" sz="6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TURİM PAZARLAMASI </a:t>
            </a:r>
            <a:endParaRPr lang="tr-TR" sz="6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98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03300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Pazarlama anlayışı :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565400"/>
            <a:ext cx="13474700" cy="4013200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1.Müşteriye yönelik tutum</a:t>
            </a:r>
          </a:p>
          <a:p>
            <a:pPr marL="0" indent="0">
              <a:buNone/>
            </a:pPr>
            <a:r>
              <a:rPr lang="tr-TR" b="1" dirty="0" smtClean="0"/>
              <a:t>2.Etkili bir organizasyon çabaları</a:t>
            </a:r>
          </a:p>
          <a:p>
            <a:pPr marL="0" indent="0">
              <a:buNone/>
            </a:pPr>
            <a:r>
              <a:rPr lang="tr-TR" b="1" dirty="0" smtClean="0"/>
              <a:t>3.Pazarlama araştırmasında yeni teknikler geliştirme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5529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>
                <a:solidFill>
                  <a:schemeClr val="tx1"/>
                </a:solidFill>
              </a:rPr>
              <a:t>Pazarlama anlayışına göre görüşler:</a:t>
            </a:r>
            <a:endParaRPr lang="tr-TR" sz="4800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1.KLASİK GÖRÜŞ</a:t>
            </a:r>
          </a:p>
          <a:p>
            <a:pPr marL="0" indent="0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-Nihai amaç: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Kârı yükseltmek arttırmak</a:t>
            </a:r>
          </a:p>
          <a:p>
            <a:pPr marL="0" indent="0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-Esas hedef 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Ürün</a:t>
            </a:r>
          </a:p>
          <a:p>
            <a:pPr marL="0" indent="0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-Uygulanacak strateji (yöntem) 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Satış ve promosyon </a:t>
            </a:r>
          </a:p>
          <a:p>
            <a:pPr marL="0" indent="0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-Yakın ve orta vadede lojistik 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Ciroyu arttırmak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63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0400" y="1498600"/>
            <a:ext cx="10922000" cy="482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2.YENİLİKÇİ GÖRÜŞ : </a:t>
            </a:r>
          </a:p>
          <a:p>
            <a:pPr marL="0" indent="0" algn="just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-Nihai amaç 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Etkinliği en fazla oranda artırmak</a:t>
            </a:r>
          </a:p>
          <a:p>
            <a:pPr marL="0" indent="0" algn="just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-Esas hedef :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Müşteri</a:t>
            </a:r>
          </a:p>
          <a:p>
            <a:pPr marL="0" indent="0" algn="just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-Uygulanacak strateji (yöntem):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İşletmenin tüm imkanlarının entegrasyonu</a:t>
            </a:r>
          </a:p>
          <a:p>
            <a:pPr marL="0" indent="0" algn="just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-Yakın ve orta vadede lojistik :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Müşterinin ihtiyaçları çerçevesinde onu tatmin etmek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76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9000" y="568036"/>
            <a:ext cx="10665691" cy="1177637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chemeClr val="tx1"/>
                </a:solidFill>
              </a:rPr>
              <a:t>ÜRETİM VE PAZARLAMAYA YÖNELİK İKİ ANLAYIŞIN KARŞILAŞTIRILMASI</a:t>
            </a:r>
            <a:endParaRPr lang="tr-TR" sz="4000" b="1" dirty="0">
              <a:solidFill>
                <a:schemeClr val="tx1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563" y="1909618"/>
            <a:ext cx="10679546" cy="4449618"/>
          </a:xfrm>
        </p:spPr>
      </p:pic>
    </p:spTree>
    <p:extLst>
      <p:ext uri="{BB962C8B-B14F-4D97-AF65-F5344CB8AC3E}">
        <p14:creationId xmlns:p14="http://schemas.microsoft.com/office/powerpoint/2010/main" val="18506629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Kaynakça</a:t>
            </a:r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Prof.Dr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. Necdet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Hacıoğlu,Turizm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Pazarlaması,Ankara,2010,s.1-152</a:t>
            </a:r>
            <a:endParaRPr lang="tr-TR" sz="1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31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1092200"/>
            <a:ext cx="10972800" cy="1270000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Pazarlama kavramı :</a:t>
            </a:r>
            <a:endParaRPr lang="tr-T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565400"/>
            <a:ext cx="10972800" cy="375920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Tüketicileri tatmin etmek ve işletme amaçlarına ulaşmak için mal ve hizmetlerin üreticiden tüketiciye veya kullanıcıya doğru akışını yönelten işletme faaliyetlerinin yerine getirilmesidir.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88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Tarihsel gelişimi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Pazarlama, üretim sektörünün sürekli gelişmesinin bir sonucu olarak ortaya çıkmıştır . II. Dünya savaşından sonra ekonomik hayatta meydana gelen değişiklikler , üretim ve üreticilerin artması ,’’bir toplumda üretici menfaatleri kadar tüketici ve pazarlayıcı menfaatlerinin de korunması , ekonomik ve sosyal bakımdan zorunlu olduğu anlaşılmıştır .’’Böylece üretim anlayışı değişerek üretim , tüketim ve pazarlamanın bir bütünlük içinde olması gerektiği bilincine dayalı tarihi gelişim başlamıştır.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07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Tanımlar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-Pazarlama satış ile eş anlamlı değildir . Satış satıcının , pazarlama alıcının ihtiyaçlarına ağırlık verir.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-Pazarlama müşteri ihtiyaçlarının ürün vasıtası ile o ürünün yaratılması , gönderilmesi gibi bir dizi faaliyetin bir araya getirilmesi sureti ile müşterinin tatmin edilmesini sağlar.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63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510382"/>
            <a:ext cx="10972800" cy="1184306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Pazarlamanın amaçları:</a:t>
            </a:r>
            <a:endParaRPr lang="tr-T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694688"/>
            <a:ext cx="10972800" cy="2851912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1.Üretici , tüketicilerin ihtiyaçlarını ve isteklerini bilmesi gerekir.</a:t>
            </a: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2.Bu ihtiyaç ve istekler için yapılacak istekleri sağlayan güçleri bir araya getirerek düzenlemelidir.</a:t>
            </a: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3.Bu ihtiyaç ve istekler doyuma kavuşmalıdır.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4.Bu doyumu sağlarken müşterinin memnun kalmasını ve işletmenin kar etmesini sağlamalıdır.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17"/>
          <p:cNvGraphicFramePr>
            <a:graphicFrameLocks/>
          </p:cNvGraphicFramePr>
          <p:nvPr>
            <p:extLst/>
          </p:nvPr>
        </p:nvGraphicFramePr>
        <p:xfrm>
          <a:off x="266700" y="3187701"/>
          <a:ext cx="11315700" cy="4432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057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Üretici – müşteri arasındaki haberleşme  şekilleri: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1.Reklam ve satış broşürleri gibi üretici tarafından amaçlanan ve müşteri tarafından anlaşılan kitle haberleşmesi (kişiye özel olmayan)</a:t>
            </a: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2.İki birey arasında ilişki kurmayı amaçlaya , kişiye özel haberleşme.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3.Üretici kişiye özel olarak amaçlanmayan , fakat alıcı tarafından belirli oranda kişiye özel anlaşılan haberleşme.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34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Pazarlamada bilinmesi gereken iki yol:</a:t>
            </a:r>
            <a:endParaRPr lang="tr-T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1.YOL : ÇIKIŞLI YOL=Bu yol , mal ve hizmeti belirlemek için gerekli bilgi kaynaklarının akımlarını sağlar.</a:t>
            </a:r>
          </a:p>
          <a:p>
            <a:pPr marL="0" indent="0">
              <a:buNone/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2.YOL: İNİŞLİ YOL=Bu yol , ürünün tüketiciye ulaşması için gerekli önlemlerin alınmasını belirleyen yoldur.</a:t>
            </a:r>
          </a:p>
        </p:txBody>
      </p:sp>
    </p:spTree>
    <p:extLst>
      <p:ext uri="{BB962C8B-B14F-4D97-AF65-F5344CB8AC3E}">
        <p14:creationId xmlns:p14="http://schemas.microsoft.com/office/powerpoint/2010/main" val="187816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662782"/>
            <a:ext cx="11480800" cy="118430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POLİTİKALAR      BAŞLICA SORUNLAR</a:t>
            </a:r>
            <a:endParaRPr lang="tr-T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4500" y="1935480"/>
            <a:ext cx="116459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1.Piyasa politikası                    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Tüketiciler ,hayat seviyesi , gelir dağılımı</a:t>
            </a:r>
          </a:p>
          <a:p>
            <a:pPr marL="0" indent="0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istatistiki bilgiler , nüfus davranışları  </a:t>
            </a:r>
          </a:p>
          <a:p>
            <a:pPr marL="0" indent="0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satın alma güçleri rekabet vb.</a:t>
            </a:r>
          </a:p>
          <a:p>
            <a:pPr marL="0" indent="0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2.Ürün politikası                          -Özellikleri , fiyatı ,piyasaya çıkışı ,</a:t>
            </a:r>
          </a:p>
          <a:p>
            <a:pPr marL="0" indent="0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halktaki   imajı , markası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/>
              <a:t>      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576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935480"/>
            <a:ext cx="112395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3.Dağıtım politikası                              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Dağıtım kanalları , aracılar ,                              </a:t>
            </a: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satışlar                                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4.Reklam , tutundurma politikası        - Satış tutundurması, tüketici ve </a:t>
            </a:r>
          </a:p>
          <a:p>
            <a:pPr marL="0" indent="0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toptancılara yönelik reklam ,                     </a:t>
            </a:r>
          </a:p>
          <a:p>
            <a:pPr marL="0" indent="0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tanıtma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                                                            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02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459</Words>
  <Application>Microsoft Office PowerPoint</Application>
  <PresentationFormat>Özel</PresentationFormat>
  <Paragraphs>61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6" baseType="lpstr">
      <vt:lpstr>HDOfficeLightV0</vt:lpstr>
      <vt:lpstr>Akış</vt:lpstr>
      <vt:lpstr> TURİM PAZARLAMASI </vt:lpstr>
      <vt:lpstr>Pazarlama kavramı :</vt:lpstr>
      <vt:lpstr>Tarihsel gelişimi</vt:lpstr>
      <vt:lpstr>Tanımlar</vt:lpstr>
      <vt:lpstr>Pazarlamanın amaçları:</vt:lpstr>
      <vt:lpstr>PowerPoint Sunusu</vt:lpstr>
      <vt:lpstr>Pazarlamada bilinmesi gereken iki yol:</vt:lpstr>
      <vt:lpstr>POLİTİKALAR      BAŞLICA SORUNLAR</vt:lpstr>
      <vt:lpstr>PowerPoint Sunusu</vt:lpstr>
      <vt:lpstr>Pazarlama anlayışı :</vt:lpstr>
      <vt:lpstr>Pazarlama anlayışına göre görüşler:</vt:lpstr>
      <vt:lpstr>PowerPoint Sunusu</vt:lpstr>
      <vt:lpstr>ÜRETİM VE PAZARLAMAYA YÖNELİK İKİ ANLAYIŞIN KARŞILAŞTIRILMASI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TURİM PAZARLAMASI</dc:title>
  <dc:creator>Windows Kullanıcısı</dc:creator>
  <cp:lastModifiedBy>kumsaal</cp:lastModifiedBy>
  <cp:revision>11</cp:revision>
  <dcterms:created xsi:type="dcterms:W3CDTF">2018-02-12T18:08:12Z</dcterms:created>
  <dcterms:modified xsi:type="dcterms:W3CDTF">2018-02-15T19:27:57Z</dcterms:modified>
</cp:coreProperties>
</file>