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32"/>
  </p:notesMasterIdLst>
  <p:handoutMasterIdLst>
    <p:handoutMasterId r:id="rId33"/>
  </p:handoutMasterIdLst>
  <p:sldIdLst>
    <p:sldId id="256" r:id="rId5"/>
    <p:sldId id="258" r:id="rId6"/>
    <p:sldId id="323" r:id="rId7"/>
    <p:sldId id="324" r:id="rId8"/>
    <p:sldId id="376" r:id="rId9"/>
    <p:sldId id="341" r:id="rId10"/>
    <p:sldId id="377" r:id="rId11"/>
    <p:sldId id="343" r:id="rId12"/>
    <p:sldId id="378" r:id="rId13"/>
    <p:sldId id="347" r:id="rId14"/>
    <p:sldId id="350" r:id="rId15"/>
    <p:sldId id="352" r:id="rId16"/>
    <p:sldId id="355" r:id="rId17"/>
    <p:sldId id="356" r:id="rId18"/>
    <p:sldId id="357" r:id="rId19"/>
    <p:sldId id="358" r:id="rId20"/>
    <p:sldId id="360" r:id="rId21"/>
    <p:sldId id="361" r:id="rId22"/>
    <p:sldId id="362" r:id="rId23"/>
    <p:sldId id="363" r:id="rId24"/>
    <p:sldId id="364" r:id="rId25"/>
    <p:sldId id="365" r:id="rId26"/>
    <p:sldId id="368" r:id="rId27"/>
    <p:sldId id="369" r:id="rId28"/>
    <p:sldId id="370" r:id="rId29"/>
    <p:sldId id="371" r:id="rId30"/>
    <p:sldId id="372"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94600" autoAdjust="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11560" y="764704"/>
            <a:ext cx="7848600" cy="2016224"/>
          </a:xfrm>
        </p:spPr>
        <p:txBody>
          <a:bodyPr>
            <a:normAutofit fontScale="90000"/>
          </a:bodyPr>
          <a:lstStyle/>
          <a:p>
            <a:pPr algn="ctr"/>
            <a:r>
              <a:rPr lang="tr-TR" i="1" dirty="0" smtClean="0">
                <a:effectLst>
                  <a:outerShdw blurRad="38100" dist="38100" dir="2700000" algn="tl">
                    <a:srgbClr val="000000">
                      <a:alpha val="43137"/>
                    </a:srgbClr>
                  </a:outerShdw>
                </a:effectLst>
                <a:latin typeface="Cambria" pitchFamily="18" charset="0"/>
              </a:rPr>
              <a:t/>
            </a:r>
            <a:br>
              <a:rPr lang="tr-TR" i="1" dirty="0" smtClean="0">
                <a:effectLst>
                  <a:outerShdw blurRad="38100" dist="38100" dir="2700000" algn="tl">
                    <a:srgbClr val="000000">
                      <a:alpha val="43137"/>
                    </a:srgbClr>
                  </a:outerShdw>
                </a:effectLst>
                <a:latin typeface="Cambria" pitchFamily="18" charset="0"/>
              </a:rPr>
            </a:br>
            <a:r>
              <a:rPr lang="tr-TR" b="1" dirty="0" smtClean="0">
                <a:effectLst>
                  <a:outerShdw blurRad="38100" dist="38100" dir="2700000" algn="tl">
                    <a:srgbClr val="000000">
                      <a:alpha val="43137"/>
                    </a:srgbClr>
                  </a:outerShdw>
                </a:effectLst>
                <a:latin typeface="Cambria" pitchFamily="18" charset="0"/>
              </a:rPr>
              <a:t>2. ÜNİTE</a:t>
            </a:r>
            <a:r>
              <a:rPr lang="tr-TR" b="1" dirty="0">
                <a:effectLst>
                  <a:outerShdw blurRad="38100" dist="38100" dir="2700000" algn="tl">
                    <a:srgbClr val="000000">
                      <a:alpha val="43137"/>
                    </a:srgbClr>
                  </a:outerShdw>
                </a:effectLst>
                <a:latin typeface="Cambria" pitchFamily="18" charset="0"/>
              </a:rPr>
              <a:t/>
            </a:r>
            <a:br>
              <a:rPr lang="tr-TR" b="1" dirty="0">
                <a:effectLst>
                  <a:outerShdw blurRad="38100" dist="38100" dir="2700000" algn="tl">
                    <a:srgbClr val="000000">
                      <a:alpha val="43137"/>
                    </a:srgbClr>
                  </a:outerShdw>
                </a:effectLst>
                <a:latin typeface="Cambria" pitchFamily="18" charset="0"/>
              </a:rPr>
            </a:br>
            <a:r>
              <a:rPr lang="tr-TR" i="1" dirty="0">
                <a:effectLst>
                  <a:outerShdw blurRad="38100" dist="38100" dir="2700000" algn="tl">
                    <a:srgbClr val="000000">
                      <a:alpha val="43137"/>
                    </a:srgbClr>
                  </a:outerShdw>
                </a:effectLst>
                <a:latin typeface="Cambria" pitchFamily="18" charset="0"/>
              </a:rPr>
              <a:t/>
            </a:r>
            <a:br>
              <a:rPr lang="tr-TR" i="1" dirty="0">
                <a:effectLst>
                  <a:outerShdw blurRad="38100" dist="38100" dir="2700000" algn="tl">
                    <a:srgbClr val="000000">
                      <a:alpha val="43137"/>
                    </a:srgbClr>
                  </a:outerShdw>
                </a:effectLst>
                <a:latin typeface="Cambria" pitchFamily="18" charset="0"/>
              </a:rPr>
            </a:br>
            <a:r>
              <a:rPr lang="tr-TR" i="1" dirty="0" smtClean="0">
                <a:effectLst>
                  <a:outerShdw blurRad="38100" dist="38100" dir="2700000" algn="tl">
                    <a:srgbClr val="000000">
                      <a:alpha val="43137"/>
                    </a:srgbClr>
                  </a:outerShdw>
                </a:effectLst>
                <a:latin typeface="Cambria" pitchFamily="18" charset="0"/>
              </a:rPr>
              <a:t>ÖZEL </a:t>
            </a:r>
            <a:r>
              <a:rPr lang="tr-TR" i="1" dirty="0">
                <a:effectLst>
                  <a:outerShdw blurRad="38100" dist="38100" dir="2700000" algn="tl">
                    <a:srgbClr val="000000">
                      <a:alpha val="43137"/>
                    </a:srgbClr>
                  </a:outerShdw>
                </a:effectLst>
                <a:latin typeface="Cambria" pitchFamily="18" charset="0"/>
              </a:rPr>
              <a:t>EĞİTİMDE DEĞERLENDİRME</a:t>
            </a:r>
            <a:br>
              <a:rPr lang="tr-TR" i="1" dirty="0">
                <a:effectLst>
                  <a:outerShdw blurRad="38100" dist="38100" dir="2700000" algn="tl">
                    <a:srgbClr val="000000">
                      <a:alpha val="43137"/>
                    </a:srgbClr>
                  </a:outerShdw>
                </a:effectLst>
                <a:latin typeface="Cambria" pitchFamily="18" charset="0"/>
              </a:rPr>
            </a:b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683568" y="3068960"/>
            <a:ext cx="7632848" cy="3456384"/>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2</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ÖĞRENCİDEKİ DEĞİŞİKLİKLERİ VE İLERLEMELERİ DEĞERLENDİRME</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395536" y="1412776"/>
            <a:ext cx="8424936" cy="4555093"/>
          </a:xfrm>
        </p:spPr>
        <p:txBody>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marL="0" indent="0">
              <a:buNone/>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Bu adımın amacı;</a:t>
            </a:r>
          </a:p>
          <a:p>
            <a:pPr>
              <a:buNone/>
            </a:pPr>
            <a:endParaRPr lang="tr-TR" sz="2000" dirty="0" smtClean="0">
              <a:effectLst>
                <a:outerShdw blurRad="38100" dist="38100" dir="2700000" algn="tl">
                  <a:srgbClr val="000000">
                    <a:alpha val="43137"/>
                  </a:srgbClr>
                </a:outerShdw>
              </a:effectLst>
              <a:latin typeface="Cambria" pitchFamily="18" charset="0"/>
            </a:endParaRPr>
          </a:p>
          <a:p>
            <a:pPr marL="457200" indent="-457200">
              <a:buAutoNum type="arabicPeriod"/>
            </a:pPr>
            <a:r>
              <a:rPr lang="tr-TR" sz="2000" dirty="0" smtClean="0">
                <a:effectLst>
                  <a:outerShdw blurRad="38100" dist="38100" dir="2700000" algn="tl">
                    <a:srgbClr val="000000">
                      <a:alpha val="43137"/>
                    </a:srgbClr>
                  </a:outerShdw>
                </a:effectLst>
                <a:latin typeface="Cambria" pitchFamily="18" charset="0"/>
              </a:rPr>
              <a:t>Öğrencideki ilerlemeyi belirlemek</a:t>
            </a:r>
          </a:p>
          <a:p>
            <a:pPr marL="457200" indent="-457200">
              <a:buAutoNum type="arabicPeriod"/>
            </a:pPr>
            <a:r>
              <a:rPr lang="tr-TR" sz="2000" dirty="0" smtClean="0">
                <a:effectLst>
                  <a:outerShdw blurRad="38100" dist="38100" dir="2700000" algn="tl">
                    <a:srgbClr val="000000">
                      <a:alpha val="43137"/>
                    </a:srgbClr>
                  </a:outerShdw>
                </a:effectLst>
                <a:latin typeface="Cambria" pitchFamily="18" charset="0"/>
              </a:rPr>
              <a:t>İlerleme yoksa öğrencinin öğretiminde değişiklik yapılıp yapılmayacağını belirlemek</a:t>
            </a:r>
          </a:p>
          <a:p>
            <a:pPr marL="457200" indent="-457200">
              <a:buNone/>
            </a:pPr>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Öğrencideki ilerlemeleri ölçmek için değerlendirme yapılır ve öğrencinin başarısı belgelenir</a:t>
            </a:r>
            <a:r>
              <a:rPr lang="tr-TR" sz="2000" dirty="0" smtClean="0">
                <a:effectLst>
                  <a:outerShdw blurRad="38100" dist="38100" dir="2700000" algn="tl">
                    <a:srgbClr val="000000">
                      <a:alpha val="43137"/>
                    </a:srgbClr>
                  </a:outerShdw>
                </a:effectLst>
                <a:latin typeface="Cambria" pitchFamily="18" charset="0"/>
              </a:rPr>
              <a:t>.</a:t>
            </a:r>
          </a:p>
          <a:p>
            <a:pPr marL="457200" indent="-457200">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Değerlendirme:</a:t>
            </a:r>
          </a:p>
          <a:p>
            <a:pPr marL="457200" indent="-457200">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1. öğrencinin değerlendirilmesi</a:t>
            </a:r>
          </a:p>
          <a:p>
            <a:pPr marL="457200" indent="-457200">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2. programın değerlendirmesi</a:t>
            </a:r>
            <a:endParaRPr lang="tr-TR" sz="2000" dirty="0" smtClean="0">
              <a:effectLst>
                <a:outerShdw blurRad="38100" dist="38100" dir="2700000" algn="tl">
                  <a:srgbClr val="000000">
                    <a:alpha val="43137"/>
                  </a:srgbClr>
                </a:outerShdw>
              </a:effectLst>
              <a:latin typeface="Cambria" pitchFamily="18" charset="0"/>
            </a:endParaRPr>
          </a:p>
          <a:p>
            <a:pPr marL="457200" indent="-457200">
              <a:buAutoNum type="arabicPeriod"/>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504056"/>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DEĞERLENDİRME İLKELERİ</a:t>
            </a:r>
            <a:endParaRPr lang="tr-TR" sz="3600" b="1" dirty="0">
              <a:effectLst>
                <a:outerShdw blurRad="38100" dist="38100" dir="2700000" algn="tl">
                  <a:srgbClr val="000000">
                    <a:alpha val="43137"/>
                  </a:srgbClr>
                </a:outerShdw>
              </a:effectLst>
              <a:latin typeface="Cambria" pitchFamily="18" charset="0"/>
            </a:endParaRPr>
          </a:p>
        </p:txBody>
      </p:sp>
      <p:sp>
        <p:nvSpPr>
          <p:cNvPr id="2" name="Metin kutusu 1"/>
          <p:cNvSpPr txBox="1"/>
          <p:nvPr/>
        </p:nvSpPr>
        <p:spPr>
          <a:xfrm>
            <a:off x="539552" y="1628800"/>
            <a:ext cx="7632848" cy="3970318"/>
          </a:xfrm>
          <a:prstGeom prst="rect">
            <a:avLst/>
          </a:prstGeom>
          <a:noFill/>
        </p:spPr>
        <p:txBody>
          <a:bodyPr wrap="square" rtlCol="0">
            <a:spAutoFit/>
          </a:bodyPr>
          <a:lstStyle/>
          <a:p>
            <a:pPr lvl="0"/>
            <a:r>
              <a:rPr lang="tr-TR" b="1" i="1" dirty="0" smtClean="0">
                <a:effectLst>
                  <a:outerShdw blurRad="38100" dist="38100" dir="2700000" algn="tl">
                    <a:srgbClr val="000000">
                      <a:alpha val="43137"/>
                    </a:srgbClr>
                  </a:outerShdw>
                </a:effectLst>
                <a:latin typeface="Cambria" pitchFamily="18" charset="0"/>
              </a:rPr>
              <a:t>1. Değerlendirme </a:t>
            </a:r>
            <a:r>
              <a:rPr lang="tr-TR" b="1" i="1" dirty="0">
                <a:effectLst>
                  <a:outerShdw blurRad="38100" dist="38100" dir="2700000" algn="tl">
                    <a:srgbClr val="000000">
                      <a:alpha val="43137"/>
                    </a:srgbClr>
                  </a:outerShdw>
                </a:effectLst>
                <a:latin typeface="Cambria" pitchFamily="18" charset="0"/>
              </a:rPr>
              <a:t>için temel beceriler </a:t>
            </a:r>
            <a:r>
              <a:rPr lang="tr-TR" b="1" i="1" dirty="0" smtClean="0">
                <a:effectLst>
                  <a:outerShdw blurRad="38100" dist="38100" dir="2700000" algn="tl">
                    <a:srgbClr val="000000">
                      <a:alpha val="43137"/>
                    </a:srgbClr>
                  </a:outerShdw>
                </a:effectLst>
                <a:latin typeface="Cambria" pitchFamily="18" charset="0"/>
              </a:rPr>
              <a:t>seçilmelidir.</a:t>
            </a:r>
          </a:p>
          <a:p>
            <a:r>
              <a:rPr lang="tr-TR" b="1" i="1" dirty="0" smtClean="0">
                <a:effectLst>
                  <a:outerShdw blurRad="38100" dist="38100" dir="2700000" algn="tl">
                    <a:srgbClr val="000000">
                      <a:alpha val="43137"/>
                    </a:srgbClr>
                  </a:outerShdw>
                </a:effectLst>
                <a:latin typeface="Cambria" pitchFamily="18" charset="0"/>
              </a:rPr>
              <a:t>2. Veriler </a:t>
            </a:r>
            <a:r>
              <a:rPr lang="tr-TR" b="1" i="1" dirty="0">
                <a:effectLst>
                  <a:outerShdw blurRad="38100" dist="38100" dir="2700000" algn="tl">
                    <a:srgbClr val="000000">
                      <a:alpha val="43137"/>
                    </a:srgbClr>
                  </a:outerShdw>
                </a:effectLst>
                <a:latin typeface="Cambria" pitchFamily="18" charset="0"/>
              </a:rPr>
              <a:t>sistematik biçimde toplanmalıdır</a:t>
            </a:r>
            <a:r>
              <a:rPr lang="tr-TR" b="1" i="1" dirty="0" smtClean="0">
                <a:effectLst>
                  <a:outerShdw blurRad="38100" dist="38100" dir="2700000" algn="tl">
                    <a:srgbClr val="000000">
                      <a:alpha val="43137"/>
                    </a:srgbClr>
                  </a:outerShdw>
                </a:effectLst>
                <a:latin typeface="Cambria" pitchFamily="18" charset="0"/>
              </a:rPr>
              <a:t>.</a:t>
            </a:r>
          </a:p>
          <a:p>
            <a:r>
              <a:rPr lang="tr-TR" b="1" i="1" dirty="0" smtClean="0">
                <a:effectLst>
                  <a:outerShdw blurRad="38100" dist="38100" dir="2700000" algn="tl">
                    <a:srgbClr val="000000">
                      <a:alpha val="43137"/>
                    </a:srgbClr>
                  </a:outerShdw>
                </a:effectLst>
                <a:latin typeface="Cambria" pitchFamily="18" charset="0"/>
              </a:rPr>
              <a:t>-</a:t>
            </a:r>
            <a:r>
              <a:rPr lang="tr-TR" dirty="0">
                <a:effectLst>
                  <a:outerShdw blurRad="38100" dist="38100" dir="2700000" algn="tl">
                    <a:srgbClr val="000000">
                      <a:alpha val="43137"/>
                    </a:srgbClr>
                  </a:outerShdw>
                </a:effectLst>
                <a:latin typeface="Cambria" pitchFamily="18" charset="0"/>
              </a:rPr>
              <a:t>Geçerli ve güvenilir bir ölçme yapabilmek için bir planlama olması gerekir.</a:t>
            </a:r>
          </a:p>
          <a:p>
            <a:r>
              <a:rPr lang="tr-TR" dirty="0">
                <a:effectLst>
                  <a:outerShdw blurRad="38100" dist="38100" dir="2700000" algn="tl">
                    <a:srgbClr val="000000">
                      <a:alpha val="43137"/>
                    </a:srgbClr>
                  </a:outerShdw>
                </a:effectLst>
                <a:latin typeface="Cambria" pitchFamily="18" charset="0"/>
              </a:rPr>
              <a:t>Değerlendirme ne zaman, nasıl yapılacak düzenle kayıt edilmelidir.</a:t>
            </a:r>
          </a:p>
          <a:p>
            <a:pPr lvl="0"/>
            <a:r>
              <a:rPr lang="tr-TR" b="1" i="1" dirty="0" smtClean="0">
                <a:effectLst>
                  <a:outerShdw blurRad="38100" dist="38100" dir="2700000" algn="tl">
                    <a:srgbClr val="000000">
                      <a:alpha val="43137"/>
                    </a:srgbClr>
                  </a:outerShdw>
                </a:effectLst>
                <a:latin typeface="Cambria" pitchFamily="18" charset="0"/>
              </a:rPr>
              <a:t>3. </a:t>
            </a:r>
            <a:r>
              <a:rPr lang="tr-TR" b="1" i="1" dirty="0">
                <a:effectLst>
                  <a:outerShdw blurRad="38100" dist="38100" dir="2700000" algn="tl">
                    <a:srgbClr val="000000">
                      <a:alpha val="43137"/>
                    </a:srgbClr>
                  </a:outerShdw>
                </a:effectLst>
                <a:latin typeface="Cambria" pitchFamily="18" charset="0"/>
              </a:rPr>
              <a:t>Öğrencinin performans verileri sıklıkla toplanmalıdır</a:t>
            </a:r>
            <a:r>
              <a:rPr lang="tr-TR" b="1" i="1" dirty="0" smtClean="0">
                <a:effectLst>
                  <a:outerShdw blurRad="38100" dist="38100" dir="2700000" algn="tl">
                    <a:srgbClr val="000000">
                      <a:alpha val="43137"/>
                    </a:srgbClr>
                  </a:outerShdw>
                </a:effectLst>
                <a:latin typeface="Cambria" pitchFamily="18" charset="0"/>
              </a:rPr>
              <a:t>.</a:t>
            </a:r>
          </a:p>
          <a:p>
            <a:r>
              <a:rPr lang="tr-TR" dirty="0">
                <a:effectLst>
                  <a:outerShdw blurRad="38100" dist="38100" dir="2700000" algn="tl">
                    <a:srgbClr val="000000">
                      <a:alpha val="43137"/>
                    </a:srgbClr>
                  </a:outerShdw>
                </a:effectLst>
                <a:latin typeface="Cambria" pitchFamily="18" charset="0"/>
              </a:rPr>
              <a:t>Değerlendirmeler </a:t>
            </a:r>
            <a:r>
              <a:rPr lang="tr-TR" dirty="0" err="1">
                <a:effectLst>
                  <a:outerShdw blurRad="38100" dist="38100" dir="2700000" algn="tl">
                    <a:srgbClr val="000000">
                      <a:alpha val="43137"/>
                    </a:srgbClr>
                  </a:outerShdw>
                </a:effectLst>
                <a:latin typeface="Cambria" pitchFamily="18" charset="0"/>
              </a:rPr>
              <a:t>öntest-sontest</a:t>
            </a:r>
            <a:r>
              <a:rPr lang="tr-TR" dirty="0">
                <a:effectLst>
                  <a:outerShdw blurRad="38100" dist="38100" dir="2700000" algn="tl">
                    <a:srgbClr val="000000">
                      <a:alpha val="43137"/>
                    </a:srgbClr>
                  </a:outerShdw>
                </a:effectLst>
                <a:latin typeface="Cambria" pitchFamily="18" charset="0"/>
              </a:rPr>
              <a:t> uygulamaları ile gerçekleşir. Ancak bunlar </a:t>
            </a:r>
          </a:p>
          <a:p>
            <a:r>
              <a:rPr lang="tr-TR" dirty="0">
                <a:effectLst>
                  <a:outerShdw blurRad="38100" dist="38100" dir="2700000" algn="tl">
                    <a:srgbClr val="000000">
                      <a:alpha val="43137"/>
                    </a:srgbClr>
                  </a:outerShdw>
                </a:effectLst>
                <a:latin typeface="Cambria" pitchFamily="18" charset="0"/>
              </a:rPr>
              <a:t>Başarıyı belirlemede yeterli değildir. Öğretim süresince düzenli aralıklarla planlı</a:t>
            </a:r>
          </a:p>
          <a:p>
            <a:r>
              <a:rPr lang="tr-TR" dirty="0">
                <a:effectLst>
                  <a:outerShdw blurRad="38100" dist="38100" dir="2700000" algn="tl">
                    <a:srgbClr val="000000">
                      <a:alpha val="43137"/>
                    </a:srgbClr>
                  </a:outerShdw>
                </a:effectLst>
                <a:latin typeface="Cambria" pitchFamily="18" charset="0"/>
              </a:rPr>
              <a:t>olarak veri toplanmalı, geri dönüt verilmeli ve program ona göre uyarlanmalıdır.</a:t>
            </a:r>
          </a:p>
          <a:p>
            <a:pPr lvl="0"/>
            <a:endParaRPr lang="tr-TR" b="1" i="1" dirty="0">
              <a:effectLst>
                <a:outerShdw blurRad="38100" dist="38100" dir="2700000" algn="tl">
                  <a:srgbClr val="000000">
                    <a:alpha val="43137"/>
                  </a:srgbClr>
                </a:outerShdw>
              </a:effectLst>
              <a:latin typeface="Cambria" pitchFamily="18" charset="0"/>
            </a:endParaRPr>
          </a:p>
          <a:p>
            <a:endParaRPr lang="tr-TR" b="1" i="1" dirty="0">
              <a:effectLst>
                <a:outerShdw blurRad="38100" dist="38100" dir="2700000" algn="tl">
                  <a:srgbClr val="000000">
                    <a:alpha val="43137"/>
                  </a:srgbClr>
                </a:outerShdw>
              </a:effectLst>
              <a:latin typeface="Cambria" pitchFamily="18" charset="0"/>
            </a:endParaRPr>
          </a:p>
          <a:p>
            <a:pPr lvl="0"/>
            <a:endParaRPr lang="tr-TR" b="1" i="1" dirty="0" smtClean="0">
              <a:effectLst>
                <a:outerShdw blurRad="38100" dist="38100" dir="2700000" algn="tl">
                  <a:srgbClr val="000000">
                    <a:alpha val="43137"/>
                  </a:srgbClr>
                </a:outerShdw>
              </a:effectLst>
              <a:latin typeface="Cambria" pitchFamily="18" charset="0"/>
            </a:endParaRPr>
          </a:p>
          <a:p>
            <a:pPr lvl="0"/>
            <a:endParaRPr lang="tr-TR"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kumimoji="0" lang="tr-TR" sz="25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Standartlaştırılmış</a:t>
            </a:r>
            <a:r>
              <a:rPr kumimoji="0" lang="tr-TR" sz="25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Başarı Testleri</a:t>
            </a: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323528" y="1916832"/>
            <a:ext cx="8064896" cy="2185214"/>
          </a:xfrm>
        </p:spPr>
        <p:txBody>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Standartlaştırılmış başarı testleri normu esas alan testlerdir.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Normu esas alan testler bir öğrencinin performansı aynı yaşta ya da aynı sınıf düzeyinde diğer öğrencilerin  performans ortalaması ile karşılaştırır</a:t>
            </a:r>
            <a:r>
              <a:rPr lang="tr-TR" sz="2000" dirty="0" smtClean="0">
                <a:effectLst>
                  <a:outerShdw blurRad="38100" dist="38100" dir="2700000" algn="tl">
                    <a:srgbClr val="000000">
                      <a:alpha val="43137"/>
                    </a:srgbClr>
                  </a:outerShdw>
                </a:effectLst>
                <a:latin typeface="Cambria" pitchFamily="18" charset="0"/>
              </a:rPr>
              <a:t>.</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Grup başarı testleri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Bireysel başarı testleri</a:t>
            </a: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Psikolojik Testler</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467544" y="2276872"/>
            <a:ext cx="8064896" cy="1785104"/>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Özel gereksinimli öğrencilerin değerlendirilmesinde, özellikle öğrencinin zihinsel ya da öğrenme yetersizliği ile ilgili olup olmadığını tanımlamak için kullanılır.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Genel amacı öğretim durumlarında öğrencinin öğrenmesini etkileyen temel yeteneklerini ölçebilmektir.</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Programa Dayalı Değerlendirme</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395536" y="2060848"/>
            <a:ext cx="8064896" cy="4431983"/>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Sınıf ya da okul programlarındaki amaçlara dayalı olarak öğrenci performansının değerlendirildiği değerlendirme türüdür.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Değerlendirme süresince programda yer alan bilgiler ve becerilerle, öğrencide var olan bilgi ve beceriler karşılaştırılır.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Programa dayalı değerlendirmede;</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Öğrencinin beceri düzeyi başvuru öncesinde belirlenebilir.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Beceri analizindeki yerine göre öğretim kararları alınabilir.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Hangi becerilerde yeterli olduğu, gelecekte hangi becerilere yer verileceğine karar verilebilir.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Sınıf öğretimi ile öğrencinin BEP’i arasındaki gelişmeyi izlemek mümkün olabilir.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Programın etkililiği sürekli olarak değerlendirilebilir.</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Ölçüt Bağımlı Değerlendirme</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395536" y="2060848"/>
            <a:ext cx="6624736" cy="4216539"/>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Bireyin kendi içindeki farklılıklara yönelir.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Öğrenciyi başka öğrencilerle kıyaslamaz, kendi içinde değerlendirir.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belirli bir alanda yeterliliğini ve yetersizliğini açıklar.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Test maddeleri ve değerlendirme ölçütü gözlenebilir ve ölçülebilir olduğu için bu testlerin güvenirliği ve geçerliği yüksektir.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öğretim öncesi, öğretim anı ve sonrasında performansını ortaya koyar.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1008112"/>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Portfolyo Değerlendirmesi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611560" y="2060848"/>
            <a:ext cx="5544616" cy="3816429"/>
          </a:xfrm>
        </p:spPr>
        <p:txBody>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dirty="0" smtClean="0">
                <a:effectLst>
                  <a:outerShdw blurRad="38100" dist="38100" dir="2700000" algn="tl">
                    <a:srgbClr val="000000">
                      <a:alpha val="43137"/>
                    </a:srgbClr>
                  </a:outerShdw>
                </a:effectLst>
                <a:latin typeface="Cambria" pitchFamily="18" charset="0"/>
              </a:rPr>
              <a:t>Öğrenci ürün dosyası (portfolyo)</a:t>
            </a:r>
            <a:r>
              <a:rPr lang="tr-TR" sz="2000" dirty="0" smtClean="0">
                <a:effectLst>
                  <a:outerShdw blurRad="38100" dist="38100" dir="2700000" algn="tl">
                    <a:srgbClr val="000000">
                      <a:alpha val="43137"/>
                    </a:srgbClr>
                  </a:outerShdw>
                </a:effectLst>
                <a:latin typeface="Cambria" pitchFamily="18" charset="0"/>
              </a:rPr>
              <a:t>; öğrencilerin sınıfta, okulda ve evde yaptığı ürünleri içeren bir gelişim dosyasıdır.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Portfolyolar,</a:t>
            </a:r>
          </a:p>
          <a:p>
            <a:pPr>
              <a:buNone/>
            </a:pPr>
            <a:r>
              <a:rPr lang="tr-TR" sz="2000" dirty="0" smtClean="0">
                <a:effectLst>
                  <a:outerShdw blurRad="38100" dist="38100" dir="2700000" algn="tl">
                    <a:srgbClr val="000000">
                      <a:alpha val="43137"/>
                    </a:srgbClr>
                  </a:outerShdw>
                </a:effectLst>
                <a:latin typeface="Cambria" pitchFamily="18" charset="0"/>
              </a:rPr>
              <a:t> -belli bir zamanda toplanmış davranış örneklerini</a:t>
            </a:r>
          </a:p>
          <a:p>
            <a:pPr>
              <a:buNone/>
            </a:pPr>
            <a:r>
              <a:rPr lang="tr-TR" sz="2000" dirty="0" smtClean="0">
                <a:effectLst>
                  <a:outerShdw blurRad="38100" dist="38100" dir="2700000" algn="tl">
                    <a:srgbClr val="000000">
                      <a:alpha val="43137"/>
                    </a:srgbClr>
                  </a:outerShdw>
                </a:effectLst>
                <a:latin typeface="Cambria" pitchFamily="18" charset="0"/>
              </a:rPr>
              <a:t>-çeşitli ortam ve koşullarda geliştirilmiş ürünleri</a:t>
            </a:r>
          </a:p>
          <a:p>
            <a:pPr>
              <a:buNone/>
            </a:pPr>
            <a:r>
              <a:rPr lang="tr-TR" sz="2000" dirty="0" smtClean="0">
                <a:effectLst>
                  <a:outerShdw blurRad="38100" dist="38100" dir="2700000" algn="tl">
                    <a:srgbClr val="000000">
                      <a:alpha val="43137"/>
                    </a:srgbClr>
                  </a:outerShdw>
                </a:effectLst>
                <a:latin typeface="Cambria" pitchFamily="18" charset="0"/>
              </a:rPr>
              <a:t>-doğal ortamda sıkça yapılan görevlere ilişkin ürünleri</a:t>
            </a:r>
          </a:p>
          <a:p>
            <a:pPr>
              <a:buNone/>
            </a:pPr>
            <a:r>
              <a:rPr lang="tr-TR" sz="2000" dirty="0" smtClean="0">
                <a:effectLst>
                  <a:outerShdw blurRad="38100" dist="38100" dir="2700000" algn="tl">
                    <a:srgbClr val="000000">
                      <a:alpha val="43137"/>
                    </a:srgbClr>
                  </a:outerShdw>
                </a:effectLst>
                <a:latin typeface="Cambria" pitchFamily="18" charset="0"/>
              </a:rPr>
              <a:t>-öğretmenin değerlendirme bilgilerini</a:t>
            </a:r>
          </a:p>
          <a:p>
            <a:pPr>
              <a:buNone/>
            </a:pPr>
            <a:r>
              <a:rPr lang="tr-TR" sz="2000" dirty="0" smtClean="0">
                <a:effectLst>
                  <a:outerShdw blurRad="38100" dist="38100" dir="2700000" algn="tl">
                    <a:srgbClr val="000000">
                      <a:alpha val="43137"/>
                    </a:srgbClr>
                  </a:outerShdw>
                </a:effectLst>
                <a:latin typeface="Cambria" pitchFamily="18" charset="0"/>
              </a:rPr>
              <a:t>-öğrencinin ürün tercihlerini içerir.</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Doğrudan Gözlem</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251520" y="1988840"/>
            <a:ext cx="5544616" cy="3693319"/>
          </a:xfrm>
        </p:spPr>
        <p:txBody>
          <a:bodyPr/>
          <a:lstStyle/>
          <a:p>
            <a:pPr>
              <a:buFont typeface="Wingdings" pitchFamily="2" charset="2"/>
              <a:buChar char="ü"/>
            </a:pPr>
            <a:r>
              <a:rPr lang="tr-TR" sz="2000" b="1" dirty="0" smtClean="0">
                <a:effectLst>
                  <a:outerShdw blurRad="38100" dist="38100" dir="2700000" algn="tl">
                    <a:srgbClr val="000000">
                      <a:alpha val="43137"/>
                    </a:srgbClr>
                  </a:outerShdw>
                </a:effectLst>
                <a:latin typeface="Cambria" pitchFamily="18" charset="0"/>
              </a:rPr>
              <a:t>Gözlemsel Değerlendirme; </a:t>
            </a:r>
            <a:r>
              <a:rPr lang="tr-TR" sz="2000" dirty="0" smtClean="0">
                <a:effectLst>
                  <a:outerShdw blurRad="38100" dist="38100" dir="2700000" algn="tl">
                    <a:srgbClr val="000000">
                      <a:alpha val="43137"/>
                    </a:srgbClr>
                  </a:outerShdw>
                </a:effectLst>
                <a:latin typeface="Cambria" pitchFamily="18" charset="0"/>
              </a:rPr>
              <a:t>belirli bir ortamda ve zamanda öğrencinin hareketlerini ve davranışlarını doğrudan izlemeyi, dinlemeyi ve kaydetmeyi içerir.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Gözlemden önce öğretmen neyi, nerede, ne zaman, neden gözleyeceğini açıklamalı ve planlamalıdır.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İlk yapılacak iş gözlenecek davranışın açık ve anlaşılır bir şekilde tanımlanmasıdır.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davranışın sıklığı ya da oluşma süresi gözlenebilir. Örneğin öğretmen </a:t>
            </a:r>
            <a:r>
              <a:rPr lang="tr-TR" sz="2000" dirty="0" smtClean="0">
                <a:latin typeface="Cambria" pitchFamily="18" charset="0"/>
              </a:rPr>
              <a:t>boncuk dizen bir çocuğu doğrudan gözlemleyip kayıt edebilir.</a:t>
            </a: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Hata Analizi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683568" y="1988840"/>
            <a:ext cx="4968552" cy="4124206"/>
          </a:xfrm>
        </p:spPr>
        <p:txBody>
          <a:bodyPr/>
          <a:lstStyle/>
          <a:p>
            <a:pPr>
              <a:buFont typeface="Wingdings" pitchFamily="2" charset="2"/>
              <a:buChar char="ü"/>
            </a:pPr>
            <a:r>
              <a:rPr lang="tr-TR" sz="2000" b="1" dirty="0" smtClean="0">
                <a:effectLst>
                  <a:outerShdw blurRad="38100" dist="38100" dir="2700000" algn="tl">
                    <a:srgbClr val="000000">
                      <a:alpha val="43137"/>
                    </a:srgbClr>
                  </a:outerShdw>
                </a:effectLst>
                <a:latin typeface="Cambria" pitchFamily="18" charset="0"/>
              </a:rPr>
              <a:t>Hata analizi; </a:t>
            </a:r>
            <a:r>
              <a:rPr lang="tr-TR" sz="2000" dirty="0" smtClean="0">
                <a:effectLst>
                  <a:outerShdw blurRad="38100" dist="38100" dir="2700000" algn="tl">
                    <a:srgbClr val="000000">
                      <a:alpha val="43137"/>
                    </a:srgbClr>
                  </a:outerShdw>
                </a:effectLst>
                <a:latin typeface="Cambria" pitchFamily="18" charset="0"/>
              </a:rPr>
              <a:t>okuma, yazma ve matematik alanlarında verilen görevlerde yaptıkları hataları ve güçlük alanlarını belirlemek için çalışma örneklerini inceleme tekniğidir.</a:t>
            </a:r>
          </a:p>
          <a:p>
            <a:pPr>
              <a:buFont typeface="Wingdings" pitchFamily="2" charset="2"/>
              <a:buChar char="ü"/>
            </a:pPr>
            <a:endParaRPr lang="tr-TR" sz="2000" b="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Örneğin, öğrencilerin matematik işlemlerinde yaptıkları hataları doğru ve yanlış diye iki gruba ayırmak onların performansını belirlemede yeterli değildir.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Hatanın örüntüsü bulunarak, neden hata yapıldığını bulmak gerekir.</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23" name="Rectangle 4"/>
          <p:cNvSpPr txBox="1">
            <a:spLocks noChangeArrowheads="1"/>
          </p:cNvSpPr>
          <p:nvPr/>
        </p:nvSpPr>
        <p:spPr>
          <a:xfrm>
            <a:off x="251520" y="1799041"/>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Görüşmeler</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24" name="Rectangle 5"/>
          <p:cNvSpPr>
            <a:spLocks noGrp="1" noChangeArrowheads="1"/>
          </p:cNvSpPr>
          <p:nvPr>
            <p:ph idx="1"/>
          </p:nvPr>
        </p:nvSpPr>
        <p:spPr>
          <a:xfrm>
            <a:off x="424734" y="2564904"/>
            <a:ext cx="5760640" cy="3312368"/>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Genellikle yüz yüze yapılan sözel iletişimdir.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Anne, baba, öğretmen ya da öğrenci ile yapılabilir.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Ailenin eğitime katılımını sağlar ancak sübjektif değerlendirme olasılığı yüksektir.</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ChangeArrowheads="1"/>
          </p:cNvSpPr>
          <p:nvPr>
            <p:ph idx="1"/>
          </p:nvPr>
        </p:nvSpPr>
        <p:spPr>
          <a:xfrm>
            <a:off x="2555776" y="1556792"/>
            <a:ext cx="5904656" cy="1152128"/>
          </a:xfrm>
        </p:spPr>
        <p:txBody>
          <a:bodyPr/>
          <a:lstStyle/>
          <a:p>
            <a:pPr>
              <a:buFont typeface="Arial" panose="020B0604020202020204" pitchFamily="34" charset="0"/>
              <a:buChar char="•"/>
            </a:pPr>
            <a:r>
              <a:rPr lang="tr-TR" sz="2000" dirty="0" smtClean="0">
                <a:effectLst>
                  <a:outerShdw blurRad="38100" dist="38100" dir="2700000" algn="tl">
                    <a:srgbClr val="000000">
                      <a:alpha val="43137"/>
                    </a:srgbClr>
                  </a:outerShdw>
                </a:effectLst>
                <a:latin typeface="Cambria" pitchFamily="18" charset="0"/>
              </a:rPr>
              <a:t>Öğrencilerin akademik, davranışsal ya da fiziksel özelliklerini belirlemek ve bu özelliklere uygun yasal ve eğitsel kararlar alabilmek amacıyla veri toplama sürecidir.</a:t>
            </a:r>
            <a:endParaRPr lang="tr-TR" sz="2000" dirty="0">
              <a:effectLst>
                <a:outerShdw blurRad="38100" dist="38100" dir="2700000" algn="tl">
                  <a:srgbClr val="000000">
                    <a:alpha val="43137"/>
                  </a:srgbClr>
                </a:outerShdw>
              </a:effectLst>
              <a:latin typeface="Cambria" pitchFamily="18" charset="0"/>
            </a:endParaRPr>
          </a:p>
        </p:txBody>
      </p:sp>
      <p:sp>
        <p:nvSpPr>
          <p:cNvPr id="4" name="Rectangle 4"/>
          <p:cNvSpPr txBox="1">
            <a:spLocks noChangeArrowheads="1"/>
          </p:cNvSpPr>
          <p:nvPr/>
        </p:nvSpPr>
        <p:spPr>
          <a:xfrm>
            <a:off x="611560" y="548680"/>
            <a:ext cx="6768752" cy="648072"/>
          </a:xfrm>
          <a:prstGeom prst="rect">
            <a:avLst/>
          </a:prstGeom>
        </p:spPr>
        <p:txBody>
          <a:bodyPr vert="horz" wrap="square" lIns="0" tIns="0" rIns="0" bIns="0" rtlCol="0" anchor="t">
            <a:norm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ÖZEL EĞİTİMDE DEĞERLENDİRME</a:t>
            </a: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6" name="Rectangle 4"/>
          <p:cNvSpPr txBox="1">
            <a:spLocks noChangeArrowheads="1"/>
          </p:cNvSpPr>
          <p:nvPr/>
        </p:nvSpPr>
        <p:spPr>
          <a:xfrm>
            <a:off x="467544" y="1484784"/>
            <a:ext cx="2088232" cy="648072"/>
          </a:xfrm>
          <a:prstGeom prst="rect">
            <a:avLst/>
          </a:prstGeom>
        </p:spPr>
        <p:txBody>
          <a:bodyPr vert="horz" wrap="square" lIns="0" tIns="0" rIns="0" bIns="0" rtlCol="0" anchor="t">
            <a:norm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kumimoji="0" lang="tr-TR" sz="36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t>
            </a: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Değerlendirme;</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7" name="Rectangle 5"/>
          <p:cNvSpPr txBox="1">
            <a:spLocks noChangeArrowheads="1"/>
          </p:cNvSpPr>
          <p:nvPr/>
        </p:nvSpPr>
        <p:spPr>
          <a:xfrm>
            <a:off x="323528" y="3645024"/>
            <a:ext cx="7488832" cy="1107996"/>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Öğrencilere ne öğreteceğimizi, nasıl öğreteceğimizi, öğretime nereden başlayacağımızı bulmak ve öğrencimizi tanımak için özel eğitimin değişik aşamalarında çeşitli ölçme ve değerlendirmeler yaparız.</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5" name="Rectangle 4"/>
          <p:cNvSpPr txBox="1">
            <a:spLocks noChangeArrowheads="1"/>
          </p:cNvSpPr>
          <p:nvPr/>
        </p:nvSpPr>
        <p:spPr>
          <a:xfrm>
            <a:off x="467544" y="2276872"/>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Anketler</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7" name="Rectangle 5"/>
          <p:cNvSpPr txBox="1">
            <a:spLocks noChangeArrowheads="1"/>
          </p:cNvSpPr>
          <p:nvPr/>
        </p:nvSpPr>
        <p:spPr>
          <a:xfrm>
            <a:off x="395536" y="3501008"/>
            <a:ext cx="8136904" cy="1508105"/>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Anne-baba, öğrenci ya da başka bir uzmandan bilgi sağlamak için öğretmenlere hizmet eden soru grubudur.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Yüz yüze görüşmelerde doldurulabilir, ya da yazılı olarak mail yoluyla doldurulabilir.</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5" name="Rectangle 4"/>
          <p:cNvSpPr txBox="1">
            <a:spLocks noChangeArrowheads="1"/>
          </p:cNvSpPr>
          <p:nvPr/>
        </p:nvSpPr>
        <p:spPr>
          <a:xfrm>
            <a:off x="323528" y="1484784"/>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Kontrol Listesi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7" name="Rectangle 5"/>
          <p:cNvSpPr txBox="1">
            <a:spLocks noChangeArrowheads="1"/>
          </p:cNvSpPr>
          <p:nvPr/>
        </p:nvSpPr>
        <p:spPr>
          <a:xfrm>
            <a:off x="395536" y="2060848"/>
            <a:ext cx="8424936" cy="2739211"/>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Öğrencilerin gelişimini ve yeterlik düzeyini değerlendirmek amacıyla kullanılır.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Değerlendirme için gereksinim duyulan bilgiye göre bir ya da daha fazla gözlemi içerebilir.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Öğretmenler ya da ekip kontrol listesi hazırlarken çocuğun gelişim ve beceri alanını araştırır, listede yer alacak maddeleri açık ve belirgin olarak tanımlar daha sonra da kayıt formunu desenler.</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1008112"/>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İnformal Değerlendirme Türleri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5" name="Rectangle 4"/>
          <p:cNvSpPr txBox="1">
            <a:spLocks noChangeArrowheads="1"/>
          </p:cNvSpPr>
          <p:nvPr/>
        </p:nvSpPr>
        <p:spPr>
          <a:xfrm>
            <a:off x="323775" y="1988840"/>
            <a:ext cx="4752528"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lang="tr-TR" sz="2500" b="1" spc="-15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latin typeface="Cambria" pitchFamily="18" charset="0"/>
                <a:cs typeface="Arial" charset="0"/>
              </a:rPr>
              <a:t>Derecelendirme Ölçekleri</a:t>
            </a:r>
            <a:endParaRPr kumimoji="0" lang="tr-TR" sz="2500" b="1"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a:p>
            <a:pPr marL="0" marR="0" lvl="0" indent="0" defTabSz="914363" rtl="0" eaLnBrk="1" fontAlgn="auto" latinLnBrk="0" hangingPunct="1">
              <a:lnSpc>
                <a:spcPct val="90000"/>
              </a:lnSpc>
              <a:spcBef>
                <a:spcPct val="0"/>
              </a:spcBef>
              <a:spcAft>
                <a:spcPts val="0"/>
              </a:spcAft>
              <a:buClrTx/>
              <a:buSzTx/>
              <a:buFontTx/>
              <a:buNone/>
              <a:tabLst/>
              <a:defRPr/>
            </a:pPr>
            <a:endParaRPr kumimoji="0" lang="tr-TR" sz="36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7" name="Rectangle 5"/>
          <p:cNvSpPr txBox="1">
            <a:spLocks noChangeArrowheads="1"/>
          </p:cNvSpPr>
          <p:nvPr/>
        </p:nvSpPr>
        <p:spPr>
          <a:xfrm>
            <a:off x="323775" y="3140968"/>
            <a:ext cx="8352928" cy="1908215"/>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Amacı, öğretimi planlamak amacıyla çocuklar hakkında gerekli bilgiyi hızlıca tanımlamaktır.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Öğretmenler kendi sınıflarına uygun ölçeği kendileri geliştirebilirler.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Öğretmene öğrencinin belirli bir özelliği hakkında detaylı bilgi verir.</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93610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SINAV UYARLAMALARI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Sınav Ortamına İlişkin Uyarlamalar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txBox="1">
            <a:spLocks noChangeArrowheads="1"/>
          </p:cNvSpPr>
          <p:nvPr/>
        </p:nvSpPr>
        <p:spPr>
          <a:xfrm>
            <a:off x="395536" y="1844825"/>
            <a:ext cx="7128792" cy="4031873"/>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b="1" dirty="0" smtClean="0">
                <a:effectLst>
                  <a:outerShdw blurRad="38100" dist="38100" dir="2700000" algn="tl">
                    <a:srgbClr val="000000">
                      <a:alpha val="43137"/>
                    </a:srgbClr>
                  </a:outerShdw>
                </a:effectLst>
                <a:latin typeface="Cambria" pitchFamily="18" charset="0"/>
              </a:rPr>
              <a:t>Sınav uyarlaması; </a:t>
            </a:r>
            <a:r>
              <a:rPr lang="tr-TR" sz="2000" dirty="0" smtClean="0">
                <a:effectLst>
                  <a:outerShdw blurRad="38100" dist="38100" dir="2700000" algn="tl">
                    <a:srgbClr val="000000">
                      <a:alpha val="43137"/>
                    </a:srgbClr>
                  </a:outerShdw>
                </a:effectLst>
                <a:latin typeface="Cambria" pitchFamily="18" charset="0"/>
              </a:rPr>
              <a:t>yetersizliği olan öğrencilerin başarılarını daha iyi belirleyebilmek için sınav materyallerinde ve işlemlerinde yapılan kabul edilebilir değişikliklerdir.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lang="tr-TR" sz="200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Ortam uyarlaması; değerlendirmenin gerçekleştiği ortam ve koşullarda yapılan değişikliklerdir.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lang="tr-TR" sz="200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Sınav süresince sık sık ara vermek, teyp, </a:t>
            </a:r>
            <a:r>
              <a:rPr lang="tr-TR" sz="2000" dirty="0" err="1" smtClean="0">
                <a:effectLst>
                  <a:outerShdw blurRad="38100" dist="38100" dir="2700000" algn="tl">
                    <a:srgbClr val="000000">
                      <a:alpha val="43137"/>
                    </a:srgbClr>
                  </a:outerShdw>
                </a:effectLst>
                <a:latin typeface="Cambria" pitchFamily="18" charset="0"/>
              </a:rPr>
              <a:t>braille</a:t>
            </a:r>
            <a:r>
              <a:rPr lang="tr-TR" sz="2000" dirty="0" smtClean="0">
                <a:effectLst>
                  <a:outerShdw blurRad="38100" dist="38100" dir="2700000" algn="tl">
                    <a:srgbClr val="000000">
                      <a:alpha val="43137"/>
                    </a:srgbClr>
                  </a:outerShdw>
                </a:effectLst>
                <a:latin typeface="Cambria" pitchFamily="18" charset="0"/>
              </a:rPr>
              <a:t> alfabesi kullanmak, kullanılan materyaller, sınıf dışında bir ortamda sınav olmak gibi.</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lang="tr-TR" sz="200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93610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SINAV UYARLAMALARI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Sınav Süresi ve Zamanına İlişkin Uyarlamalar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txBox="1">
            <a:spLocks noChangeArrowheads="1"/>
          </p:cNvSpPr>
          <p:nvPr/>
        </p:nvSpPr>
        <p:spPr>
          <a:xfrm>
            <a:off x="395536" y="2708920"/>
            <a:ext cx="6696744" cy="2185214"/>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b="1" dirty="0" smtClean="0">
                <a:effectLst>
                  <a:outerShdw blurRad="38100" dist="38100" dir="2700000" algn="tl">
                    <a:srgbClr val="000000">
                      <a:alpha val="43137"/>
                    </a:srgbClr>
                  </a:outerShdw>
                </a:effectLst>
                <a:latin typeface="Cambria" pitchFamily="18" charset="0"/>
              </a:rPr>
              <a:t>Süre ve zaman uyarlaması; </a:t>
            </a:r>
            <a:r>
              <a:rPr lang="tr-TR" sz="2000" dirty="0" smtClean="0">
                <a:effectLst>
                  <a:outerShdw blurRad="38100" dist="38100" dir="2700000" algn="tl">
                    <a:srgbClr val="000000">
                      <a:alpha val="43137"/>
                    </a:srgbClr>
                  </a:outerShdw>
                </a:effectLst>
                <a:latin typeface="Cambria" pitchFamily="18" charset="0"/>
              </a:rPr>
              <a:t>yetersizliği olan öğrencilerin sınav süresinde ve zamanında yapılan değişikliklerdir.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lang="tr-TR" sz="200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Ek süre vermek, ayrı sınav oturumu düzenlemek, sık ara vermek, kısa süreli oturumlar yapmak gibi.</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93610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SINAV UYARLAMALARI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Sınav Soru ve Yönergelerinde Uyarlamalar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txBox="1">
            <a:spLocks noChangeArrowheads="1"/>
          </p:cNvSpPr>
          <p:nvPr/>
        </p:nvSpPr>
        <p:spPr>
          <a:xfrm>
            <a:off x="323528" y="1628800"/>
            <a:ext cx="7920880" cy="3354765"/>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b="1" dirty="0" smtClean="0">
                <a:effectLst>
                  <a:outerShdw blurRad="38100" dist="38100" dir="2700000" algn="tl">
                    <a:srgbClr val="000000">
                      <a:alpha val="43137"/>
                    </a:srgbClr>
                  </a:outerShdw>
                </a:effectLst>
                <a:latin typeface="Cambria" pitchFamily="18" charset="0"/>
              </a:rPr>
              <a:t>Sınav soru ve yönergelerinde uyarlamalar; </a:t>
            </a:r>
            <a:r>
              <a:rPr lang="tr-TR" sz="2000" dirty="0" smtClean="0">
                <a:effectLst>
                  <a:outerShdw blurRad="38100" dist="38100" dir="2700000" algn="tl">
                    <a:srgbClr val="000000">
                      <a:alpha val="43137"/>
                    </a:srgbClr>
                  </a:outerShdw>
                </a:effectLst>
                <a:latin typeface="Cambria" pitchFamily="18" charset="0"/>
              </a:rPr>
              <a:t>öğrencinin soruya ulaşmasını, anlamasını kolaylaştıran yöntemler kullanmaktır.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Sınav formatında değişiklik yapmak, </a:t>
            </a:r>
            <a:r>
              <a:rPr lang="tr-TR" sz="2000" dirty="0" err="1" smtClean="0">
                <a:effectLst>
                  <a:outerShdw blurRad="38100" dist="38100" dir="2700000" algn="tl">
                    <a:srgbClr val="000000">
                      <a:alpha val="43137"/>
                    </a:srgbClr>
                  </a:outerShdw>
                </a:effectLst>
                <a:latin typeface="Cambria" pitchFamily="18" charset="0"/>
              </a:rPr>
              <a:t>braille</a:t>
            </a:r>
            <a:r>
              <a:rPr lang="tr-TR" sz="2000" dirty="0" smtClean="0">
                <a:effectLst>
                  <a:outerShdw blurRad="38100" dist="38100" dir="2700000" algn="tl">
                    <a:srgbClr val="000000">
                      <a:alpha val="43137"/>
                    </a:srgbClr>
                  </a:outerShdw>
                </a:effectLst>
                <a:latin typeface="Cambria" pitchFamily="18" charset="0"/>
              </a:rPr>
              <a:t> alfabesi ile soru hazırlamak, büyük punto kullanmak, az sayıda soru oluşturmak, anahtar sözcüklere yer vermek</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Standart işlemlerde değişiklik yapmak, sınav görevlisinin soruları yüksek okuması, yardımcı araçlara yer verebilir, materyal, cihaz kullanımını sağlamak, ses yükseltici, büyüteç, bilgisayar, kaset gibi.</a:t>
            </a: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93610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SINAV UYARLAMALARI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Sınav Sorularına Yanıt Verme Uyarlamaları</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txBox="1">
            <a:spLocks noChangeArrowheads="1"/>
          </p:cNvSpPr>
          <p:nvPr/>
        </p:nvSpPr>
        <p:spPr>
          <a:xfrm>
            <a:off x="323528" y="1628800"/>
            <a:ext cx="7272808" cy="3293209"/>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b="1" dirty="0" smtClean="0">
                <a:effectLst>
                  <a:outerShdw blurRad="38100" dist="38100" dir="2700000" algn="tl">
                    <a:srgbClr val="000000">
                      <a:alpha val="43137"/>
                    </a:srgbClr>
                  </a:outerShdw>
                </a:effectLst>
                <a:latin typeface="Cambria" pitchFamily="18" charset="0"/>
              </a:rPr>
              <a:t>Sınav sorularına yanıt verme uyarlamaları; </a:t>
            </a:r>
            <a:r>
              <a:rPr lang="tr-TR" sz="2000" dirty="0" smtClean="0">
                <a:effectLst>
                  <a:outerShdw blurRad="38100" dist="38100" dir="2700000" algn="tl">
                    <a:srgbClr val="000000">
                      <a:alpha val="43137"/>
                    </a:srgbClr>
                  </a:outerShdw>
                </a:effectLst>
                <a:latin typeface="Cambria" pitchFamily="18" charset="0"/>
              </a:rPr>
              <a:t>öğrencinin değerlendirme sorularını nasıl yanıtladığı ile ilgili değişikliklerdir.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lang="tr-TR" sz="200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Yanıt formatına göre, sözel tepki alma, işaret dili kullanma, yazılı tepki alma, </a:t>
            </a:r>
            <a:r>
              <a:rPr lang="tr-TR" sz="2000" dirty="0" err="1" smtClean="0">
                <a:effectLst>
                  <a:outerShdw blurRad="38100" dist="38100" dir="2700000" algn="tl">
                    <a:srgbClr val="000000">
                      <a:alpha val="43137"/>
                    </a:srgbClr>
                  </a:outerShdw>
                </a:effectLst>
                <a:latin typeface="Cambria" pitchFamily="18" charset="0"/>
              </a:rPr>
              <a:t>braille</a:t>
            </a:r>
            <a:r>
              <a:rPr lang="tr-TR" sz="2000" dirty="0" smtClean="0">
                <a:effectLst>
                  <a:outerShdw blurRad="38100" dist="38100" dir="2700000" algn="tl">
                    <a:srgbClr val="000000">
                      <a:alpha val="43137"/>
                    </a:srgbClr>
                  </a:outerShdw>
                </a:effectLst>
                <a:latin typeface="Cambria" pitchFamily="18" charset="0"/>
              </a:rPr>
              <a:t> alfabesi kullanma, işaretleme yapma, çizgili kağıt ya da kareli kağıt kullanma,  göz hareketlerini kullanma vb.</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lang="tr-TR" sz="2000" dirty="0" smtClean="0">
              <a:effectLst>
                <a:outerShdw blurRad="38100" dist="38100" dir="2700000" algn="tl">
                  <a:srgbClr val="000000">
                    <a:alpha val="43137"/>
                  </a:srgbClr>
                </a:outerShdw>
              </a:effectLst>
              <a:latin typeface="Cambria" pitchFamily="18" charset="0"/>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Yardımcı cihazlar kullanma,  işitme cihazı, ses kayıt cihazı, sözlük, hesap makinesi, bilgisayar programları vb.</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93610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SINAV UYARLAMALARI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Başka Uyarlamalar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10" name="Rectangle 4"/>
          <p:cNvSpPr txBox="1">
            <a:spLocks noChangeArrowheads="1"/>
          </p:cNvSpPr>
          <p:nvPr/>
        </p:nvSpPr>
        <p:spPr>
          <a:xfrm>
            <a:off x="395536" y="1412776"/>
            <a:ext cx="3384376"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Motivasyonu</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Artırmak</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1" name="Rectangle 4"/>
          <p:cNvSpPr txBox="1">
            <a:spLocks noChangeArrowheads="1"/>
          </p:cNvSpPr>
          <p:nvPr/>
        </p:nvSpPr>
        <p:spPr>
          <a:xfrm>
            <a:off x="251520" y="2996952"/>
            <a:ext cx="6336704"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Sınav Öncesi Hazırlık</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Çalışmaları</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2" name="Rectangle 4"/>
          <p:cNvSpPr txBox="1">
            <a:spLocks noChangeArrowheads="1"/>
          </p:cNvSpPr>
          <p:nvPr/>
        </p:nvSpPr>
        <p:spPr>
          <a:xfrm>
            <a:off x="179512" y="4509120"/>
            <a:ext cx="7560840" cy="504056"/>
          </a:xfrm>
          <a:prstGeom prst="rect">
            <a:avLst/>
          </a:prstGeom>
        </p:spPr>
        <p:txBody>
          <a:bodyPr vert="horz" wrap="square" lIns="0" tIns="0" rIns="0" bIns="0" rtlCol="0" anchor="t">
            <a:normAutofit fontScale="97500"/>
          </a:bodyPr>
          <a:lstStyle/>
          <a:p>
            <a:pPr marL="0" marR="0" lvl="0" indent="0"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Öğrencinin Performans</a:t>
            </a:r>
            <a:r>
              <a:rPr kumimoji="0" lang="tr-TR" sz="2400" b="1" i="0" u="none" strike="noStrike" kern="1200" cap="none" spc="-150" normalizeH="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Düzeyini Temel Alan Uyarlamalar</a:t>
            </a:r>
            <a:endParaRPr kumimoji="0" lang="tr-TR" sz="24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3" name="Rectangle 5"/>
          <p:cNvSpPr txBox="1">
            <a:spLocks noChangeArrowheads="1"/>
          </p:cNvSpPr>
          <p:nvPr/>
        </p:nvSpPr>
        <p:spPr>
          <a:xfrm>
            <a:off x="323528" y="1844824"/>
            <a:ext cx="8424936" cy="892552"/>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Sınav endişesinin önüne geçmek üzere öğrencileri sınava bedenen ve zihnen hazırlamak, moral vermek gerekir.</a:t>
            </a:r>
            <a:endParaRPr kumimoji="0" lang="tr-TR"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14" name="Rectangle 5"/>
          <p:cNvSpPr txBox="1">
            <a:spLocks noChangeArrowheads="1"/>
          </p:cNvSpPr>
          <p:nvPr/>
        </p:nvSpPr>
        <p:spPr>
          <a:xfrm>
            <a:off x="323528" y="3573016"/>
            <a:ext cx="8424936" cy="892552"/>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noProof="0" dirty="0" smtClean="0">
                <a:effectLst>
                  <a:outerShdw blurRad="38100" dist="38100" dir="2700000" algn="tl">
                    <a:srgbClr val="000000">
                      <a:alpha val="43137"/>
                    </a:srgbClr>
                  </a:outerShdw>
                </a:effectLst>
                <a:latin typeface="Cambria" pitchFamily="18" charset="0"/>
              </a:rPr>
              <a:t>Sınav alma becerilerinin öğretimi, sınav formatlarının öğrencilere tanıtımı, yapılabilir.</a:t>
            </a:r>
            <a:endParaRPr kumimoji="0" lang="tr-TR"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15" name="Rectangle 5"/>
          <p:cNvSpPr txBox="1">
            <a:spLocks noChangeArrowheads="1"/>
          </p:cNvSpPr>
          <p:nvPr/>
        </p:nvSpPr>
        <p:spPr>
          <a:xfrm>
            <a:off x="323528" y="5013176"/>
            <a:ext cx="8424936" cy="1508105"/>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lang="tr-TR" sz="2000" dirty="0" smtClean="0">
                <a:effectLst>
                  <a:outerShdw blurRad="38100" dist="38100" dir="2700000" algn="tl">
                    <a:srgbClr val="000000">
                      <a:alpha val="43137"/>
                    </a:srgbClr>
                  </a:outerShdw>
                </a:effectLst>
                <a:latin typeface="Cambria" pitchFamily="18" charset="0"/>
              </a:rPr>
              <a:t>Öğrencinin bulunduğu sınıf düzeyinde değerlendirmeye tabi tutulması, başarısız olmasına yol açabilir.</a:t>
            </a: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r>
              <a:rPr kumimoji="0" lang="tr-TR"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rPr>
              <a:t>Bu nedenle</a:t>
            </a:r>
            <a:r>
              <a:rPr kumimoji="0" lang="tr-TR" sz="200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rPr>
              <a:t> sınıf düzeyinden çok performans düzeyi esas alınarak sınav içeriğinde değişikliklere yer verilmelidir.</a:t>
            </a:r>
            <a:endParaRPr kumimoji="0" lang="tr-TR" sz="200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 typeface="Wingdings" pitchFamily="2" charset="2"/>
              <a:buChar char="ü"/>
              <a:tabLst/>
              <a:defRPr/>
            </a:pPr>
            <a:endParaRPr kumimoji="0" lang="tr-TR" sz="20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692696"/>
            <a:ext cx="8136904" cy="432048"/>
          </a:xfrm>
        </p:spPr>
        <p:txBody>
          <a:bodyPr>
            <a:normAutofit/>
          </a:bodyPr>
          <a:lstStyle/>
          <a:p>
            <a:pPr algn="ctr"/>
            <a:r>
              <a:rPr lang="tr-TR" sz="2800" b="1" dirty="0" smtClean="0">
                <a:effectLst>
                  <a:outerShdw blurRad="38100" dist="38100" dir="2700000" algn="tl">
                    <a:srgbClr val="000000">
                      <a:alpha val="43137"/>
                    </a:srgbClr>
                  </a:outerShdw>
                </a:effectLst>
                <a:latin typeface="Cambria" pitchFamily="18" charset="0"/>
              </a:rPr>
              <a:t>DEĞERLENDİRME SÜRECİNİN AŞAMALARI</a:t>
            </a:r>
            <a:endParaRPr lang="tr-TR" sz="2800" b="1" dirty="0">
              <a:effectLst>
                <a:outerShdw blurRad="38100" dist="38100" dir="2700000" algn="tl">
                  <a:srgbClr val="000000">
                    <a:alpha val="43137"/>
                  </a:srgbClr>
                </a:outerShdw>
              </a:effectLst>
              <a:latin typeface="Cambria" pitchFamily="18" charset="0"/>
            </a:endParaRPr>
          </a:p>
        </p:txBody>
      </p:sp>
      <p:sp>
        <p:nvSpPr>
          <p:cNvPr id="2" name="Metin kutusu 1"/>
          <p:cNvSpPr txBox="1"/>
          <p:nvPr/>
        </p:nvSpPr>
        <p:spPr>
          <a:xfrm>
            <a:off x="827584" y="1844824"/>
            <a:ext cx="7344816" cy="3323987"/>
          </a:xfrm>
          <a:prstGeom prst="rect">
            <a:avLst/>
          </a:prstGeom>
          <a:noFill/>
        </p:spPr>
        <p:txBody>
          <a:bodyPr wrap="square" rtlCol="0">
            <a:spAutoFit/>
          </a:bodyPr>
          <a:lstStyle/>
          <a:p>
            <a:pPr marL="342900" indent="-342900">
              <a:buAutoNum type="arabicPeriod"/>
            </a:pPr>
            <a:r>
              <a:rPr lang="tr-TR" sz="2400" dirty="0" smtClean="0"/>
              <a:t>Farkına varma / tarama</a:t>
            </a:r>
          </a:p>
          <a:p>
            <a:pPr marL="342900" indent="-342900">
              <a:buAutoNum type="arabicPeriod"/>
            </a:pPr>
            <a:r>
              <a:rPr lang="tr-TR" sz="2400" dirty="0" smtClean="0"/>
              <a:t>Gönderme öncesi süreç</a:t>
            </a:r>
          </a:p>
          <a:p>
            <a:pPr marL="342900" indent="-342900">
              <a:buAutoNum type="arabicPeriod"/>
            </a:pPr>
            <a:r>
              <a:rPr lang="tr-TR" sz="2400" dirty="0" smtClean="0"/>
              <a:t>Gönderme süreci</a:t>
            </a:r>
          </a:p>
          <a:p>
            <a:pPr marL="342900" indent="-342900">
              <a:buAutoNum type="arabicPeriod"/>
            </a:pPr>
            <a:r>
              <a:rPr lang="tr-TR" sz="2400" dirty="0" smtClean="0"/>
              <a:t>Tanılama/sınıflama</a:t>
            </a:r>
          </a:p>
          <a:p>
            <a:pPr marL="342900" indent="-342900">
              <a:buAutoNum type="arabicPeriod"/>
            </a:pPr>
            <a:r>
              <a:rPr lang="tr-TR" sz="2400" dirty="0" smtClean="0"/>
              <a:t>Özel eğitime uygunluk</a:t>
            </a:r>
          </a:p>
          <a:p>
            <a:pPr marL="342900" indent="-342900">
              <a:buAutoNum type="arabicPeriod"/>
            </a:pPr>
            <a:r>
              <a:rPr lang="tr-TR" sz="2400" dirty="0" smtClean="0"/>
              <a:t>Programı planlama/BEP geliştirme</a:t>
            </a:r>
          </a:p>
          <a:p>
            <a:pPr marL="342900" indent="-342900">
              <a:buAutoNum type="arabicPeriod"/>
            </a:pPr>
            <a:r>
              <a:rPr lang="tr-TR" sz="2400" dirty="0" smtClean="0"/>
              <a:t>Programı izleme</a:t>
            </a:r>
          </a:p>
          <a:p>
            <a:pPr marL="342900" indent="-342900">
              <a:buAutoNum type="arabicPeriod"/>
            </a:pPr>
            <a:r>
              <a:rPr lang="tr-TR" sz="2400" dirty="0" smtClean="0"/>
              <a:t>Programı değerlendirme</a:t>
            </a:r>
          </a:p>
          <a:p>
            <a:pPr marL="342900" indent="-342900">
              <a:buAutoNum type="arabicPeriod"/>
            </a:pPr>
            <a:endParaRPr lang="tr-TR"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TARAMA / GÖNDERME</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251520" y="1484784"/>
            <a:ext cx="8678198" cy="5016050"/>
          </a:xfrm>
        </p:spPr>
        <p:txBody>
          <a:bodyPr>
            <a:normAutofit/>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Tarama değerlendirme sürecinin ilk aşamasıdır.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Okulda öğrenme ve davranış sorunu olan öğrencilerin uzman kişilere gönderilmesi ile ilgili kararları almak için yapılan veri toplama çalışmalarıdır.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i="1" dirty="0" smtClean="0">
                <a:effectLst>
                  <a:outerShdw blurRad="38100" dist="38100" dir="2700000" algn="tl">
                    <a:srgbClr val="000000">
                      <a:alpha val="43137"/>
                    </a:srgbClr>
                  </a:outerShdw>
                </a:effectLst>
                <a:latin typeface="Cambria" pitchFamily="18" charset="0"/>
              </a:rPr>
              <a:t>Okul </a:t>
            </a:r>
            <a:r>
              <a:rPr lang="tr-TR" sz="2000" b="1" i="1" dirty="0" smtClean="0">
                <a:effectLst>
                  <a:outerShdw blurRad="38100" dist="38100" dir="2700000" algn="tl">
                    <a:srgbClr val="000000">
                      <a:alpha val="43137"/>
                    </a:srgbClr>
                  </a:outerShdw>
                </a:effectLst>
                <a:latin typeface="Cambria" pitchFamily="18" charset="0"/>
              </a:rPr>
              <a:t>öncesi çocuklar; </a:t>
            </a:r>
            <a:r>
              <a:rPr lang="tr-TR" sz="2000" dirty="0" smtClean="0">
                <a:effectLst>
                  <a:outerShdw blurRad="38100" dist="38100" dir="2700000" algn="tl">
                    <a:srgbClr val="000000">
                      <a:alpha val="43137"/>
                    </a:srgbClr>
                  </a:outerShdw>
                </a:effectLst>
                <a:latin typeface="Cambria" pitchFamily="18" charset="0"/>
              </a:rPr>
              <a:t>6 yaşın altındaki çocukları değerlendirme, yetersizliği olan çocukları arama bulma etkinliğidir.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i="1" dirty="0" smtClean="0">
                <a:effectLst>
                  <a:outerShdw blurRad="38100" dist="38100" dir="2700000" algn="tl">
                    <a:srgbClr val="000000">
                      <a:alpha val="43137"/>
                    </a:srgbClr>
                  </a:outerShdw>
                </a:effectLst>
                <a:latin typeface="Cambria" pitchFamily="18" charset="0"/>
              </a:rPr>
              <a:t>İlköğretim öğrencileri; </a:t>
            </a:r>
            <a:r>
              <a:rPr lang="tr-TR" sz="2000" dirty="0" smtClean="0">
                <a:effectLst>
                  <a:outerShdw blurRad="38100" dist="38100" dir="2700000" algn="tl">
                    <a:srgbClr val="000000">
                      <a:alpha val="43137"/>
                    </a:srgbClr>
                  </a:outerShdw>
                </a:effectLst>
                <a:latin typeface="Cambria" pitchFamily="18" charset="0"/>
              </a:rPr>
              <a:t>ilk kez bir okula katılan  ya da yeni okula transfer olmuş çocuklara tarama gerekir.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2 İçerik Yer Tutucusu"/>
          <p:cNvSpPr>
            <a:spLocks noGrp="1"/>
          </p:cNvSpPr>
          <p:nvPr>
            <p:ph idx="1"/>
          </p:nvPr>
        </p:nvSpPr>
        <p:spPr>
          <a:xfrm>
            <a:off x="250825" y="1484313"/>
            <a:ext cx="8713788" cy="5113337"/>
          </a:xfrm>
        </p:spPr>
        <p:txBody>
          <a:bodyPr>
            <a:normAutofit fontScale="92500" lnSpcReduction="10000"/>
          </a:bodyPr>
          <a:lstStyle/>
          <a:p>
            <a:pPr marL="365760" indent="-256032" fontAlgn="auto">
              <a:spcAft>
                <a:spcPts val="0"/>
              </a:spcAft>
              <a:buClr>
                <a:schemeClr val="accent3"/>
              </a:buClr>
              <a:buFont typeface="Georgia"/>
              <a:buChar char="•"/>
              <a:defRPr/>
            </a:pPr>
            <a:endParaRPr lang="tr-TR" sz="2000" dirty="0" smtClean="0">
              <a:latin typeface="Arial" charset="0"/>
              <a:cs typeface="Arial" charset="0"/>
            </a:endParaRPr>
          </a:p>
          <a:p>
            <a:pPr marL="365760" indent="-256032" fontAlgn="auto">
              <a:spcAft>
                <a:spcPts val="0"/>
              </a:spcAft>
              <a:buClr>
                <a:schemeClr val="accent3"/>
              </a:buClr>
              <a:buFont typeface="Georgia"/>
              <a:buChar char="•"/>
              <a:defRPr/>
            </a:pPr>
            <a:endParaRPr lang="tr-TR" sz="2000" dirty="0" smtClean="0">
              <a:latin typeface="Arial" charset="0"/>
              <a:cs typeface="Arial" charset="0"/>
            </a:endParaRPr>
          </a:p>
          <a:p>
            <a:pPr marL="365760" indent="-256032" fontAlgn="auto">
              <a:spcAft>
                <a:spcPts val="0"/>
              </a:spcAft>
              <a:buClr>
                <a:schemeClr val="accent3"/>
              </a:buClr>
              <a:buFont typeface="Georgia"/>
              <a:buChar char="•"/>
              <a:defRPr/>
            </a:pPr>
            <a:endParaRPr lang="tr-TR" sz="2000" dirty="0" smtClean="0">
              <a:latin typeface="Arial" charset="0"/>
              <a:cs typeface="Arial" charset="0"/>
            </a:endParaRPr>
          </a:p>
          <a:p>
            <a:pPr marL="365760" indent="-256032" fontAlgn="auto">
              <a:spcAft>
                <a:spcPts val="0"/>
              </a:spcAft>
              <a:buClr>
                <a:schemeClr val="accent3"/>
              </a:buClr>
              <a:buFont typeface="Arial" charset="0"/>
              <a:buNone/>
              <a:defRPr/>
            </a:pPr>
            <a:r>
              <a:rPr lang="tr-TR" sz="2000" dirty="0" smtClean="0">
                <a:latin typeface="Arial" charset="0"/>
                <a:cs typeface="Arial" charset="0"/>
              </a:rPr>
              <a:t> </a:t>
            </a:r>
            <a:endParaRPr lang="tr-TR" sz="2000" dirty="0" smtClean="0">
              <a:latin typeface="Arial" charset="0"/>
              <a:cs typeface="Arial" charset="0"/>
            </a:endParaRPr>
          </a:p>
          <a:p>
            <a:pPr marL="365760" indent="-256032" fontAlgn="auto">
              <a:spcAft>
                <a:spcPts val="0"/>
              </a:spcAft>
              <a:buClr>
                <a:schemeClr val="accent3"/>
              </a:buClr>
              <a:buFont typeface="Georgia"/>
              <a:buNone/>
              <a:defRPr/>
            </a:pPr>
            <a:endParaRPr lang="tr-TR" sz="2000" u="sng" dirty="0" smtClean="0">
              <a:latin typeface="Arial" charset="0"/>
              <a:cs typeface="Arial" charset="0"/>
            </a:endParaRPr>
          </a:p>
          <a:p>
            <a:pPr marL="365760" indent="-256032" fontAlgn="auto">
              <a:spcAft>
                <a:spcPts val="0"/>
              </a:spcAft>
              <a:buClr>
                <a:schemeClr val="accent3"/>
              </a:buClr>
              <a:buFont typeface="Georgia"/>
              <a:buNone/>
              <a:defRPr/>
            </a:pPr>
            <a:endParaRPr lang="tr-TR" sz="2000" u="sng" dirty="0" smtClean="0">
              <a:latin typeface="Arial" charset="0"/>
              <a:cs typeface="Arial" charset="0"/>
            </a:endParaRPr>
          </a:p>
          <a:p>
            <a:pPr marL="365760" indent="-256032" fontAlgn="auto">
              <a:spcAft>
                <a:spcPts val="0"/>
              </a:spcAft>
              <a:buClr>
                <a:schemeClr val="accent3"/>
              </a:buClr>
              <a:buFont typeface="Georgia"/>
              <a:buNone/>
              <a:defRPr/>
            </a:pPr>
            <a:endParaRPr lang="tr-TR" sz="2000" u="sng" dirty="0" smtClean="0">
              <a:latin typeface="Arial" charset="0"/>
              <a:cs typeface="Arial" charset="0"/>
            </a:endParaRPr>
          </a:p>
          <a:p>
            <a:pPr marL="365760" indent="-256032" fontAlgn="auto">
              <a:spcAft>
                <a:spcPts val="0"/>
              </a:spcAft>
              <a:buClr>
                <a:schemeClr val="accent3"/>
              </a:buClr>
              <a:buFont typeface="Georgia"/>
              <a:buNone/>
              <a:defRPr/>
            </a:pPr>
            <a:r>
              <a:rPr lang="tr-TR" sz="2000" u="sng" dirty="0" smtClean="0">
                <a:solidFill>
                  <a:schemeClr val="accent4">
                    <a:lumMod val="75000"/>
                  </a:schemeClr>
                </a:solidFill>
                <a:latin typeface="Arial" charset="0"/>
                <a:cs typeface="Arial" charset="0"/>
              </a:rPr>
              <a:t>1. </a:t>
            </a:r>
            <a:r>
              <a:rPr lang="tr-TR" sz="2000" u="sng" dirty="0" err="1" smtClean="0">
                <a:solidFill>
                  <a:schemeClr val="accent4">
                    <a:lumMod val="75000"/>
                  </a:schemeClr>
                </a:solidFill>
                <a:latin typeface="Arial" charset="0"/>
                <a:cs typeface="Arial" charset="0"/>
              </a:rPr>
              <a:t>Formal</a:t>
            </a:r>
            <a:r>
              <a:rPr lang="tr-TR" sz="2000" u="sng" dirty="0" smtClean="0">
                <a:solidFill>
                  <a:schemeClr val="accent4">
                    <a:lumMod val="75000"/>
                  </a:schemeClr>
                </a:solidFill>
                <a:latin typeface="Arial" charset="0"/>
                <a:cs typeface="Arial" charset="0"/>
              </a:rPr>
              <a:t> </a:t>
            </a:r>
            <a:r>
              <a:rPr lang="tr-TR" sz="2000" dirty="0" smtClean="0">
                <a:latin typeface="Arial" charset="0"/>
                <a:cs typeface="Arial" charset="0"/>
              </a:rPr>
              <a:t>              			</a:t>
            </a:r>
            <a:r>
              <a:rPr lang="tr-TR" sz="2000" u="sng" dirty="0" smtClean="0">
                <a:solidFill>
                  <a:schemeClr val="accent4">
                    <a:lumMod val="75000"/>
                  </a:schemeClr>
                </a:solidFill>
                <a:latin typeface="Arial" charset="0"/>
                <a:cs typeface="Arial" charset="0"/>
              </a:rPr>
              <a:t>2. </a:t>
            </a:r>
            <a:r>
              <a:rPr lang="tr-TR" sz="2000" u="sng" dirty="0" err="1" smtClean="0">
                <a:solidFill>
                  <a:schemeClr val="accent4">
                    <a:lumMod val="75000"/>
                  </a:schemeClr>
                </a:solidFill>
                <a:latin typeface="Arial" charset="0"/>
                <a:cs typeface="Arial" charset="0"/>
              </a:rPr>
              <a:t>İnformal</a:t>
            </a:r>
            <a:r>
              <a:rPr lang="tr-TR" sz="2000" u="sng" dirty="0" smtClean="0">
                <a:solidFill>
                  <a:schemeClr val="accent4">
                    <a:lumMod val="75000"/>
                  </a:schemeClr>
                </a:solidFill>
                <a:latin typeface="Arial" charset="0"/>
                <a:cs typeface="Arial" charset="0"/>
              </a:rPr>
              <a:t> Değerlendirme</a:t>
            </a:r>
          </a:p>
          <a:p>
            <a:pPr marL="365760" indent="-256032" fontAlgn="auto">
              <a:spcAft>
                <a:spcPts val="0"/>
              </a:spcAft>
              <a:buClr>
                <a:schemeClr val="accent3"/>
              </a:buClr>
              <a:buFont typeface="Arial" charset="0"/>
              <a:buNone/>
              <a:defRPr/>
            </a:pPr>
            <a:r>
              <a:rPr lang="tr-TR" sz="2000" dirty="0" smtClean="0">
                <a:latin typeface="Arial" charset="0"/>
                <a:cs typeface="Arial" charset="0"/>
              </a:rPr>
              <a:t>Standartlaştırılmış Başarı Testleri 	Programa Dayalı Değerlendirme</a:t>
            </a:r>
          </a:p>
          <a:p>
            <a:pPr marL="365760" indent="-256032" fontAlgn="auto">
              <a:spcAft>
                <a:spcPts val="0"/>
              </a:spcAft>
              <a:buClr>
                <a:schemeClr val="accent3"/>
              </a:buClr>
              <a:buFont typeface="Arial" charset="0"/>
              <a:buNone/>
              <a:defRPr/>
            </a:pPr>
            <a:r>
              <a:rPr lang="tr-TR" sz="2000" dirty="0" smtClean="0">
                <a:latin typeface="Arial" charset="0"/>
                <a:cs typeface="Arial" charset="0"/>
              </a:rPr>
              <a:t>Psikolojik Testler			Öğrenci Ürün Dosyası</a:t>
            </a:r>
          </a:p>
          <a:p>
            <a:pPr marL="365760" indent="-256032" fontAlgn="auto">
              <a:spcAft>
                <a:spcPts val="0"/>
              </a:spcAft>
              <a:buClr>
                <a:schemeClr val="accent3"/>
              </a:buClr>
              <a:buFont typeface="Arial" charset="0"/>
              <a:buNone/>
              <a:defRPr/>
            </a:pPr>
            <a:r>
              <a:rPr lang="tr-TR" sz="2000" dirty="0" smtClean="0">
                <a:latin typeface="Arial" charset="0"/>
                <a:cs typeface="Arial" charset="0"/>
              </a:rPr>
              <a:t>						Beceri Analizi</a:t>
            </a:r>
          </a:p>
          <a:p>
            <a:pPr marL="365760" indent="-256032" fontAlgn="auto">
              <a:spcAft>
                <a:spcPts val="0"/>
              </a:spcAft>
              <a:buClr>
                <a:schemeClr val="accent3"/>
              </a:buClr>
              <a:buFont typeface="Arial" charset="0"/>
              <a:buNone/>
              <a:defRPr/>
            </a:pPr>
            <a:r>
              <a:rPr lang="tr-TR" sz="2000" dirty="0" smtClean="0">
                <a:latin typeface="Arial" charset="0"/>
                <a:cs typeface="Arial" charset="0"/>
              </a:rPr>
              <a:t>						Doğrudan Gözlem</a:t>
            </a:r>
          </a:p>
          <a:p>
            <a:pPr marL="365760" indent="-256032" fontAlgn="auto">
              <a:spcAft>
                <a:spcPts val="0"/>
              </a:spcAft>
              <a:buClr>
                <a:schemeClr val="accent3"/>
              </a:buClr>
              <a:buFont typeface="Arial" charset="0"/>
              <a:buNone/>
              <a:defRPr/>
            </a:pPr>
            <a:r>
              <a:rPr lang="tr-TR" sz="2000" dirty="0" smtClean="0">
                <a:latin typeface="Arial" charset="0"/>
                <a:cs typeface="Arial" charset="0"/>
              </a:rPr>
              <a:t>						Hata Analizi</a:t>
            </a:r>
          </a:p>
          <a:p>
            <a:pPr marL="365760" indent="-256032" fontAlgn="auto">
              <a:spcAft>
                <a:spcPts val="0"/>
              </a:spcAft>
              <a:buClr>
                <a:schemeClr val="accent3"/>
              </a:buClr>
              <a:buFont typeface="Arial" charset="0"/>
              <a:buNone/>
              <a:defRPr/>
            </a:pPr>
            <a:r>
              <a:rPr lang="tr-TR" sz="2000" dirty="0" smtClean="0">
                <a:latin typeface="Arial" charset="0"/>
                <a:cs typeface="Arial" charset="0"/>
              </a:rPr>
              <a:t>						Görüşmeler</a:t>
            </a:r>
          </a:p>
          <a:p>
            <a:pPr marL="365760" indent="-256032" fontAlgn="auto">
              <a:spcAft>
                <a:spcPts val="0"/>
              </a:spcAft>
              <a:buClr>
                <a:schemeClr val="accent3"/>
              </a:buClr>
              <a:buFont typeface="Arial" charset="0"/>
              <a:buNone/>
              <a:defRPr/>
            </a:pPr>
            <a:r>
              <a:rPr lang="tr-TR" sz="2000" dirty="0" smtClean="0">
                <a:latin typeface="Arial" charset="0"/>
                <a:cs typeface="Arial" charset="0"/>
              </a:rPr>
              <a:t>						Anketler</a:t>
            </a:r>
          </a:p>
          <a:p>
            <a:pPr marL="365760" indent="-256032" fontAlgn="auto">
              <a:spcAft>
                <a:spcPts val="0"/>
              </a:spcAft>
              <a:buClr>
                <a:schemeClr val="accent3"/>
              </a:buClr>
              <a:buFont typeface="Arial" charset="0"/>
              <a:buNone/>
              <a:defRPr/>
            </a:pPr>
            <a:r>
              <a:rPr lang="tr-TR" sz="2400" dirty="0" smtClean="0">
                <a:latin typeface="Arial" charset="0"/>
                <a:cs typeface="Arial" charset="0"/>
              </a:rPr>
              <a:t>						</a:t>
            </a:r>
            <a:r>
              <a:rPr lang="tr-TR" sz="2000" dirty="0" smtClean="0">
                <a:latin typeface="Arial" charset="0"/>
                <a:cs typeface="Arial" charset="0"/>
              </a:rPr>
              <a:t>Kontrol Listesi</a:t>
            </a:r>
          </a:p>
          <a:p>
            <a:pPr marL="365760" indent="-256032" fontAlgn="auto">
              <a:spcAft>
                <a:spcPts val="0"/>
              </a:spcAft>
              <a:buClr>
                <a:schemeClr val="accent3"/>
              </a:buClr>
              <a:buFont typeface="Arial" charset="0"/>
              <a:buNone/>
              <a:defRPr/>
            </a:pPr>
            <a:r>
              <a:rPr lang="tr-TR" sz="2000" dirty="0" smtClean="0">
                <a:latin typeface="Arial" charset="0"/>
                <a:cs typeface="Arial" charset="0"/>
              </a:rPr>
              <a:t>						Derecelendirme Ölçekleri</a:t>
            </a:r>
          </a:p>
          <a:p>
            <a:pPr marL="365760" indent="-256032" fontAlgn="auto">
              <a:spcAft>
                <a:spcPts val="0"/>
              </a:spcAft>
              <a:buClr>
                <a:schemeClr val="accent3"/>
              </a:buClr>
              <a:buFont typeface="Arial" charset="0"/>
              <a:buNone/>
              <a:defRPr/>
            </a:pPr>
            <a:endParaRPr lang="tr-TR" sz="2400" dirty="0" smtClean="0">
              <a:latin typeface="Arial" charset="0"/>
              <a:cs typeface="Arial" charset="0"/>
            </a:endParaRPr>
          </a:p>
          <a:p>
            <a:pPr marL="365760" indent="-256032" fontAlgn="auto">
              <a:spcAft>
                <a:spcPts val="0"/>
              </a:spcAft>
              <a:buClr>
                <a:srgbClr val="CC00FF"/>
              </a:buClr>
              <a:buFont typeface="Georgia"/>
              <a:buChar char="•"/>
              <a:defRPr/>
            </a:pPr>
            <a:endParaRPr lang="tr-TR" sz="2400" dirty="0" smtClean="0">
              <a:latin typeface="Arial" charset="0"/>
              <a:cs typeface="Arial" charset="0"/>
            </a:endParaRPr>
          </a:p>
          <a:p>
            <a:pPr marL="365760" indent="-256032" fontAlgn="auto">
              <a:spcAft>
                <a:spcPts val="0"/>
              </a:spcAft>
              <a:buClr>
                <a:srgbClr val="CC00FF"/>
              </a:buClr>
              <a:buFont typeface="Georgia"/>
              <a:buChar char="•"/>
              <a:defRPr/>
            </a:pPr>
            <a:endParaRPr lang="tr-TR" sz="2400" dirty="0" smtClean="0">
              <a:latin typeface="Arial" charset="0"/>
              <a:cs typeface="Arial" charset="0"/>
            </a:endParaRPr>
          </a:p>
          <a:p>
            <a:pPr marL="365760" indent="-256032" fontAlgn="auto">
              <a:spcAft>
                <a:spcPts val="0"/>
              </a:spcAft>
              <a:buClr>
                <a:schemeClr val="accent3"/>
              </a:buClr>
              <a:buFont typeface="Georgia"/>
              <a:buChar char="•"/>
              <a:defRPr/>
            </a:pPr>
            <a:endParaRPr lang="tr-TR" sz="2400" dirty="0" smtClean="0">
              <a:latin typeface="Arial" charset="0"/>
              <a:cs typeface="Arial" charset="0"/>
            </a:endParaRPr>
          </a:p>
        </p:txBody>
      </p:sp>
      <p:sp>
        <p:nvSpPr>
          <p:cNvPr id="2" name="Unvan 1"/>
          <p:cNvSpPr>
            <a:spLocks noGrp="1"/>
          </p:cNvSpPr>
          <p:nvPr>
            <p:ph type="title"/>
          </p:nvPr>
        </p:nvSpPr>
        <p:spPr>
          <a:xfrm>
            <a:off x="556160" y="1052736"/>
            <a:ext cx="8382000" cy="664797"/>
          </a:xfrm>
        </p:spPr>
        <p:txBody>
          <a:bodyPr/>
          <a:lstStyle/>
          <a:p>
            <a:r>
              <a:rPr lang="tr-TR" dirty="0">
                <a:solidFill>
                  <a:schemeClr val="accent4">
                    <a:lumMod val="75000"/>
                  </a:schemeClr>
                </a:solidFill>
                <a:effectLst/>
                <a:latin typeface="Arial" charset="0"/>
              </a:rPr>
              <a:t>Değerlendirme </a:t>
            </a:r>
            <a:r>
              <a:rPr lang="tr-TR" dirty="0" smtClean="0">
                <a:solidFill>
                  <a:schemeClr val="accent4">
                    <a:lumMod val="75000"/>
                  </a:schemeClr>
                </a:solidFill>
                <a:effectLst/>
                <a:latin typeface="Arial" charset="0"/>
              </a:rPr>
              <a:t>Türleri</a:t>
            </a:r>
            <a:endParaRPr lang="tr-TR" dirty="0">
              <a:effectLst/>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548680"/>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TANILAMA</a:t>
            </a:r>
            <a:endParaRPr lang="tr-TR" sz="3600" b="1" dirty="0">
              <a:effectLst>
                <a:outerShdw blurRad="38100" dist="38100" dir="2700000" algn="tl">
                  <a:srgbClr val="000000">
                    <a:alpha val="43137"/>
                  </a:srgbClr>
                </a:outerShdw>
              </a:effectLst>
              <a:latin typeface="Cambria" pitchFamily="18" charset="0"/>
            </a:endParaRPr>
          </a:p>
        </p:txBody>
      </p:sp>
      <p:sp>
        <p:nvSpPr>
          <p:cNvPr id="6149" name="Rectangle 5"/>
          <p:cNvSpPr>
            <a:spLocks noGrp="1" noChangeArrowheads="1"/>
          </p:cNvSpPr>
          <p:nvPr>
            <p:ph idx="1"/>
          </p:nvPr>
        </p:nvSpPr>
        <p:spPr>
          <a:xfrm>
            <a:off x="323528" y="1628800"/>
            <a:ext cx="8388424" cy="3312368"/>
          </a:xfrm>
        </p:spPr>
        <p:txBody>
          <a:bodyPr/>
          <a:lstStyle/>
          <a:p>
            <a:pPr>
              <a:buNone/>
            </a:pPr>
            <a:r>
              <a:rPr lang="tr-TR" sz="2000" dirty="0" smtClean="0">
                <a:effectLst>
                  <a:outerShdw blurRad="38100" dist="38100" dir="2700000" algn="tl">
                    <a:srgbClr val="000000">
                      <a:alpha val="43137"/>
                    </a:srgbClr>
                  </a:outerShdw>
                </a:effectLst>
                <a:latin typeface="Cambria" pitchFamily="18" charset="0"/>
              </a:rPr>
              <a:t>Başvuru/Gönderme aşaması tanılama sürecinin ilk adımıdır.</a:t>
            </a:r>
          </a:p>
          <a:p>
            <a:pPr>
              <a:buNone/>
            </a:pPr>
            <a:r>
              <a:rPr lang="tr-TR" sz="2000" dirty="0" smtClean="0">
                <a:effectLst>
                  <a:outerShdw blurRad="38100" dist="38100" dir="2700000" algn="tl">
                    <a:srgbClr val="000000">
                      <a:alpha val="43137"/>
                    </a:srgbClr>
                  </a:outerShdw>
                </a:effectLst>
                <a:latin typeface="Cambria" pitchFamily="18" charset="0"/>
              </a:rPr>
              <a:t>Merkeze tanılamaya gönderilen öğrenci için şu işlemler yapılır: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dirty="0" smtClean="0">
                <a:effectLst>
                  <a:outerShdw blurRad="38100" dist="38100" dir="2700000" algn="tl">
                    <a:srgbClr val="000000">
                      <a:alpha val="43137"/>
                    </a:srgbClr>
                  </a:outerShdw>
                </a:effectLst>
                <a:latin typeface="Cambria" pitchFamily="18" charset="0"/>
              </a:rPr>
              <a:t>Başvuru </a:t>
            </a:r>
            <a:r>
              <a:rPr lang="tr-TR" sz="2000" b="1" i="1" dirty="0" smtClean="0">
                <a:effectLst>
                  <a:outerShdw blurRad="38100" dist="38100" dir="2700000" algn="tl">
                    <a:srgbClr val="000000">
                      <a:alpha val="43137"/>
                    </a:srgbClr>
                  </a:outerShdw>
                </a:effectLst>
                <a:latin typeface="Cambria" pitchFamily="18" charset="0"/>
              </a:rPr>
              <a:t>Nedeni</a:t>
            </a: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dirty="0" smtClean="0">
                <a:effectLst>
                  <a:outerShdw blurRad="38100" dist="38100" dir="2700000" algn="tl">
                    <a:srgbClr val="000000">
                      <a:alpha val="43137"/>
                    </a:srgbClr>
                  </a:outerShdw>
                </a:effectLst>
                <a:latin typeface="Cambria" pitchFamily="18" charset="0"/>
              </a:rPr>
              <a:t>Bireyselleştirilmiş Değerlendirme Planı </a:t>
            </a:r>
            <a:r>
              <a:rPr lang="tr-TR" sz="2000" b="1" i="1" dirty="0" smtClean="0">
                <a:effectLst>
                  <a:outerShdw blurRad="38100" dist="38100" dir="2700000" algn="tl">
                    <a:srgbClr val="000000">
                      <a:alpha val="43137"/>
                    </a:srgbClr>
                  </a:outerShdw>
                </a:effectLst>
                <a:latin typeface="Cambria" pitchFamily="18" charset="0"/>
              </a:rPr>
              <a:t>Hazırlama</a:t>
            </a: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dirty="0" smtClean="0">
                <a:effectLst>
                  <a:outerShdw blurRad="38100" dist="38100" dir="2700000" algn="tl">
                    <a:srgbClr val="000000">
                      <a:alpha val="43137"/>
                    </a:srgbClr>
                  </a:outerShdw>
                </a:effectLst>
                <a:latin typeface="Cambria" pitchFamily="18" charset="0"/>
              </a:rPr>
              <a:t>Uygulama Puanlama ve </a:t>
            </a:r>
            <a:r>
              <a:rPr lang="tr-TR" sz="2000" b="1" i="1" dirty="0" smtClean="0">
                <a:effectLst>
                  <a:outerShdw blurRad="38100" dist="38100" dir="2700000" algn="tl">
                    <a:srgbClr val="000000">
                      <a:alpha val="43137"/>
                    </a:srgbClr>
                  </a:outerShdw>
                </a:effectLst>
                <a:latin typeface="Cambria" pitchFamily="18" charset="0"/>
              </a:rPr>
              <a:t>Yorumlama</a:t>
            </a: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q"/>
            </a:pPr>
            <a:r>
              <a:rPr lang="tr-TR" sz="2000" b="1" i="1" dirty="0" smtClean="0">
                <a:effectLst>
                  <a:outerShdw blurRad="38100" dist="38100" dir="2700000" algn="tl">
                    <a:srgbClr val="000000">
                      <a:alpha val="43137"/>
                    </a:srgbClr>
                  </a:outerShdw>
                </a:effectLst>
                <a:latin typeface="Cambria" pitchFamily="18" charset="0"/>
              </a:rPr>
              <a:t>Sonuçların Rapor </a:t>
            </a:r>
            <a:r>
              <a:rPr lang="tr-TR" sz="2000" b="1" i="1" dirty="0" smtClean="0">
                <a:effectLst>
                  <a:outerShdw blurRad="38100" dist="38100" dir="2700000" algn="tl">
                    <a:srgbClr val="000000">
                      <a:alpha val="43137"/>
                    </a:srgbClr>
                  </a:outerShdw>
                </a:effectLst>
                <a:latin typeface="Cambria" pitchFamily="18" charset="0"/>
              </a:rPr>
              <a:t>Edilmesi</a:t>
            </a:r>
            <a:endParaRPr lang="tr-TR" sz="2000" b="1"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230188"/>
            <a:ext cx="8382000" cy="1329595"/>
          </a:xfrm>
        </p:spPr>
        <p:txBody>
          <a:bodyPr/>
          <a:lstStyle/>
          <a:p>
            <a:r>
              <a:rPr lang="tr-TR" b="1" dirty="0">
                <a:effectLst>
                  <a:outerShdw blurRad="38100" dist="38100" dir="2700000" algn="tl">
                    <a:srgbClr val="000000">
                      <a:alpha val="43137"/>
                    </a:srgbClr>
                  </a:outerShdw>
                </a:effectLst>
                <a:latin typeface="Cambria" pitchFamily="18" charset="0"/>
              </a:rPr>
              <a:t>ÖZEL EĞİTİME UYGUNLUĞU BELİRLEME</a:t>
            </a:r>
            <a:endParaRPr lang="tr-TR" dirty="0"/>
          </a:p>
        </p:txBody>
      </p:sp>
      <p:sp>
        <p:nvSpPr>
          <p:cNvPr id="3" name="İçerik Yer Tutucusu 2"/>
          <p:cNvSpPr>
            <a:spLocks noGrp="1"/>
          </p:cNvSpPr>
          <p:nvPr>
            <p:ph idx="1"/>
          </p:nvPr>
        </p:nvSpPr>
        <p:spPr>
          <a:xfrm>
            <a:off x="381000" y="1844824"/>
            <a:ext cx="8382000" cy="5120340"/>
          </a:xfrm>
        </p:spPr>
        <p:txBody>
          <a:bodyPr/>
          <a:lstStyle/>
          <a:p>
            <a:pPr lvl="0"/>
            <a:r>
              <a:rPr lang="tr-TR" sz="2800" dirty="0">
                <a:effectLst>
                  <a:outerShdw blurRad="38100" dist="38100" dir="2700000" algn="tl">
                    <a:srgbClr val="000000">
                      <a:alpha val="43137"/>
                    </a:srgbClr>
                  </a:outerShdw>
                </a:effectLst>
                <a:latin typeface="Cambria" pitchFamily="18" charset="0"/>
              </a:rPr>
              <a:t>Öğrencinin özel eğitime uygunluğuna bakıldığında 3 sonuç çıkabilir:</a:t>
            </a:r>
          </a:p>
          <a:p>
            <a:pPr lvl="0"/>
            <a:r>
              <a:rPr lang="tr-TR" sz="2800" b="1" dirty="0">
                <a:effectLst>
                  <a:outerShdw blurRad="38100" dist="38100" dir="2700000" algn="tl">
                    <a:srgbClr val="000000">
                      <a:alpha val="43137"/>
                    </a:srgbClr>
                  </a:outerShdw>
                </a:effectLst>
                <a:latin typeface="Cambria" pitchFamily="18" charset="0"/>
              </a:rPr>
              <a:t>1. Hiçbir özel eğitim desteği almadan aynı sınıfta eğitimine devam </a:t>
            </a:r>
            <a:r>
              <a:rPr lang="tr-TR" sz="2800" b="1" dirty="0" smtClean="0">
                <a:effectLst>
                  <a:outerShdw blurRad="38100" dist="38100" dir="2700000" algn="tl">
                    <a:srgbClr val="000000">
                      <a:alpha val="43137"/>
                    </a:srgbClr>
                  </a:outerShdw>
                </a:effectLst>
                <a:latin typeface="Cambria" pitchFamily="18" charset="0"/>
              </a:rPr>
              <a:t>etmesine</a:t>
            </a:r>
          </a:p>
          <a:p>
            <a:r>
              <a:rPr lang="tr-TR" sz="2800" b="1" dirty="0">
                <a:effectLst>
                  <a:outerShdw blurRad="38100" dist="38100" dir="2700000" algn="tl">
                    <a:srgbClr val="000000">
                      <a:alpha val="43137"/>
                    </a:srgbClr>
                  </a:outerShdw>
                </a:effectLst>
                <a:latin typeface="Cambria" pitchFamily="18" charset="0"/>
              </a:rPr>
              <a:t>2. Kaynaştırma öğrencisi olarak  kendi sınıfında eğitim alması ve öğrenci için BEP </a:t>
            </a:r>
            <a:r>
              <a:rPr lang="tr-TR" sz="2800" b="1" dirty="0" smtClean="0">
                <a:effectLst>
                  <a:outerShdw blurRad="38100" dist="38100" dir="2700000" algn="tl">
                    <a:srgbClr val="000000">
                      <a:alpha val="43137"/>
                    </a:srgbClr>
                  </a:outerShdw>
                </a:effectLst>
                <a:latin typeface="Cambria" pitchFamily="18" charset="0"/>
              </a:rPr>
              <a:t>hazırlanması</a:t>
            </a:r>
          </a:p>
          <a:p>
            <a:pPr lvl="0"/>
            <a:r>
              <a:rPr lang="tr-TR" sz="2800" b="1" dirty="0">
                <a:effectLst>
                  <a:outerShdw blurRad="38100" dist="38100" dir="2700000" algn="tl">
                    <a:srgbClr val="000000">
                      <a:alpha val="43137"/>
                    </a:srgbClr>
                  </a:outerShdw>
                </a:effectLst>
                <a:latin typeface="Cambria" pitchFamily="18" charset="0"/>
              </a:rPr>
              <a:t>3. Özel eğitim okulunda/sınıfında (ayrı eğitim ortamında) BEP doğrultusunda eğitimini sürdürmesi</a:t>
            </a:r>
          </a:p>
          <a:p>
            <a:endParaRPr lang="tr-TR" b="1" dirty="0">
              <a:effectLst>
                <a:outerShdw blurRad="38100" dist="38100" dir="2700000" algn="tl">
                  <a:srgbClr val="000000">
                    <a:alpha val="43137"/>
                  </a:srgbClr>
                </a:outerShdw>
              </a:effectLst>
              <a:latin typeface="Cambria" pitchFamily="18" charset="0"/>
            </a:endParaRPr>
          </a:p>
          <a:p>
            <a:pPr lvl="0"/>
            <a:endParaRPr lang="tr-TR" b="1" dirty="0">
              <a:effectLst>
                <a:outerShdw blurRad="38100" dist="38100" dir="2700000" algn="tl">
                  <a:srgbClr val="000000">
                    <a:alpha val="43137"/>
                  </a:srgbClr>
                </a:outerShdw>
              </a:effectLst>
              <a:latin typeface="Cambria" pitchFamily="18" charset="0"/>
            </a:endParaRPr>
          </a:p>
          <a:p>
            <a:endParaRPr lang="tr-TR" dirty="0"/>
          </a:p>
        </p:txBody>
      </p:sp>
    </p:spTree>
    <p:extLst>
      <p:ext uri="{BB962C8B-B14F-4D97-AF65-F5344CB8AC3E}">
        <p14:creationId xmlns:p14="http://schemas.microsoft.com/office/powerpoint/2010/main" val="81317936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764704"/>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PROGRAMI PLANLAMA</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2492896"/>
            <a:ext cx="8388424" cy="2400657"/>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Özel Eğitim Hizmetleri Yönetmeliği’ne (2006) göre </a:t>
            </a:r>
            <a:r>
              <a:rPr lang="tr-TR" sz="2000" b="1" i="1" dirty="0" smtClean="0">
                <a:effectLst>
                  <a:outerShdw blurRad="38100" dist="38100" dir="2700000" algn="tl">
                    <a:srgbClr val="000000">
                      <a:alpha val="43137"/>
                    </a:srgbClr>
                  </a:outerShdw>
                </a:effectLst>
                <a:latin typeface="Cambria" pitchFamily="18" charset="0"/>
              </a:rPr>
              <a:t>“Bireyselleştirilmiş eğitim programı (BEP), özel eğitime ihtiyacı olan bireylerin  gelişim özellikleri, eğitim performansları ve ihtiyaçları doğrultusunda hedeflenen amaçlara yönelik hazırlanan ve bu bireylere verilecek destek eğitim hizmetlerini de içeren özel eğitim programıdır.”</a:t>
            </a:r>
          </a:p>
          <a:p>
            <a:pPr>
              <a:buNone/>
            </a:pPr>
            <a:endParaRPr lang="tr-TR" sz="2000" b="1"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BEP, BEP geliştirme birimi tarafından hazırlanır.  </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764704"/>
            <a:ext cx="8136904" cy="792088"/>
          </a:xfrm>
        </p:spPr>
        <p:txBody>
          <a:bodyPr>
            <a:normAutofit/>
          </a:bodyPr>
          <a:lstStyle/>
          <a:p>
            <a:pPr algn="ctr"/>
            <a:r>
              <a:rPr lang="tr-TR" sz="3600" b="1" dirty="0" smtClean="0">
                <a:effectLst>
                  <a:outerShdw blurRad="38100" dist="38100" dir="2700000" algn="tl">
                    <a:srgbClr val="000000">
                      <a:alpha val="43137"/>
                    </a:srgbClr>
                  </a:outerShdw>
                </a:effectLst>
                <a:latin typeface="Cambria" pitchFamily="18" charset="0"/>
              </a:rPr>
              <a:t>PROGRAMI PLANLAMA</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2492896"/>
            <a:ext cx="8388424" cy="3662541"/>
          </a:xfrm>
        </p:spPr>
        <p:txBody>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Var olan performans düzeyi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Uzun dönemli amaçlar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Kısa dönemli amaçlar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Öğretim </a:t>
            </a:r>
            <a:r>
              <a:rPr lang="tr-TR" sz="2000" dirty="0">
                <a:effectLst>
                  <a:outerShdw blurRad="38100" dist="38100" dir="2700000" algn="tl">
                    <a:srgbClr val="000000">
                      <a:alpha val="43137"/>
                    </a:srgbClr>
                  </a:outerShdw>
                </a:effectLst>
                <a:latin typeface="Cambria" pitchFamily="18" charset="0"/>
              </a:rPr>
              <a:t>süreci, yapılacak etkinlikler, değerlendirme </a:t>
            </a:r>
            <a:r>
              <a:rPr lang="tr-TR" sz="2000" dirty="0" smtClean="0">
                <a:effectLst>
                  <a:outerShdw blurRad="38100" dist="38100" dir="2700000" algn="tl">
                    <a:srgbClr val="000000">
                      <a:alpha val="43137"/>
                    </a:srgbClr>
                  </a:outerShdw>
                </a:effectLst>
                <a:latin typeface="Cambria" pitchFamily="18" charset="0"/>
              </a:rPr>
              <a:t>şekli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Verilecek destekler</a:t>
            </a:r>
            <a:endParaRPr lang="tr-TR" sz="2000" dirty="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Uzmanlarla işbirliği</a:t>
            </a:r>
            <a:endParaRPr lang="tr-TR" sz="2000" dirty="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err="1" smtClean="0">
                <a:effectLst>
                  <a:outerShdw blurRad="38100" dist="38100" dir="2700000" algn="tl">
                    <a:srgbClr val="000000">
                      <a:alpha val="43137"/>
                    </a:srgbClr>
                  </a:outerShdw>
                </a:effectLst>
                <a:latin typeface="Cambria" pitchFamily="18" charset="0"/>
              </a:rPr>
              <a:t>Öğretimsel</a:t>
            </a:r>
            <a:r>
              <a:rPr lang="tr-TR" sz="2000" dirty="0" smtClean="0">
                <a:effectLst>
                  <a:outerShdw blurRad="38100" dist="38100" dir="2700000" algn="tl">
                    <a:srgbClr val="000000">
                      <a:alpha val="43137"/>
                    </a:srgbClr>
                  </a:outerShdw>
                </a:effectLst>
                <a:latin typeface="Cambria" pitchFamily="18" charset="0"/>
              </a:rPr>
              <a:t> uyarlamalar</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Öğretim nerede, ne zaman, kimler tarafından yapılacak?</a:t>
            </a:r>
            <a:endParaRPr lang="tr-TR" sz="2000" dirty="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194260992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08C7770B-9AC2-4E2C-AC38-82F926C1BE12}">
  <ds:schemaRefs>
    <ds:schemaRef ds:uri="http://schemas.microsoft.com/sharepoint/v3/contenttype/forms"/>
  </ds:schemaRefs>
</ds:datastoreItem>
</file>

<file path=customXml/itemProps2.xml><?xml version="1.0" encoding="utf-8"?>
<ds:datastoreItem xmlns:ds="http://schemas.openxmlformats.org/officeDocument/2006/customXml" ds:itemID="{CAF3C500-29BE-4486-928B-49C3B40E00E9}">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1</Template>
  <TotalTime>2794</TotalTime>
  <Words>1313</Words>
  <Application>Microsoft Office PowerPoint</Application>
  <PresentationFormat>Ekran Gösterisi (4:3)</PresentationFormat>
  <Paragraphs>216</Paragraphs>
  <Slides>27</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27</vt:i4>
      </vt:variant>
    </vt:vector>
  </HeadingPairs>
  <TitlesOfParts>
    <vt:vector size="36" baseType="lpstr">
      <vt:lpstr>Arial</vt:lpstr>
      <vt:lpstr>Calibri</vt:lpstr>
      <vt:lpstr>Cambria</vt:lpstr>
      <vt:lpstr>Courier New</vt:lpstr>
      <vt:lpstr>Georgia</vt:lpstr>
      <vt:lpstr>Times New Roman</vt:lpstr>
      <vt:lpstr>Wingdings</vt:lpstr>
      <vt:lpstr>TS010286756</vt:lpstr>
      <vt:lpstr>White with Courier font for code slides</vt:lpstr>
      <vt:lpstr> 2. ÜNİTE  ÖZEL EĞİTİMDE DEĞERLENDİRME </vt:lpstr>
      <vt:lpstr>PowerPoint Sunusu</vt:lpstr>
      <vt:lpstr>DEĞERLENDİRME SÜRECİNİN AŞAMALARI</vt:lpstr>
      <vt:lpstr>TARAMA / GÖNDERME</vt:lpstr>
      <vt:lpstr>Değerlendirme Türleri</vt:lpstr>
      <vt:lpstr>TANILAMA</vt:lpstr>
      <vt:lpstr>ÖZEL EĞİTİME UYGUNLUĞU BELİRLEME</vt:lpstr>
      <vt:lpstr>PROGRAMI PLANLAMA</vt:lpstr>
      <vt:lpstr>PROGRAMI PLANLAMA</vt:lpstr>
      <vt:lpstr>ÖĞRENCİDEKİ DEĞİŞİKLİKLERİ VE İLERLEMELERİ DEĞERLENDİRME</vt:lpstr>
      <vt:lpstr>DEĞERLENDİRME İLKELERİ</vt:lpstr>
      <vt:lpstr>DEĞERLENDİRME TÜRLERİ Formal Değerlendirme Türleri  </vt:lpstr>
      <vt:lpstr>DEĞERLENDİRME TÜRLERİ 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DEĞERLENDİRME TÜRLERİ İnformal Değerlendirme Türleri  </vt:lpstr>
      <vt:lpstr>SINAV UYARLAMALARI Sınav Ortamına İlişkin Uyarlamalar  </vt:lpstr>
      <vt:lpstr>SINAV UYARLAMALARI Sınav Süresi ve Zamanına İlişkin Uyarlamalar  </vt:lpstr>
      <vt:lpstr>SINAV UYARLAMALARI Sınav Soru ve Yönergelerinde Uyarlamalar  </vt:lpstr>
      <vt:lpstr>SINAV UYARLAMALARI Sınav Sorularına Yanıt Verme Uyarlamaları  </vt:lpstr>
      <vt:lpstr>SINAV UYARLAMALARI Başka Uyarlamalar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BURCU</cp:lastModifiedBy>
  <cp:revision>417</cp:revision>
  <dcterms:created xsi:type="dcterms:W3CDTF">2012-02-28T10:03:47Z</dcterms:created>
  <dcterms:modified xsi:type="dcterms:W3CDTF">2017-11-13T06:18:29Z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