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7" r:id="rId8"/>
    <p:sldId id="261" r:id="rId9"/>
    <p:sldId id="262" r:id="rId10"/>
    <p:sldId id="263" r:id="rId11"/>
    <p:sldId id="264" r:id="rId12"/>
    <p:sldId id="268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1AFD"/>
    <a:srgbClr val="1488FF"/>
    <a:srgbClr val="3A911A"/>
    <a:srgbClr val="54FF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5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91097" y="3721473"/>
            <a:ext cx="6827520" cy="1581150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55300" y="6429375"/>
            <a:ext cx="1168400" cy="292100"/>
          </a:xfrm>
        </p:spPr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986528" y="1417320"/>
            <a:ext cx="682752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7319512" y="0"/>
            <a:ext cx="4525024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65760" y="1298448"/>
            <a:ext cx="11460480" cy="4937760"/>
          </a:xfrm>
        </p:spPr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4991099" y="1400175"/>
            <a:ext cx="6827520" cy="1476375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45720" y="136642"/>
            <a:ext cx="4434865" cy="6721359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978401" y="2895600"/>
            <a:ext cx="6839391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68300" y="1298448"/>
            <a:ext cx="566928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6154420" y="1298448"/>
            <a:ext cx="566928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368300" y="1810512"/>
            <a:ext cx="566928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6154420" y="1810512"/>
            <a:ext cx="566928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300" y="1298449"/>
            <a:ext cx="566420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6154420" y="1298449"/>
            <a:ext cx="566420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377952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5034580" y="533400"/>
            <a:ext cx="6751021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299" y="1539240"/>
            <a:ext cx="377952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46600" y="0"/>
            <a:ext cx="764540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368299" y="228600"/>
            <a:ext cx="377952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65760" y="1536192"/>
            <a:ext cx="377952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1295401"/>
            <a:ext cx="1145540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8300" y="6429375"/>
            <a:ext cx="28448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1099" y="6429375"/>
            <a:ext cx="5448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5300" y="6429375"/>
            <a:ext cx="116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endParaRPr lang="tr-TR" sz="4000" dirty="0"/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986528" y="1417320"/>
            <a:ext cx="6827520" cy="1452880"/>
          </a:xfrm>
        </p:spPr>
        <p:txBody>
          <a:bodyPr>
            <a:normAutofit/>
          </a:bodyPr>
          <a:lstStyle/>
          <a:p>
            <a:r>
              <a:rPr lang="tr-TR" sz="3600" dirty="0"/>
              <a:t>ÇOCUĞU TANIMA VE DEĞERLENDİRME TEKNİKLERİ</a:t>
            </a:r>
          </a:p>
        </p:txBody>
      </p:sp>
    </p:spTree>
    <p:extLst>
      <p:ext uri="{BB962C8B-B14F-4D97-AF65-F5344CB8AC3E}">
        <p14:creationId xmlns:p14="http://schemas.microsoft.com/office/powerpoint/2010/main" val="3066745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GELİŞİMSEL DEĞERLENDİRME TESTLERİ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1953790" y="1702723"/>
            <a:ext cx="9663114" cy="48290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800" b="1" dirty="0"/>
              <a:t>BAYLEY 3</a:t>
            </a:r>
          </a:p>
          <a:p>
            <a:pPr marL="0" indent="0">
              <a:buNone/>
            </a:pPr>
            <a:endParaRPr lang="tr-TR" sz="2800" dirty="0"/>
          </a:p>
          <a:p>
            <a:r>
              <a:rPr lang="tr-TR" sz="2800" dirty="0"/>
              <a:t>1-42 Aylık çocuklar</a:t>
            </a:r>
          </a:p>
          <a:p>
            <a:r>
              <a:rPr lang="tr-TR" sz="2800" dirty="0"/>
              <a:t>Alt testleri:</a:t>
            </a:r>
          </a:p>
          <a:p>
            <a:pPr lvl="4"/>
            <a:r>
              <a:rPr lang="es-ES" sz="2800" dirty="0"/>
              <a:t>Bilişsel </a:t>
            </a:r>
            <a:endParaRPr lang="tr-TR" sz="2800" dirty="0"/>
          </a:p>
          <a:p>
            <a:pPr lvl="4"/>
            <a:r>
              <a:rPr lang="es-ES" sz="2800" dirty="0"/>
              <a:t>Dil</a:t>
            </a:r>
            <a:endParaRPr lang="tr-TR" sz="2800" dirty="0"/>
          </a:p>
          <a:p>
            <a:pPr lvl="4"/>
            <a:r>
              <a:rPr lang="es-ES" sz="2800" dirty="0"/>
              <a:t>Motor</a:t>
            </a:r>
            <a:endParaRPr lang="tr-TR" sz="2800" dirty="0"/>
          </a:p>
          <a:p>
            <a:pPr lvl="4"/>
            <a:r>
              <a:rPr lang="es-ES" sz="2800" dirty="0"/>
              <a:t>Sosyal-Duygusal</a:t>
            </a:r>
            <a:endParaRPr lang="tr-TR" sz="2800" dirty="0"/>
          </a:p>
          <a:p>
            <a:pPr lvl="4"/>
            <a:r>
              <a:rPr lang="es-ES" sz="2800" dirty="0"/>
              <a:t> Uyumsal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6766556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GELİŞİMSEL DEĞERLENDİRME TESTLERİ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1479298" y="1953946"/>
            <a:ext cx="10346942" cy="42822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b="1" dirty="0"/>
              <a:t>Gazi Erken Çocukluk Gelişimi Değerlendirme Aracı (GEÇDA</a:t>
            </a:r>
            <a:r>
              <a:rPr lang="tr-TR" sz="2800" dirty="0"/>
              <a:t>)</a:t>
            </a:r>
          </a:p>
          <a:p>
            <a:r>
              <a:rPr lang="tr-TR" sz="2800" dirty="0"/>
              <a:t>249 Madde</a:t>
            </a:r>
          </a:p>
          <a:p>
            <a:r>
              <a:rPr lang="tr-TR" sz="2800" dirty="0"/>
              <a:t>Alt Testler</a:t>
            </a:r>
          </a:p>
          <a:p>
            <a:pPr lvl="3"/>
            <a:r>
              <a:rPr lang="tr-TR" sz="2800" dirty="0" err="1"/>
              <a:t>Psikomotor</a:t>
            </a:r>
            <a:endParaRPr lang="tr-TR" sz="2800" dirty="0"/>
          </a:p>
          <a:p>
            <a:pPr lvl="3"/>
            <a:r>
              <a:rPr lang="tr-TR" sz="2800" dirty="0"/>
              <a:t>Bilişsel</a:t>
            </a:r>
          </a:p>
          <a:p>
            <a:pPr lvl="3"/>
            <a:r>
              <a:rPr lang="tr-TR" sz="2800" dirty="0"/>
              <a:t>Dil</a:t>
            </a:r>
          </a:p>
          <a:p>
            <a:pPr lvl="3"/>
            <a:r>
              <a:rPr lang="tr-TR" sz="2800" dirty="0"/>
              <a:t>Sosyal-duygusal gelişim </a:t>
            </a:r>
          </a:p>
        </p:txBody>
      </p:sp>
    </p:spTree>
    <p:extLst>
      <p:ext uri="{BB962C8B-B14F-4D97-AF65-F5344CB8AC3E}">
        <p14:creationId xmlns:p14="http://schemas.microsoft.com/office/powerpoint/2010/main" val="4419575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2F38CC8-9D0F-4CFF-9DEB-7F060BC39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C04B1E-20F6-4D37-A77C-18D33AF0824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o	</a:t>
            </a:r>
            <a:r>
              <a:rPr lang="tr-TR" dirty="0" err="1"/>
              <a:t>Axline</a:t>
            </a:r>
            <a:r>
              <a:rPr lang="tr-TR" dirty="0"/>
              <a:t>, Virginia. (1986). Benliğini Arayan Çocuk. Panama Yayıncılık. İstanbul. </a:t>
            </a:r>
          </a:p>
          <a:p>
            <a:r>
              <a:rPr lang="tr-TR" dirty="0"/>
              <a:t>o	Eriş, Bahar. (2018). Gölgedeki Yıldızlar-</a:t>
            </a:r>
            <a:r>
              <a:rPr lang="tr-TR" dirty="0" err="1"/>
              <a:t>Disleksinin</a:t>
            </a:r>
            <a:r>
              <a:rPr lang="tr-TR" dirty="0"/>
              <a:t> Gizli Yetenekleri. Alfa Basım Yayım Dağıtım San. ve Tic. AŞ. </a:t>
            </a:r>
            <a:r>
              <a:rPr lang="tr-TR" dirty="0" err="1"/>
              <a:t>İtanbul</a:t>
            </a:r>
            <a:r>
              <a:rPr lang="tr-TR" dirty="0"/>
              <a:t>. </a:t>
            </a:r>
          </a:p>
          <a:p>
            <a:r>
              <a:rPr lang="tr-TR" dirty="0"/>
              <a:t>o	Çocuktur Geçer</a:t>
            </a:r>
          </a:p>
          <a:p>
            <a:r>
              <a:rPr lang="tr-TR" dirty="0"/>
              <a:t>o	Bayhan, Pınar (Ed.). (2017). Okul Öncesinde Alternatif Değerlendirme. Hedef Yayıncılık. Ankara. </a:t>
            </a:r>
          </a:p>
          <a:p>
            <a:r>
              <a:rPr lang="tr-TR" dirty="0"/>
              <a:t>o	Kumtepe, Alper Tolga (Ed.). (2017). Çocuğu Tanıma ve Değerlendirme. Anadolu Üniversitesi Yayınları. Eskişehir.</a:t>
            </a:r>
          </a:p>
          <a:p>
            <a:r>
              <a:rPr lang="tr-TR" dirty="0"/>
              <a:t>o	</a:t>
            </a:r>
            <a:r>
              <a:rPr lang="tr-TR" dirty="0" err="1"/>
              <a:t>Bredekamp</a:t>
            </a:r>
            <a:r>
              <a:rPr lang="tr-TR" dirty="0"/>
              <a:t>, </a:t>
            </a:r>
            <a:r>
              <a:rPr lang="tr-TR" dirty="0" err="1"/>
              <a:t>Sue</a:t>
            </a:r>
            <a:r>
              <a:rPr lang="tr-TR" dirty="0"/>
              <a:t>. (2015).  Erken Çocukluk Eğitiminde Etkili uygulamalar.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Afee</a:t>
            </a:r>
            <a:r>
              <a:rPr lang="tr-TR" dirty="0"/>
              <a:t>, </a:t>
            </a:r>
            <a:r>
              <a:rPr lang="tr-TR" dirty="0" err="1"/>
              <a:t>Oralie</a:t>
            </a:r>
            <a:r>
              <a:rPr lang="tr-TR" dirty="0"/>
              <a:t> ve </a:t>
            </a:r>
            <a:r>
              <a:rPr lang="tr-TR" dirty="0" err="1"/>
              <a:t>Leong</a:t>
            </a:r>
            <a:r>
              <a:rPr lang="tr-TR" dirty="0"/>
              <a:t>, </a:t>
            </a:r>
            <a:r>
              <a:rPr lang="tr-TR" dirty="0" err="1"/>
              <a:t>Deborah</a:t>
            </a:r>
            <a:r>
              <a:rPr lang="tr-TR" dirty="0"/>
              <a:t> J. (2015). Erken Çocukluk Döneminde Gelişim ve Öğrenmenin Değerlendirilmesi ve Desteklenmesi.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Yıldız Bıçakçı, M. (2017). Çocuğun Değerlendirilmesi. Erken Çocukluk Döneminde Gelişim I (Ed. Aysel Köksal Akyol). Anı Yayıncılık. Ankara.</a:t>
            </a:r>
          </a:p>
          <a:p>
            <a:r>
              <a:rPr lang="tr-TR" dirty="0"/>
              <a:t>o	Yıldız Bıçakçı, M. (2017). Çocuğun Değerlendirilmesi. Erken Çocukluk Döneminde Gelişim II (Ed. Aysel Köksal Akyol). Anı Yayıncılık. Ankara.</a:t>
            </a:r>
          </a:p>
          <a:p>
            <a:r>
              <a:rPr lang="tr-TR" dirty="0"/>
              <a:t>o	Karaaslan, Tuğba. (2018). “Okul Öncesi Dönem (3-5 Yaş) Çocuklarının Gelişimsel Özelliklerinin Değerlendirilmesi”. Okul Öncesinde ve İlkokulda Rehberlik ve Psikolojik Danışma (Ed. Zeynep Hamamcı). Nobel Akademik Yayıncılık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Emre </a:t>
            </a:r>
            <a:r>
              <a:rPr lang="tr-TR" dirty="0" err="1"/>
              <a:t>Bolatbaş</a:t>
            </a:r>
            <a:r>
              <a:rPr lang="tr-TR" dirty="0"/>
              <a:t>, Didem ve Yıldız Bıçakçı, </a:t>
            </a:r>
            <a:r>
              <a:rPr lang="tr-TR" dirty="0" err="1"/>
              <a:t>Müdriye</a:t>
            </a:r>
            <a:r>
              <a:rPr lang="tr-TR" dirty="0"/>
              <a:t>. (2018). Çocuk Gelişimini Değerlendirmede Biçimsel Olmayan Yöntemler (Standardize Olmayan Yöntemler). . </a:t>
            </a:r>
          </a:p>
          <a:p>
            <a:r>
              <a:rPr lang="tr-TR" dirty="0"/>
              <a:t>o	</a:t>
            </a:r>
            <a:r>
              <a:rPr lang="tr-TR" dirty="0" err="1"/>
              <a:t>Nitko</a:t>
            </a:r>
            <a:r>
              <a:rPr lang="tr-TR" dirty="0"/>
              <a:t>, </a:t>
            </a:r>
            <a:r>
              <a:rPr lang="tr-TR" dirty="0" err="1"/>
              <a:t>Anthony</a:t>
            </a:r>
            <a:r>
              <a:rPr lang="tr-TR" dirty="0"/>
              <a:t> J. ve </a:t>
            </a:r>
            <a:r>
              <a:rPr lang="tr-TR" dirty="0" err="1"/>
              <a:t>Brookhart</a:t>
            </a:r>
            <a:r>
              <a:rPr lang="tr-TR" dirty="0"/>
              <a:t>, Susan M. (2016). Öğrencilerin Eğitsel Değerlendirilmesi. Nobel Akademik Yayıncılık). Ankara.</a:t>
            </a:r>
          </a:p>
          <a:p>
            <a:r>
              <a:rPr lang="tr-TR" dirty="0"/>
              <a:t>o	 Önder, Alev. (Ed.) (2014). Okul Öncesi Dönemde Çocukları Değerlendirme ve Tanıma. </a:t>
            </a:r>
            <a:r>
              <a:rPr lang="tr-TR" dirty="0" err="1"/>
              <a:t>Pegem</a:t>
            </a:r>
            <a:r>
              <a:rPr lang="tr-TR" dirty="0"/>
              <a:t> Akademi. Ankara.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1528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GÖZLEM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07117" y="1899138"/>
            <a:ext cx="10592333" cy="3222991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tr-TR" sz="3200" dirty="0"/>
              <a:t>Gözlem, amacı bilgiye ulaşmak olmak üzere canlı veya cansız varlıkların çeşitli kayıt ve izlem yöntemlerinin kullanılmasıyla çeşitli araçlardan destek alınarak ya da </a:t>
            </a:r>
            <a:r>
              <a:rPr lang="tr-TR" sz="3200" dirty="0" err="1"/>
              <a:t>ıplak</a:t>
            </a:r>
            <a:r>
              <a:rPr lang="tr-TR" sz="3200" dirty="0"/>
              <a:t> gözle dikkatle izlenmesi anlamına gelmektedir.</a:t>
            </a:r>
          </a:p>
        </p:txBody>
      </p:sp>
    </p:spTree>
    <p:extLst>
      <p:ext uri="{BB962C8B-B14F-4D97-AF65-F5344CB8AC3E}">
        <p14:creationId xmlns:p14="http://schemas.microsoft.com/office/powerpoint/2010/main" val="3783905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GÖZLEM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16358" y="1723292"/>
            <a:ext cx="11309881" cy="4512915"/>
          </a:xfrm>
        </p:spPr>
        <p:txBody>
          <a:bodyPr/>
          <a:lstStyle/>
          <a:p>
            <a:r>
              <a:rPr lang="tr-TR" sz="3200" dirty="0"/>
              <a:t>Gözlem Türleri:</a:t>
            </a:r>
          </a:p>
          <a:p>
            <a:pPr marL="0" indent="0">
              <a:buNone/>
            </a:pPr>
            <a:r>
              <a:rPr lang="tr-TR" sz="3200" dirty="0"/>
              <a:t>Gözlemci ve gözlenen arasındaki ilişkiye göre: </a:t>
            </a:r>
          </a:p>
          <a:p>
            <a:pPr marL="457200" indent="-457200"/>
            <a:r>
              <a:rPr lang="tr-TR" sz="3200" dirty="0"/>
              <a:t>Katılımlı Gözlem: Katılımlı gözlemde gözlemci gözlemlediği şeyle aynı ortam içerisindedir ve gözlemlenenle aynı etkinliklere dahil olur</a:t>
            </a:r>
          </a:p>
          <a:p>
            <a:pPr marL="457200" indent="-457200"/>
            <a:r>
              <a:rPr lang="tr-TR" sz="3200" dirty="0"/>
              <a:t>Katılımsız Gözlem: Katılımsız gözlemde gözlemci bireyin ya da grubun dahil olduğu ortamın dışından objektif ve tarafsız olarak gözlem yapar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637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GÖZLEM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365760" y="1688768"/>
            <a:ext cx="11460480" cy="4547440"/>
          </a:xfrm>
        </p:spPr>
        <p:txBody>
          <a:bodyPr>
            <a:normAutofit/>
          </a:bodyPr>
          <a:lstStyle/>
          <a:p>
            <a:pPr marL="0" indent="0">
              <a:lnSpc>
                <a:spcPct val="130000"/>
              </a:lnSpc>
              <a:buNone/>
            </a:pPr>
            <a:r>
              <a:rPr lang="tr-TR" sz="2800" dirty="0"/>
              <a:t>Gözlemin gerçekleştirildiği ortama göre: </a:t>
            </a:r>
          </a:p>
          <a:p>
            <a:pPr marL="0" indent="0">
              <a:lnSpc>
                <a:spcPct val="130000"/>
              </a:lnSpc>
              <a:buNone/>
            </a:pPr>
            <a:endParaRPr lang="tr-TR" sz="2800" dirty="0"/>
          </a:p>
          <a:p>
            <a:pPr marL="457200" indent="-457200">
              <a:lnSpc>
                <a:spcPct val="130000"/>
              </a:lnSpc>
            </a:pPr>
            <a:r>
              <a:rPr lang="tr-TR" sz="2800" dirty="0"/>
              <a:t>Doğal Gözlem: Doğal gözlemde gözlemci gözlediği kişinin/varlığın sürekli olarak bulunduğu ortam içerisinde kendisini gözlemler</a:t>
            </a:r>
          </a:p>
          <a:p>
            <a:pPr marL="457200" indent="-457200">
              <a:lnSpc>
                <a:spcPct val="130000"/>
              </a:lnSpc>
            </a:pPr>
            <a:r>
              <a:rPr lang="tr-TR" sz="2800" dirty="0"/>
              <a:t>Yapay Gözlem: Gözlemin amacına uygun olarak önceden hazırlamış ortamlarda (laboratuvar vb.)  gözlenmesi planlanan kişisinin gözlenmesi</a:t>
            </a:r>
          </a:p>
        </p:txBody>
      </p:sp>
    </p:spTree>
    <p:extLst>
      <p:ext uri="{BB962C8B-B14F-4D97-AF65-F5344CB8AC3E}">
        <p14:creationId xmlns:p14="http://schemas.microsoft.com/office/powerpoint/2010/main" val="3984132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GÖZLEM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365760" y="2347546"/>
            <a:ext cx="11460480" cy="3888662"/>
          </a:xfrm>
        </p:spPr>
        <p:txBody>
          <a:bodyPr>
            <a:normAutofit fontScale="92500" lnSpcReduction="20000"/>
          </a:bodyPr>
          <a:lstStyle/>
          <a:p>
            <a:r>
              <a:rPr lang="tr-TR" sz="3000" dirty="0"/>
              <a:t>Gözlenecek davranış doğrultusunda değişkenlerin kontrol edilmesine göre:</a:t>
            </a:r>
          </a:p>
          <a:p>
            <a:pPr>
              <a:lnSpc>
                <a:spcPct val="140000"/>
              </a:lnSpc>
            </a:pPr>
            <a:endParaRPr lang="tr-TR" sz="3000" dirty="0"/>
          </a:p>
          <a:p>
            <a:pPr>
              <a:lnSpc>
                <a:spcPct val="140000"/>
              </a:lnSpc>
            </a:pPr>
            <a:r>
              <a:rPr lang="tr-TR" sz="2800" dirty="0"/>
              <a:t>Yapılandırılmış Gözlem: Gözlenmesi planlanan şeyin nerede, ne zaman, nasıl gözleneceğinin planının öncesinde yapılarak amaç doğrultusunda kuralların konulduğu gözlemdir. </a:t>
            </a:r>
          </a:p>
          <a:p>
            <a:pPr algn="just">
              <a:lnSpc>
                <a:spcPct val="140000"/>
              </a:lnSpc>
            </a:pPr>
            <a:r>
              <a:rPr lang="tr-TR" sz="2800" dirty="0"/>
              <a:t>Yapılandırılmamış Gözlem: Gözlenenin doğal ortamında rastlantısal olarak, herhangi bir amaca ve kurala </a:t>
            </a:r>
            <a:r>
              <a:rPr lang="tr-TR" dirty="0"/>
              <a:t>bağlı kalmadan gelişigüzel yapılan gözlemdir.</a:t>
            </a:r>
          </a:p>
        </p:txBody>
      </p:sp>
    </p:spTree>
    <p:extLst>
      <p:ext uri="{BB962C8B-B14F-4D97-AF65-F5344CB8AC3E}">
        <p14:creationId xmlns:p14="http://schemas.microsoft.com/office/powerpoint/2010/main" val="4101799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GÖZLEM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519272" y="1772927"/>
            <a:ext cx="11460480" cy="3528177"/>
          </a:xfrm>
        </p:spPr>
        <p:txBody>
          <a:bodyPr>
            <a:noAutofit/>
          </a:bodyPr>
          <a:lstStyle/>
          <a:p>
            <a:pPr marL="0" indent="0">
              <a:lnSpc>
                <a:spcPct val="140000"/>
              </a:lnSpc>
              <a:buNone/>
            </a:pPr>
            <a:r>
              <a:rPr lang="tr-TR" sz="2800" dirty="0"/>
              <a:t>Gözlemin Sürekliliğine Göre: </a:t>
            </a:r>
          </a:p>
          <a:p>
            <a:pPr marL="457200" indent="-457200">
              <a:lnSpc>
                <a:spcPct val="140000"/>
              </a:lnSpc>
            </a:pPr>
            <a:r>
              <a:rPr lang="tr-TR" sz="2800" dirty="0"/>
              <a:t>Sürekli Gözlem: Olgunun, olayın ya da durumun süresine göre baştan sona kadar izlendiği gözlem türüdür.</a:t>
            </a:r>
          </a:p>
          <a:p>
            <a:pPr marL="457200" indent="-457200">
              <a:lnSpc>
                <a:spcPct val="140000"/>
              </a:lnSpc>
            </a:pPr>
            <a:r>
              <a:rPr lang="tr-TR" sz="2800" dirty="0"/>
              <a:t>Aralıklı Gözlem: Aralıklı gözleme belli bir durumla ilgili birden fazla gözlem ya- </a:t>
            </a:r>
            <a:r>
              <a:rPr lang="tr-TR" sz="2800" dirty="0" err="1"/>
              <a:t>pılması</a:t>
            </a:r>
            <a:r>
              <a:rPr lang="tr-TR" sz="2800" dirty="0"/>
              <a:t> gerektiğinde başvurulur. Yapılan gözlemler arasında belli süreler vardır </a:t>
            </a:r>
          </a:p>
        </p:txBody>
      </p:sp>
    </p:spTree>
    <p:extLst>
      <p:ext uri="{BB962C8B-B14F-4D97-AF65-F5344CB8AC3E}">
        <p14:creationId xmlns:p14="http://schemas.microsoft.com/office/powerpoint/2010/main" val="2912293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GELİŞİMSEL DEĞERLENDİRME TESTLERİ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35028" y="1995816"/>
            <a:ext cx="10522556" cy="4298680"/>
          </a:xfrm>
        </p:spPr>
        <p:txBody>
          <a:bodyPr/>
          <a:lstStyle/>
          <a:p>
            <a:pPr marL="0" indent="0">
              <a:lnSpc>
                <a:spcPct val="140000"/>
              </a:lnSpc>
              <a:buNone/>
            </a:pPr>
            <a:r>
              <a:rPr lang="en-US" sz="2800" b="1" dirty="0" err="1"/>
              <a:t>Gelişimsel</a:t>
            </a:r>
            <a:r>
              <a:rPr lang="en-US" sz="2800" b="1" dirty="0"/>
              <a:t> </a:t>
            </a:r>
            <a:r>
              <a:rPr lang="en-US" sz="2800" b="1" dirty="0" err="1"/>
              <a:t>değerlendirme</a:t>
            </a:r>
            <a:r>
              <a:rPr lang="en-US" sz="2800" b="1" dirty="0"/>
              <a:t> </a:t>
            </a:r>
            <a:r>
              <a:rPr lang="en-US" sz="2800" b="1" dirty="0" err="1"/>
              <a:t>testleri</a:t>
            </a:r>
            <a:endParaRPr lang="en-US" sz="2800" b="1" dirty="0"/>
          </a:p>
          <a:p>
            <a:pPr marL="342900" indent="-342900">
              <a:lnSpc>
                <a:spcPct val="140000"/>
              </a:lnSpc>
            </a:pPr>
            <a:r>
              <a:rPr lang="en-US" sz="2800" b="1" dirty="0"/>
              <a:t>AGTE</a:t>
            </a:r>
          </a:p>
          <a:p>
            <a:pPr>
              <a:lnSpc>
                <a:spcPct val="140000"/>
              </a:lnSpc>
            </a:pPr>
            <a:r>
              <a:rPr lang="tr-TR" sz="2800" dirty="0"/>
              <a:t>Denver 2 Gelişimsel Tarama Testi</a:t>
            </a:r>
          </a:p>
          <a:p>
            <a:pPr>
              <a:lnSpc>
                <a:spcPct val="140000"/>
              </a:lnSpc>
            </a:pPr>
            <a:r>
              <a:rPr lang="tr-TR" sz="2800" dirty="0"/>
              <a:t>BAYLEY 3</a:t>
            </a:r>
          </a:p>
          <a:p>
            <a:pPr>
              <a:lnSpc>
                <a:spcPct val="140000"/>
              </a:lnSpc>
            </a:pPr>
            <a:r>
              <a:rPr lang="tr-TR" sz="2800" dirty="0"/>
              <a:t>GEÇDA</a:t>
            </a:r>
          </a:p>
          <a:p>
            <a:pPr>
              <a:lnSpc>
                <a:spcPct val="140000"/>
              </a:lnSpc>
            </a:pPr>
            <a:r>
              <a:rPr lang="tr-TR" sz="2800" dirty="0"/>
              <a:t>...................</a:t>
            </a:r>
          </a:p>
          <a:p>
            <a:endParaRPr lang="tr-TR" dirty="0"/>
          </a:p>
          <a:p>
            <a:pPr marL="0" indent="0">
              <a:lnSpc>
                <a:spcPct val="140000"/>
              </a:lnSpc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5647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GELİŞİMSEL DEĞERLENDİRME TESTLERİ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1814234" y="1967902"/>
            <a:ext cx="10012006" cy="426830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800" b="1" dirty="0"/>
              <a:t>AGTE: Ankara Gelişim Tarama Envanteri</a:t>
            </a:r>
          </a:p>
          <a:p>
            <a:endParaRPr lang="tr-TR" sz="2800" dirty="0"/>
          </a:p>
          <a:p>
            <a:r>
              <a:rPr lang="tr-TR" sz="2800" dirty="0"/>
              <a:t>0-6 Yaş </a:t>
            </a:r>
          </a:p>
          <a:p>
            <a:r>
              <a:rPr lang="tr-TR" sz="2800" dirty="0"/>
              <a:t>154 Madde</a:t>
            </a:r>
          </a:p>
          <a:p>
            <a:r>
              <a:rPr lang="tr-TR" sz="2800" dirty="0"/>
              <a:t>Alt testler:</a:t>
            </a:r>
          </a:p>
          <a:p>
            <a:pPr lvl="3"/>
            <a:r>
              <a:rPr lang="tr-TR" sz="2800" dirty="0"/>
              <a:t>Dil-Bilişsel</a:t>
            </a:r>
            <a:br>
              <a:rPr lang="tr-TR" sz="2800" dirty="0"/>
            </a:br>
            <a:r>
              <a:rPr lang="tr-TR" sz="2800" dirty="0"/>
              <a:t>Sosyal Beceri-</a:t>
            </a:r>
            <a:r>
              <a:rPr lang="tr-TR" sz="2800" dirty="0" err="1"/>
              <a:t>Özbakım</a:t>
            </a:r>
            <a:br>
              <a:rPr lang="tr-TR" sz="2800" dirty="0"/>
            </a:br>
            <a:r>
              <a:rPr lang="tr-TR" sz="2800" dirty="0"/>
              <a:t>İnce Motor</a:t>
            </a:r>
            <a:br>
              <a:rPr lang="tr-TR" sz="2800" dirty="0"/>
            </a:br>
            <a:r>
              <a:rPr lang="tr-TR" sz="2800" dirty="0"/>
              <a:t>Kaba Motor</a:t>
            </a:r>
          </a:p>
        </p:txBody>
      </p:sp>
    </p:spTree>
    <p:extLst>
      <p:ext uri="{BB962C8B-B14F-4D97-AF65-F5344CB8AC3E}">
        <p14:creationId xmlns:p14="http://schemas.microsoft.com/office/powerpoint/2010/main" val="2195125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GELİŞİMSEL DEĞERLENDİRME TESTLERİ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1409520" y="1702724"/>
            <a:ext cx="10416720" cy="4533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b="1" dirty="0"/>
              <a:t>Denver 2 Gelişimsel Tarama Testi</a:t>
            </a:r>
          </a:p>
          <a:p>
            <a:endParaRPr lang="tr-TR" sz="2800" dirty="0"/>
          </a:p>
          <a:p>
            <a:r>
              <a:rPr lang="tr-TR" sz="2800" dirty="0"/>
              <a:t>0-6 Yaş</a:t>
            </a:r>
          </a:p>
          <a:p>
            <a:r>
              <a:rPr lang="tr-TR" sz="2800" dirty="0"/>
              <a:t> Alt testler:</a:t>
            </a:r>
          </a:p>
          <a:p>
            <a:pPr lvl="5"/>
            <a:r>
              <a:rPr lang="tr-TR" sz="2800" dirty="0"/>
              <a:t>Kişisel-sosyal</a:t>
            </a:r>
          </a:p>
          <a:p>
            <a:pPr lvl="5"/>
            <a:r>
              <a:rPr lang="tr-TR" sz="2800" dirty="0"/>
              <a:t>İnce motor</a:t>
            </a:r>
          </a:p>
          <a:p>
            <a:pPr lvl="5"/>
            <a:r>
              <a:rPr lang="tr-TR" sz="2800" dirty="0"/>
              <a:t> Dil  </a:t>
            </a:r>
          </a:p>
          <a:p>
            <a:pPr lvl="5"/>
            <a:r>
              <a:rPr lang="tr-TR" sz="2800" dirty="0"/>
              <a:t>Kaba motor</a:t>
            </a:r>
          </a:p>
        </p:txBody>
      </p:sp>
    </p:spTree>
    <p:extLst>
      <p:ext uri="{BB962C8B-B14F-4D97-AF65-F5344CB8AC3E}">
        <p14:creationId xmlns:p14="http://schemas.microsoft.com/office/powerpoint/2010/main" val="24725168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SOHO">
      <a:dk1>
        <a:srgbClr val="2E2224"/>
      </a:dk1>
      <a:lt1>
        <a:sysClr val="window" lastClr="FFFFFF"/>
      </a:lt1>
      <a:dk2>
        <a:srgbClr val="48231E"/>
      </a:dk2>
      <a:lt2>
        <a:srgbClr val="CBD8DD"/>
      </a:lt2>
      <a:accent1>
        <a:srgbClr val="61625E"/>
      </a:accent1>
      <a:accent2>
        <a:srgbClr val="964D2C"/>
      </a:accent2>
      <a:accent3>
        <a:srgbClr val="66553E"/>
      </a:accent3>
      <a:accent4>
        <a:srgbClr val="848058"/>
      </a:accent4>
      <a:accent5>
        <a:srgbClr val="AFA14B"/>
      </a:accent5>
      <a:accent6>
        <a:srgbClr val="AD7D4D"/>
      </a:accent6>
      <a:hlink>
        <a:srgbClr val="FFDE66"/>
      </a:hlink>
      <a:folHlink>
        <a:srgbClr val="C0AEBC"/>
      </a:folHlink>
    </a:clrScheme>
    <a:fontScheme name="SOHO">
      <a:maj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SOHO.thmx</Template>
  <TotalTime>510</TotalTime>
  <Words>668</Words>
  <Application>Microsoft Office PowerPoint</Application>
  <PresentationFormat>Geniş ekran</PresentationFormat>
  <Paragraphs>77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Candara</vt:lpstr>
      <vt:lpstr>Tahoma</vt:lpstr>
      <vt:lpstr>Tunga</vt:lpstr>
      <vt:lpstr>Soho</vt:lpstr>
      <vt:lpstr>ÇOCUĞU TANIMA VE DEĞERLENDİRME TEKNİKLERİ</vt:lpstr>
      <vt:lpstr>GÖZLEM</vt:lpstr>
      <vt:lpstr>GÖZLEM</vt:lpstr>
      <vt:lpstr>GÖZLEM</vt:lpstr>
      <vt:lpstr>GÖZLEM</vt:lpstr>
      <vt:lpstr>GÖZLEM</vt:lpstr>
      <vt:lpstr>GELİŞİMSEL DEĞERLENDİRME TESTLERİ</vt:lpstr>
      <vt:lpstr>GELİŞİMSEL DEĞERLENDİRME TESTLERİ</vt:lpstr>
      <vt:lpstr>GELİŞİMSEL DEĞERLENDİRME TESTLERİ</vt:lpstr>
      <vt:lpstr>GELİŞİMSEL DEĞERLENDİRME TESTLERİ</vt:lpstr>
      <vt:lpstr>GELİŞİMSEL DEĞERLENDİRME TESTLERİ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Emin Demir</cp:lastModifiedBy>
  <cp:revision>100</cp:revision>
  <dcterms:created xsi:type="dcterms:W3CDTF">2017-09-25T14:40:04Z</dcterms:created>
  <dcterms:modified xsi:type="dcterms:W3CDTF">2020-05-03T23:01:38Z</dcterms:modified>
</cp:coreProperties>
</file>