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81" r:id="rId22"/>
    <p:sldId id="282" r:id="rId23"/>
    <p:sldId id="283" r:id="rId24"/>
    <p:sldId id="284" r:id="rId25"/>
    <p:sldId id="287" r:id="rId26"/>
    <p:sldId id="288" r:id="rId27"/>
    <p:sldId id="289" r:id="rId28"/>
    <p:sldId id="290" r:id="rId29"/>
    <p:sldId id="291" r:id="rId30"/>
    <p:sldId id="292" r:id="rId31"/>
    <p:sldId id="293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84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5BB1B7-8A2F-4655-864A-F4E6346D6692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5A196D8-006A-4182-8D12-0198E1183C67}">
      <dgm:prSet phldrT="[Metin]" phldr="1"/>
      <dgm:spPr/>
      <dgm:t>
        <a:bodyPr/>
        <a:lstStyle/>
        <a:p>
          <a:endParaRPr lang="tr-TR" dirty="0"/>
        </a:p>
      </dgm:t>
    </dgm:pt>
    <dgm:pt modelId="{66A3B04F-09AF-4AB5-A1B4-0D768E53FA76}" type="parTrans" cxnId="{96493600-A74E-4BE1-A8A7-585F295AE814}">
      <dgm:prSet/>
      <dgm:spPr/>
      <dgm:t>
        <a:bodyPr/>
        <a:lstStyle/>
        <a:p>
          <a:endParaRPr lang="tr-TR"/>
        </a:p>
      </dgm:t>
    </dgm:pt>
    <dgm:pt modelId="{5328F85B-9C6E-42BD-9EF4-C81BC766D080}" type="sibTrans" cxnId="{96493600-A74E-4BE1-A8A7-585F295AE814}">
      <dgm:prSet/>
      <dgm:spPr/>
      <dgm:t>
        <a:bodyPr/>
        <a:lstStyle/>
        <a:p>
          <a:endParaRPr lang="tr-TR"/>
        </a:p>
      </dgm:t>
    </dgm:pt>
    <dgm:pt modelId="{E5300B64-1214-40D7-8EA4-4FD751B9ADC4}">
      <dgm:prSet phldrT="[Metin]"/>
      <dgm:spPr/>
      <dgm:t>
        <a:bodyPr/>
        <a:lstStyle/>
        <a:p>
          <a:r>
            <a:rPr lang="tr-TR" dirty="0" smtClean="0">
              <a:solidFill>
                <a:srgbClr val="002060"/>
              </a:solidFill>
            </a:rPr>
            <a:t>Eser Sahibinin Hakları</a:t>
          </a:r>
          <a:endParaRPr lang="tr-TR" dirty="0">
            <a:solidFill>
              <a:srgbClr val="002060"/>
            </a:solidFill>
          </a:endParaRPr>
        </a:p>
      </dgm:t>
    </dgm:pt>
    <dgm:pt modelId="{51AD5E85-A47F-4D93-A3B5-C1DBAF2011AA}" type="parTrans" cxnId="{BB8460B5-4DAD-4633-8004-E476FF8CB7B3}">
      <dgm:prSet/>
      <dgm:spPr/>
      <dgm:t>
        <a:bodyPr/>
        <a:lstStyle/>
        <a:p>
          <a:endParaRPr lang="tr-TR"/>
        </a:p>
      </dgm:t>
    </dgm:pt>
    <dgm:pt modelId="{C73DD14A-2855-4103-BDE2-70EE73DB9CC6}" type="sibTrans" cxnId="{BB8460B5-4DAD-4633-8004-E476FF8CB7B3}">
      <dgm:prSet/>
      <dgm:spPr/>
      <dgm:t>
        <a:bodyPr/>
        <a:lstStyle/>
        <a:p>
          <a:endParaRPr lang="tr-TR"/>
        </a:p>
      </dgm:t>
    </dgm:pt>
    <dgm:pt modelId="{2A9C94A9-CAE3-4C91-AA07-928737FB8D3D}">
      <dgm:prSet phldrT="[Metin]" phldr="1"/>
      <dgm:spPr/>
      <dgm:t>
        <a:bodyPr/>
        <a:lstStyle/>
        <a:p>
          <a:endParaRPr lang="tr-TR" dirty="0"/>
        </a:p>
      </dgm:t>
    </dgm:pt>
    <dgm:pt modelId="{937CE646-C2A4-4EA5-9858-E723B5FA4FA6}" type="parTrans" cxnId="{A378D952-1BAD-4993-930E-AE81AC889184}">
      <dgm:prSet/>
      <dgm:spPr/>
      <dgm:t>
        <a:bodyPr/>
        <a:lstStyle/>
        <a:p>
          <a:endParaRPr lang="tr-TR"/>
        </a:p>
      </dgm:t>
    </dgm:pt>
    <dgm:pt modelId="{7A51FA1B-F1DD-4784-B0A8-974B6EE1B2AE}" type="sibTrans" cxnId="{A378D952-1BAD-4993-930E-AE81AC889184}">
      <dgm:prSet/>
      <dgm:spPr/>
      <dgm:t>
        <a:bodyPr/>
        <a:lstStyle/>
        <a:p>
          <a:endParaRPr lang="tr-TR"/>
        </a:p>
      </dgm:t>
    </dgm:pt>
    <dgm:pt modelId="{E111AA66-FBFA-4886-A4CD-69EE2B9F771B}">
      <dgm:prSet phldrT="[Metin]"/>
      <dgm:spPr/>
      <dgm:t>
        <a:bodyPr/>
        <a:lstStyle/>
        <a:p>
          <a:r>
            <a:rPr lang="tr-TR" dirty="0" smtClean="0">
              <a:solidFill>
                <a:srgbClr val="002060"/>
              </a:solidFill>
            </a:rPr>
            <a:t>Bağlantılı Haklar</a:t>
          </a:r>
          <a:endParaRPr lang="tr-TR" dirty="0">
            <a:solidFill>
              <a:srgbClr val="002060"/>
            </a:solidFill>
          </a:endParaRPr>
        </a:p>
      </dgm:t>
    </dgm:pt>
    <dgm:pt modelId="{05659F08-6B05-4EC0-A909-D85D0BA48AA1}" type="parTrans" cxnId="{C767AE4A-6C21-452C-973A-2AD906669375}">
      <dgm:prSet/>
      <dgm:spPr/>
      <dgm:t>
        <a:bodyPr/>
        <a:lstStyle/>
        <a:p>
          <a:endParaRPr lang="tr-TR"/>
        </a:p>
      </dgm:t>
    </dgm:pt>
    <dgm:pt modelId="{D1A183A5-65CF-42C7-BF5F-24AD01C42265}" type="sibTrans" cxnId="{C767AE4A-6C21-452C-973A-2AD906669375}">
      <dgm:prSet/>
      <dgm:spPr/>
      <dgm:t>
        <a:bodyPr/>
        <a:lstStyle/>
        <a:p>
          <a:endParaRPr lang="tr-TR"/>
        </a:p>
      </dgm:t>
    </dgm:pt>
    <dgm:pt modelId="{58B34E89-6EF3-42A1-A99D-3EFFBDEAF0A1}">
      <dgm:prSet phldrT="[Metin]" phldr="1"/>
      <dgm:spPr/>
      <dgm:t>
        <a:bodyPr/>
        <a:lstStyle/>
        <a:p>
          <a:endParaRPr lang="tr-TR"/>
        </a:p>
      </dgm:t>
    </dgm:pt>
    <dgm:pt modelId="{5B94F26B-4414-4414-A786-74A7C4106562}" type="parTrans" cxnId="{36971F0A-0C87-4364-B2C8-D95B122902CA}">
      <dgm:prSet/>
      <dgm:spPr/>
      <dgm:t>
        <a:bodyPr/>
        <a:lstStyle/>
        <a:p>
          <a:endParaRPr lang="tr-TR"/>
        </a:p>
      </dgm:t>
    </dgm:pt>
    <dgm:pt modelId="{DDAD09A3-CC0E-4C11-B2FA-AE472AC25E1B}" type="sibTrans" cxnId="{36971F0A-0C87-4364-B2C8-D95B122902CA}">
      <dgm:prSet/>
      <dgm:spPr/>
      <dgm:t>
        <a:bodyPr/>
        <a:lstStyle/>
        <a:p>
          <a:endParaRPr lang="tr-TR"/>
        </a:p>
      </dgm:t>
    </dgm:pt>
    <dgm:pt modelId="{BBA2E0FA-BA7C-430D-872F-D9033EA73FC7}">
      <dgm:prSet phldrT="[Metin]"/>
      <dgm:spPr/>
      <dgm:t>
        <a:bodyPr/>
        <a:lstStyle/>
        <a:p>
          <a:r>
            <a:rPr lang="tr-TR" dirty="0" smtClean="0">
              <a:solidFill>
                <a:srgbClr val="002060"/>
              </a:solidFill>
            </a:rPr>
            <a:t>Eser dışı koruma yolları</a:t>
          </a:r>
          <a:endParaRPr lang="tr-TR" dirty="0">
            <a:solidFill>
              <a:srgbClr val="002060"/>
            </a:solidFill>
          </a:endParaRPr>
        </a:p>
      </dgm:t>
    </dgm:pt>
    <dgm:pt modelId="{988D0097-CF7A-45CA-A2C1-1DE8575F5444}" type="parTrans" cxnId="{C3C7CEAB-3F91-41E3-A9F4-5816A5FD7206}">
      <dgm:prSet/>
      <dgm:spPr/>
      <dgm:t>
        <a:bodyPr/>
        <a:lstStyle/>
        <a:p>
          <a:endParaRPr lang="tr-TR"/>
        </a:p>
      </dgm:t>
    </dgm:pt>
    <dgm:pt modelId="{8C094EFC-8213-40BB-A9DA-A51988C641B3}" type="sibTrans" cxnId="{C3C7CEAB-3F91-41E3-A9F4-5816A5FD7206}">
      <dgm:prSet/>
      <dgm:spPr/>
      <dgm:t>
        <a:bodyPr/>
        <a:lstStyle/>
        <a:p>
          <a:endParaRPr lang="tr-TR"/>
        </a:p>
      </dgm:t>
    </dgm:pt>
    <dgm:pt modelId="{5183B9C9-753C-4955-8BDA-31F933ECA3AD}" type="pres">
      <dgm:prSet presAssocID="{AF5BB1B7-8A2F-4655-864A-F4E6346D669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E47431A-7EF6-44C9-87BE-A1D42090617E}" type="pres">
      <dgm:prSet presAssocID="{35A196D8-006A-4182-8D12-0198E1183C67}" presName="composite" presStyleCnt="0"/>
      <dgm:spPr/>
    </dgm:pt>
    <dgm:pt modelId="{6EFF9505-1F0C-402F-A1BF-4BE524853093}" type="pres">
      <dgm:prSet presAssocID="{35A196D8-006A-4182-8D12-0198E1183C6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FAC5AEB-69DB-4769-B13E-0B430849B6DC}" type="pres">
      <dgm:prSet presAssocID="{35A196D8-006A-4182-8D12-0198E1183C6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4E1C8D8-AB1C-41EA-B004-B4ED6E410DCB}" type="pres">
      <dgm:prSet presAssocID="{5328F85B-9C6E-42BD-9EF4-C81BC766D080}" presName="sp" presStyleCnt="0"/>
      <dgm:spPr/>
    </dgm:pt>
    <dgm:pt modelId="{B920578D-6496-46F5-AED7-2796D00D33C5}" type="pres">
      <dgm:prSet presAssocID="{2A9C94A9-CAE3-4C91-AA07-928737FB8D3D}" presName="composite" presStyleCnt="0"/>
      <dgm:spPr/>
    </dgm:pt>
    <dgm:pt modelId="{8061C1E4-D7C7-4781-B660-401A26ADCD66}" type="pres">
      <dgm:prSet presAssocID="{2A9C94A9-CAE3-4C91-AA07-928737FB8D3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76D1789-36DB-4E30-8066-0BD760680FE4}" type="pres">
      <dgm:prSet presAssocID="{2A9C94A9-CAE3-4C91-AA07-928737FB8D3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77E46D3-1876-401E-A41E-E5DC2E9D400F}" type="pres">
      <dgm:prSet presAssocID="{7A51FA1B-F1DD-4784-B0A8-974B6EE1B2AE}" presName="sp" presStyleCnt="0"/>
      <dgm:spPr/>
    </dgm:pt>
    <dgm:pt modelId="{7985CD52-8B33-456F-A887-64B819775F69}" type="pres">
      <dgm:prSet presAssocID="{58B34E89-6EF3-42A1-A99D-3EFFBDEAF0A1}" presName="composite" presStyleCnt="0"/>
      <dgm:spPr/>
    </dgm:pt>
    <dgm:pt modelId="{211087BC-61EC-42E5-86EC-1B59FAD5DA0B}" type="pres">
      <dgm:prSet presAssocID="{58B34E89-6EF3-42A1-A99D-3EFFBDEAF0A1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E11FFD7-1BCB-4DC8-9B9B-A1F00A0C8E65}" type="pres">
      <dgm:prSet presAssocID="{58B34E89-6EF3-42A1-A99D-3EFFBDEAF0A1}" presName="descendantText" presStyleLbl="alignAcc1" presStyleIdx="2" presStyleCnt="3" custLinFactNeighborX="-143" custLinFactNeighborY="306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04B7E26-F75B-4888-97F3-716353138B2C}" type="presOf" srcId="{58B34E89-6EF3-42A1-A99D-3EFFBDEAF0A1}" destId="{211087BC-61EC-42E5-86EC-1B59FAD5DA0B}" srcOrd="0" destOrd="0" presId="urn:microsoft.com/office/officeart/2005/8/layout/chevron2"/>
    <dgm:cxn modelId="{AB4B8380-36F7-430E-B066-BAE13F36D6C1}" type="presOf" srcId="{35A196D8-006A-4182-8D12-0198E1183C67}" destId="{6EFF9505-1F0C-402F-A1BF-4BE524853093}" srcOrd="0" destOrd="0" presId="urn:microsoft.com/office/officeart/2005/8/layout/chevron2"/>
    <dgm:cxn modelId="{E75808B9-7DAA-4E15-AF4F-1C0A961AE704}" type="presOf" srcId="{AF5BB1B7-8A2F-4655-864A-F4E6346D6692}" destId="{5183B9C9-753C-4955-8BDA-31F933ECA3AD}" srcOrd="0" destOrd="0" presId="urn:microsoft.com/office/officeart/2005/8/layout/chevron2"/>
    <dgm:cxn modelId="{C767AE4A-6C21-452C-973A-2AD906669375}" srcId="{2A9C94A9-CAE3-4C91-AA07-928737FB8D3D}" destId="{E111AA66-FBFA-4886-A4CD-69EE2B9F771B}" srcOrd="0" destOrd="0" parTransId="{05659F08-6B05-4EC0-A909-D85D0BA48AA1}" sibTransId="{D1A183A5-65CF-42C7-BF5F-24AD01C42265}"/>
    <dgm:cxn modelId="{BB8460B5-4DAD-4633-8004-E476FF8CB7B3}" srcId="{35A196D8-006A-4182-8D12-0198E1183C67}" destId="{E5300B64-1214-40D7-8EA4-4FD751B9ADC4}" srcOrd="0" destOrd="0" parTransId="{51AD5E85-A47F-4D93-A3B5-C1DBAF2011AA}" sibTransId="{C73DD14A-2855-4103-BDE2-70EE73DB9CC6}"/>
    <dgm:cxn modelId="{96493600-A74E-4BE1-A8A7-585F295AE814}" srcId="{AF5BB1B7-8A2F-4655-864A-F4E6346D6692}" destId="{35A196D8-006A-4182-8D12-0198E1183C67}" srcOrd="0" destOrd="0" parTransId="{66A3B04F-09AF-4AB5-A1B4-0D768E53FA76}" sibTransId="{5328F85B-9C6E-42BD-9EF4-C81BC766D080}"/>
    <dgm:cxn modelId="{3F123988-E18C-4BBC-94E4-B763521C209C}" type="presOf" srcId="{2A9C94A9-CAE3-4C91-AA07-928737FB8D3D}" destId="{8061C1E4-D7C7-4781-B660-401A26ADCD66}" srcOrd="0" destOrd="0" presId="urn:microsoft.com/office/officeart/2005/8/layout/chevron2"/>
    <dgm:cxn modelId="{EC1F505F-ACCB-4A92-B907-16EDA705E96F}" type="presOf" srcId="{E5300B64-1214-40D7-8EA4-4FD751B9ADC4}" destId="{8FAC5AEB-69DB-4769-B13E-0B430849B6DC}" srcOrd="0" destOrd="0" presId="urn:microsoft.com/office/officeart/2005/8/layout/chevron2"/>
    <dgm:cxn modelId="{132AB092-1B25-4588-8B2B-7B050364BFB4}" type="presOf" srcId="{E111AA66-FBFA-4886-A4CD-69EE2B9F771B}" destId="{A76D1789-36DB-4E30-8066-0BD760680FE4}" srcOrd="0" destOrd="0" presId="urn:microsoft.com/office/officeart/2005/8/layout/chevron2"/>
    <dgm:cxn modelId="{C3C7CEAB-3F91-41E3-A9F4-5816A5FD7206}" srcId="{58B34E89-6EF3-42A1-A99D-3EFFBDEAF0A1}" destId="{BBA2E0FA-BA7C-430D-872F-D9033EA73FC7}" srcOrd="0" destOrd="0" parTransId="{988D0097-CF7A-45CA-A2C1-1DE8575F5444}" sibTransId="{8C094EFC-8213-40BB-A9DA-A51988C641B3}"/>
    <dgm:cxn modelId="{A9DE9AF0-359C-4DCE-91EE-BD539E8C0761}" type="presOf" srcId="{BBA2E0FA-BA7C-430D-872F-D9033EA73FC7}" destId="{7E11FFD7-1BCB-4DC8-9B9B-A1F00A0C8E65}" srcOrd="0" destOrd="0" presId="urn:microsoft.com/office/officeart/2005/8/layout/chevron2"/>
    <dgm:cxn modelId="{A378D952-1BAD-4993-930E-AE81AC889184}" srcId="{AF5BB1B7-8A2F-4655-864A-F4E6346D6692}" destId="{2A9C94A9-CAE3-4C91-AA07-928737FB8D3D}" srcOrd="1" destOrd="0" parTransId="{937CE646-C2A4-4EA5-9858-E723B5FA4FA6}" sibTransId="{7A51FA1B-F1DD-4784-B0A8-974B6EE1B2AE}"/>
    <dgm:cxn modelId="{36971F0A-0C87-4364-B2C8-D95B122902CA}" srcId="{AF5BB1B7-8A2F-4655-864A-F4E6346D6692}" destId="{58B34E89-6EF3-42A1-A99D-3EFFBDEAF0A1}" srcOrd="2" destOrd="0" parTransId="{5B94F26B-4414-4414-A786-74A7C4106562}" sibTransId="{DDAD09A3-CC0E-4C11-B2FA-AE472AC25E1B}"/>
    <dgm:cxn modelId="{BFF4ABFB-44D5-47D1-AAD9-F6581D4A72B1}" type="presParOf" srcId="{5183B9C9-753C-4955-8BDA-31F933ECA3AD}" destId="{9E47431A-7EF6-44C9-87BE-A1D42090617E}" srcOrd="0" destOrd="0" presId="urn:microsoft.com/office/officeart/2005/8/layout/chevron2"/>
    <dgm:cxn modelId="{27E2D127-6ABB-4D08-96D9-DE9B071A1FDB}" type="presParOf" srcId="{9E47431A-7EF6-44C9-87BE-A1D42090617E}" destId="{6EFF9505-1F0C-402F-A1BF-4BE524853093}" srcOrd="0" destOrd="0" presId="urn:microsoft.com/office/officeart/2005/8/layout/chevron2"/>
    <dgm:cxn modelId="{0A39E71D-11D0-46D0-9498-C33E2FC49DCA}" type="presParOf" srcId="{9E47431A-7EF6-44C9-87BE-A1D42090617E}" destId="{8FAC5AEB-69DB-4769-B13E-0B430849B6DC}" srcOrd="1" destOrd="0" presId="urn:microsoft.com/office/officeart/2005/8/layout/chevron2"/>
    <dgm:cxn modelId="{EB7B1E7D-E3E8-4D37-B4D0-23B69ECD3344}" type="presParOf" srcId="{5183B9C9-753C-4955-8BDA-31F933ECA3AD}" destId="{74E1C8D8-AB1C-41EA-B004-B4ED6E410DCB}" srcOrd="1" destOrd="0" presId="urn:microsoft.com/office/officeart/2005/8/layout/chevron2"/>
    <dgm:cxn modelId="{47693F49-6622-40B7-8D23-7DF2888F59A6}" type="presParOf" srcId="{5183B9C9-753C-4955-8BDA-31F933ECA3AD}" destId="{B920578D-6496-46F5-AED7-2796D00D33C5}" srcOrd="2" destOrd="0" presId="urn:microsoft.com/office/officeart/2005/8/layout/chevron2"/>
    <dgm:cxn modelId="{3A49BF67-2223-4EEC-B43F-AE4AE8D05B23}" type="presParOf" srcId="{B920578D-6496-46F5-AED7-2796D00D33C5}" destId="{8061C1E4-D7C7-4781-B660-401A26ADCD66}" srcOrd="0" destOrd="0" presId="urn:microsoft.com/office/officeart/2005/8/layout/chevron2"/>
    <dgm:cxn modelId="{F79378C8-AAF8-48BE-BF5E-AC779205E868}" type="presParOf" srcId="{B920578D-6496-46F5-AED7-2796D00D33C5}" destId="{A76D1789-36DB-4E30-8066-0BD760680FE4}" srcOrd="1" destOrd="0" presId="urn:microsoft.com/office/officeart/2005/8/layout/chevron2"/>
    <dgm:cxn modelId="{029C5EF8-003D-45E9-A3F0-630F8FDD61ED}" type="presParOf" srcId="{5183B9C9-753C-4955-8BDA-31F933ECA3AD}" destId="{077E46D3-1876-401E-A41E-E5DC2E9D400F}" srcOrd="3" destOrd="0" presId="urn:microsoft.com/office/officeart/2005/8/layout/chevron2"/>
    <dgm:cxn modelId="{F9271ACE-B0F4-4F2A-BF0A-29DF2CF8E460}" type="presParOf" srcId="{5183B9C9-753C-4955-8BDA-31F933ECA3AD}" destId="{7985CD52-8B33-456F-A887-64B819775F69}" srcOrd="4" destOrd="0" presId="urn:microsoft.com/office/officeart/2005/8/layout/chevron2"/>
    <dgm:cxn modelId="{6BF84FB1-B0B6-4F07-AFDC-CD654042C099}" type="presParOf" srcId="{7985CD52-8B33-456F-A887-64B819775F69}" destId="{211087BC-61EC-42E5-86EC-1B59FAD5DA0B}" srcOrd="0" destOrd="0" presId="urn:microsoft.com/office/officeart/2005/8/layout/chevron2"/>
    <dgm:cxn modelId="{09942A25-D37F-48CB-A6A6-242A4A9208CF}" type="presParOf" srcId="{7985CD52-8B33-456F-A887-64B819775F69}" destId="{7E11FFD7-1BCB-4DC8-9B9B-A1F00A0C8E6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FF9505-1F0C-402F-A1BF-4BE524853093}">
      <dsp:nvSpPr>
        <dsp:cNvPr id="0" name=""/>
        <dsp:cNvSpPr/>
      </dsp:nvSpPr>
      <dsp:spPr>
        <a:xfrm rot="5400000">
          <a:off x="-222646" y="223826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500" kern="1200" dirty="0"/>
        </a:p>
      </dsp:txBody>
      <dsp:txXfrm rot="-5400000">
        <a:off x="1" y="520688"/>
        <a:ext cx="1039018" cy="445294"/>
      </dsp:txXfrm>
    </dsp:sp>
    <dsp:sp modelId="{8FAC5AEB-69DB-4769-B13E-0B430849B6DC}">
      <dsp:nvSpPr>
        <dsp:cNvPr id="0" name=""/>
        <dsp:cNvSpPr/>
      </dsp:nvSpPr>
      <dsp:spPr>
        <a:xfrm rot="5400000">
          <a:off x="3085107" y="-2044909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700" kern="1200" dirty="0" smtClean="0">
              <a:solidFill>
                <a:srgbClr val="002060"/>
              </a:solidFill>
            </a:rPr>
            <a:t>Eser Sahibinin Hakları</a:t>
          </a:r>
          <a:endParaRPr lang="tr-TR" sz="3700" kern="1200" dirty="0">
            <a:solidFill>
              <a:srgbClr val="002060"/>
            </a:solidFill>
          </a:endParaRPr>
        </a:p>
      </dsp:txBody>
      <dsp:txXfrm rot="-5400000">
        <a:off x="1039018" y="48278"/>
        <a:ext cx="5009883" cy="870607"/>
      </dsp:txXfrm>
    </dsp:sp>
    <dsp:sp modelId="{8061C1E4-D7C7-4781-B660-401A26ADCD66}">
      <dsp:nvSpPr>
        <dsp:cNvPr id="0" name=""/>
        <dsp:cNvSpPr/>
      </dsp:nvSpPr>
      <dsp:spPr>
        <a:xfrm rot="5400000">
          <a:off x="-222646" y="1512490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500" kern="1200" dirty="0"/>
        </a:p>
      </dsp:txBody>
      <dsp:txXfrm rot="-5400000">
        <a:off x="1" y="1809352"/>
        <a:ext cx="1039018" cy="445294"/>
      </dsp:txXfrm>
    </dsp:sp>
    <dsp:sp modelId="{A76D1789-36DB-4E30-8066-0BD760680FE4}">
      <dsp:nvSpPr>
        <dsp:cNvPr id="0" name=""/>
        <dsp:cNvSpPr/>
      </dsp:nvSpPr>
      <dsp:spPr>
        <a:xfrm rot="5400000">
          <a:off x="3085107" y="-756245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700" kern="1200" dirty="0" smtClean="0">
              <a:solidFill>
                <a:srgbClr val="002060"/>
              </a:solidFill>
            </a:rPr>
            <a:t>Bağlantılı Haklar</a:t>
          </a:r>
          <a:endParaRPr lang="tr-TR" sz="3700" kern="1200" dirty="0">
            <a:solidFill>
              <a:srgbClr val="002060"/>
            </a:solidFill>
          </a:endParaRPr>
        </a:p>
      </dsp:txBody>
      <dsp:txXfrm rot="-5400000">
        <a:off x="1039018" y="1336942"/>
        <a:ext cx="5009883" cy="870607"/>
      </dsp:txXfrm>
    </dsp:sp>
    <dsp:sp modelId="{211087BC-61EC-42E5-86EC-1B59FAD5DA0B}">
      <dsp:nvSpPr>
        <dsp:cNvPr id="0" name=""/>
        <dsp:cNvSpPr/>
      </dsp:nvSpPr>
      <dsp:spPr>
        <a:xfrm rot="5400000">
          <a:off x="-222646" y="2801154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500" kern="1200"/>
        </a:p>
      </dsp:txBody>
      <dsp:txXfrm rot="-5400000">
        <a:off x="1" y="3098016"/>
        <a:ext cx="1039018" cy="445294"/>
      </dsp:txXfrm>
    </dsp:sp>
    <dsp:sp modelId="{7E11FFD7-1BCB-4DC8-9B9B-A1F00A0C8E65}">
      <dsp:nvSpPr>
        <dsp:cNvPr id="0" name=""/>
        <dsp:cNvSpPr/>
      </dsp:nvSpPr>
      <dsp:spPr>
        <a:xfrm rot="5400000">
          <a:off x="3077876" y="561980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700" kern="1200" dirty="0" smtClean="0">
              <a:solidFill>
                <a:srgbClr val="002060"/>
              </a:solidFill>
            </a:rPr>
            <a:t>Eser dışı koruma yolları</a:t>
          </a:r>
          <a:endParaRPr lang="tr-TR" sz="3700" kern="1200" dirty="0">
            <a:solidFill>
              <a:srgbClr val="002060"/>
            </a:solidFill>
          </a:endParaRPr>
        </a:p>
      </dsp:txBody>
      <dsp:txXfrm rot="-5400000">
        <a:off x="1031787" y="2655167"/>
        <a:ext cx="5009883" cy="8706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ACAA-79DA-437D-A372-4533B43099C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4D9C2-1F58-4106-B689-F1FE4DFC1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ACAA-79DA-437D-A372-4533B43099C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4D9C2-1F58-4106-B689-F1FE4DFC1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ACAA-79DA-437D-A372-4533B43099C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4D9C2-1F58-4106-B689-F1FE4DFC1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ACAA-79DA-437D-A372-4533B43099C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4D9C2-1F58-4106-B689-F1FE4DFC1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ACAA-79DA-437D-A372-4533B43099C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4D9C2-1F58-4106-B689-F1FE4DFC1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ACAA-79DA-437D-A372-4533B43099C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4D9C2-1F58-4106-B689-F1FE4DFC1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ACAA-79DA-437D-A372-4533B43099C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4D9C2-1F58-4106-B689-F1FE4DFC1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ACAA-79DA-437D-A372-4533B43099C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4D9C2-1F58-4106-B689-F1FE4DFC1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ACAA-79DA-437D-A372-4533B43099C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4D9C2-1F58-4106-B689-F1FE4DFC1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ACAA-79DA-437D-A372-4533B43099C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4D9C2-1F58-4106-B689-F1FE4DFC10A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ACAA-79DA-437D-A372-4533B43099C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A4D9C2-1F58-4106-B689-F1FE4DFC10A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AA4D9C2-1F58-4106-B689-F1FE4DFC10A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4CEACAA-79DA-437D-A372-4533B43099C3}" type="datetimeFigureOut">
              <a:rPr lang="en-US" smtClean="0"/>
              <a:t>1/28/2021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Eser-Eser Türleri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Prof. Dr. Arzu Oğuz-Dr. </a:t>
            </a:r>
            <a:r>
              <a:rPr lang="tr-TR" dirty="0" err="1" smtClean="0"/>
              <a:t>Öğr</a:t>
            </a:r>
            <a:r>
              <a:rPr lang="tr-TR" dirty="0" smtClean="0"/>
              <a:t>. Üyesi Selin Özden </a:t>
            </a:r>
            <a:r>
              <a:rPr lang="tr-TR" dirty="0" err="1" smtClean="0"/>
              <a:t>Merhacı</a:t>
            </a:r>
            <a:endParaRPr lang="tr-TR" dirty="0" smtClean="0"/>
          </a:p>
          <a:p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Zehra Özkan Üner zhozkan@yahoo.com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446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d</a:t>
            </a:r>
            <a:r>
              <a:rPr lang="tr-TR" dirty="0" smtClean="0">
                <a:solidFill>
                  <a:srgbClr val="FF0000"/>
                </a:solidFill>
              </a:rPr>
              <a:t>il ile ifade olunan eserler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Hangi dilin kullanıldığının önemi yoktur 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sz="2800" dirty="0" smtClean="0">
                <a:solidFill>
                  <a:srgbClr val="002060"/>
                </a:solidFill>
              </a:rPr>
              <a:t>Ör: </a:t>
            </a:r>
            <a:r>
              <a:rPr lang="tr-TR" sz="2800" dirty="0" err="1" smtClean="0">
                <a:solidFill>
                  <a:srgbClr val="002060"/>
                </a:solidFill>
              </a:rPr>
              <a:t>sümerce</a:t>
            </a:r>
            <a:r>
              <a:rPr lang="tr-TR" sz="2800" dirty="0" smtClean="0">
                <a:solidFill>
                  <a:srgbClr val="002060"/>
                </a:solidFill>
              </a:rPr>
              <a:t> olabileceği gibi rakam da olabilir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Yazılı veya sözlü olabilir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İlmi eserlerin estetik olması aranmaz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Avukat dilekçeleri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Bilirkişi </a:t>
            </a:r>
            <a:r>
              <a:rPr lang="tr-TR" sz="2800" dirty="0" err="1" smtClean="0">
                <a:solidFill>
                  <a:srgbClr val="002060"/>
                </a:solidFill>
              </a:rPr>
              <a:t>mütalaları</a:t>
            </a:r>
            <a:endParaRPr lang="tr-TR" sz="2800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Reklam sloganları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Bilgisayar programları da dil ile ifade olunan eserdir</a:t>
            </a: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86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s</a:t>
            </a:r>
            <a:r>
              <a:rPr lang="tr-TR" dirty="0" smtClean="0">
                <a:solidFill>
                  <a:srgbClr val="FF0000"/>
                </a:solidFill>
              </a:rPr>
              <a:t>özsüz sahne eserleri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Rakslar, yazılı koreografi eserleri, pandomima vb. sözsüz sahne eserleri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Anlatım biçimi insan gövdesinin el, kol ve bacaklarının çeşitli hareketleridir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Hareketlerin film, bant veya yazı ile tespit edilmesine gerek yoktur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Doğaçlama hareket de korunur</a:t>
            </a: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30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s</a:t>
            </a:r>
            <a:r>
              <a:rPr lang="tr-TR" dirty="0" smtClean="0">
                <a:solidFill>
                  <a:srgbClr val="FF0000"/>
                </a:solidFill>
              </a:rPr>
              <a:t>özsüz sahne eserleri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sz="2800" dirty="0">
                <a:solidFill>
                  <a:srgbClr val="002060"/>
                </a:solidFill>
              </a:rPr>
              <a:t>Buz revüsü artistik ve sportif bir gösteri yüksek derecede yetenek gerektirse de eser değildir (</a:t>
            </a:r>
            <a:r>
              <a:rPr lang="tr-TR" sz="2800" dirty="0" err="1">
                <a:solidFill>
                  <a:srgbClr val="002060"/>
                </a:solidFill>
              </a:rPr>
              <a:t>öztan</a:t>
            </a:r>
            <a:r>
              <a:rPr lang="tr-TR" sz="2800" dirty="0">
                <a:solidFill>
                  <a:srgbClr val="002060"/>
                </a:solidFill>
              </a:rPr>
              <a:t>, </a:t>
            </a:r>
            <a:r>
              <a:rPr lang="tr-TR" sz="2800" dirty="0" smtClean="0">
                <a:solidFill>
                  <a:srgbClr val="002060"/>
                </a:solidFill>
              </a:rPr>
              <a:t>s.121) 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Korunabilmesi için «</a:t>
            </a:r>
            <a:r>
              <a:rPr lang="tr-TR" sz="2800" i="1" dirty="0" smtClean="0">
                <a:solidFill>
                  <a:srgbClr val="002060"/>
                </a:solidFill>
              </a:rPr>
              <a:t>hareket ve mimiklerle, ferdi hususiyetler arz edecek şekilde, hissi bir muhtevanın ortaya konulmuş olması lazımdır</a:t>
            </a:r>
            <a:r>
              <a:rPr lang="tr-TR" sz="2800" dirty="0" smtClean="0">
                <a:solidFill>
                  <a:srgbClr val="002060"/>
                </a:solidFill>
              </a:rPr>
              <a:t>» (</a:t>
            </a:r>
            <a:r>
              <a:rPr lang="tr-TR" sz="2800" dirty="0" err="1" smtClean="0">
                <a:solidFill>
                  <a:srgbClr val="002060"/>
                </a:solidFill>
              </a:rPr>
              <a:t>öztan</a:t>
            </a:r>
            <a:r>
              <a:rPr lang="tr-TR" sz="2800" dirty="0" smtClean="0">
                <a:solidFill>
                  <a:srgbClr val="002060"/>
                </a:solidFill>
              </a:rPr>
              <a:t>, s.121’den aynen) ancak buz balesi aksi söz konusu olabilir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Terbiye olunmuş hayvanlarla yapılan gösteriler pandomima değildir</a:t>
            </a: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52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Bedii/estetik vasfı bulunmayan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sz="3200" dirty="0" smtClean="0">
                <a:solidFill>
                  <a:srgbClr val="002060"/>
                </a:solidFill>
              </a:rPr>
              <a:t>Her nevi </a:t>
            </a:r>
            <a:r>
              <a:rPr lang="tr-TR" sz="3200" b="1" dirty="0" smtClean="0">
                <a:solidFill>
                  <a:srgbClr val="002060"/>
                </a:solidFill>
              </a:rPr>
              <a:t>teknik ve ilmi mahiyetteki </a:t>
            </a:r>
            <a:r>
              <a:rPr lang="tr-TR" sz="3200" dirty="0" smtClean="0">
                <a:solidFill>
                  <a:srgbClr val="002060"/>
                </a:solidFill>
              </a:rPr>
              <a:t>fotoğraf eserleriyle</a:t>
            </a:r>
          </a:p>
          <a:p>
            <a:pPr>
              <a:buClr>
                <a:srgbClr val="FF0000"/>
              </a:buClr>
            </a:pPr>
            <a:r>
              <a:rPr lang="tr-TR" sz="3200" dirty="0" smtClean="0">
                <a:solidFill>
                  <a:srgbClr val="002060"/>
                </a:solidFill>
              </a:rPr>
              <a:t>Her nevi haritalar, planlar, projeler,  krokiler, resimler, coğrafyaya, topografyaya, mimarlığa ait maketler ve benzerleri, her çeşit </a:t>
            </a:r>
            <a:r>
              <a:rPr lang="tr-TR" sz="3200" dirty="0" err="1" smtClean="0">
                <a:solidFill>
                  <a:srgbClr val="002060"/>
                </a:solidFill>
              </a:rPr>
              <a:t>mimarcılık</a:t>
            </a:r>
            <a:r>
              <a:rPr lang="tr-TR" sz="3200" dirty="0" smtClean="0">
                <a:solidFill>
                  <a:srgbClr val="002060"/>
                </a:solidFill>
              </a:rPr>
              <a:t> ve şehircilik tasarım ve projeleri, mimari maketler, endüstri, çevre ve sahne tasarım projeleri</a:t>
            </a:r>
            <a:endParaRPr lang="tr-TR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17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Bedii/estetik vasfı </a:t>
            </a:r>
            <a:r>
              <a:rPr lang="tr-TR" dirty="0">
                <a:solidFill>
                  <a:srgbClr val="FF0000"/>
                </a:solidFill>
              </a:rPr>
              <a:t>bulunmayan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sz="3200" dirty="0" smtClean="0">
                <a:solidFill>
                  <a:srgbClr val="002060"/>
                </a:solidFill>
              </a:rPr>
              <a:t>Estetik yönü bulunmayacak</a:t>
            </a:r>
          </a:p>
          <a:p>
            <a:pPr>
              <a:buClr>
                <a:srgbClr val="FF0000"/>
              </a:buClr>
            </a:pPr>
            <a:r>
              <a:rPr lang="tr-TR" sz="3200" dirty="0" smtClean="0">
                <a:solidFill>
                  <a:srgbClr val="002060"/>
                </a:solidFill>
              </a:rPr>
              <a:t>İlmi ve teknik mahiyette olacak </a:t>
            </a:r>
          </a:p>
          <a:p>
            <a:pPr>
              <a:buClr>
                <a:srgbClr val="FF0000"/>
              </a:buClr>
            </a:pPr>
            <a:r>
              <a:rPr lang="tr-TR" sz="3200" b="1" dirty="0" smtClean="0">
                <a:solidFill>
                  <a:srgbClr val="002060"/>
                </a:solidFill>
              </a:rPr>
              <a:t>Eser ilmi veya teknik bir konuyu öğretmeye veya onun hakkında bilgi vermeye uygun olmalıdır</a:t>
            </a:r>
          </a:p>
          <a:p>
            <a:pPr>
              <a:buClr>
                <a:srgbClr val="FF0000"/>
              </a:buClr>
            </a:pPr>
            <a:r>
              <a:rPr lang="tr-TR" sz="3200" dirty="0" smtClean="0">
                <a:solidFill>
                  <a:srgbClr val="002060"/>
                </a:solidFill>
              </a:rPr>
              <a:t>Koruma konusu tasvir</a:t>
            </a:r>
          </a:p>
          <a:p>
            <a:pPr>
              <a:buClr>
                <a:srgbClr val="FF0000"/>
              </a:buClr>
            </a:pPr>
            <a:r>
              <a:rPr lang="tr-TR" sz="3200" b="1" dirty="0" smtClean="0">
                <a:solidFill>
                  <a:srgbClr val="002060"/>
                </a:solidFill>
              </a:rPr>
              <a:t>«neyin tasvir edildiği değil, nasıl tasvir edildiği» önemlidir</a:t>
            </a:r>
            <a:endParaRPr lang="tr-TR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95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Musiki Eserleri md.3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Her nevi sözlü ve sözsüz beste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İfade biçimi sesler  ve sesin nasıl elde edildiğinin bir önemi yok</a:t>
            </a:r>
          </a:p>
          <a:p>
            <a:pPr>
              <a:buClr>
                <a:srgbClr val="FF0000"/>
              </a:buClr>
            </a:pPr>
            <a:r>
              <a:rPr lang="tr-TR" sz="2800" b="1" dirty="0" smtClean="0">
                <a:solidFill>
                  <a:srgbClr val="002060"/>
                </a:solidFill>
              </a:rPr>
              <a:t>Fikri çaba/hususiyet/yaratıcılık seslerin dizilişinde 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Notaların tespit edilmesi, kaydedilmesi şartı aranmaz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İçerik ve şekil </a:t>
            </a:r>
            <a:r>
              <a:rPr lang="tr-TR" sz="2800" dirty="0" err="1" smtClean="0">
                <a:solidFill>
                  <a:srgbClr val="002060"/>
                </a:solidFill>
              </a:rPr>
              <a:t>içiçe</a:t>
            </a:r>
            <a:r>
              <a:rPr lang="tr-TR" sz="2800" dirty="0" smtClean="0">
                <a:solidFill>
                  <a:srgbClr val="002060"/>
                </a:solidFill>
              </a:rPr>
              <a:t> geçmiş durumdadır</a:t>
            </a: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70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Güzel Sanat Eserleri md.4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tr-TR" dirty="0">
                <a:solidFill>
                  <a:srgbClr val="002060"/>
                </a:solidFill>
              </a:rPr>
              <a:t>Güzel sanat eserleri, </a:t>
            </a:r>
            <a:r>
              <a:rPr lang="tr-TR" b="1" dirty="0">
                <a:solidFill>
                  <a:srgbClr val="002060"/>
                </a:solidFill>
              </a:rPr>
              <a:t>estetik değere </a:t>
            </a:r>
            <a:r>
              <a:rPr lang="tr-TR" dirty="0">
                <a:solidFill>
                  <a:srgbClr val="002060"/>
                </a:solidFill>
              </a:rPr>
              <a:t>sahip olan;</a:t>
            </a:r>
          </a:p>
          <a:p>
            <a:pPr marL="0" indent="0" fontAlgn="base">
              <a:buNone/>
            </a:pPr>
            <a:r>
              <a:rPr lang="tr-TR" dirty="0" smtClean="0">
                <a:solidFill>
                  <a:srgbClr val="002060"/>
                </a:solidFill>
              </a:rPr>
              <a:t>1</a:t>
            </a:r>
            <a:r>
              <a:rPr lang="tr-TR" dirty="0">
                <a:solidFill>
                  <a:srgbClr val="002060"/>
                </a:solidFill>
              </a:rPr>
              <a:t>. Yağlı ve suluboya tablolar; her türlü resimler, desenler, pasteller, gravürler, güzel yazılar ve tezhipler, kazıma, oyma, kakma veya benzeri usullerle maden, taş, ağaç veya diğer maddelerle çizilen veya tespit edilen eserler, kaligrafi, serigrafi</a:t>
            </a:r>
            <a:r>
              <a:rPr lang="tr-TR" dirty="0" smtClean="0">
                <a:solidFill>
                  <a:srgbClr val="002060"/>
                </a:solidFill>
              </a:rPr>
              <a:t>,</a:t>
            </a:r>
            <a:endParaRPr lang="tr-TR" dirty="0">
              <a:solidFill>
                <a:srgbClr val="002060"/>
              </a:solidFill>
            </a:endParaRPr>
          </a:p>
          <a:p>
            <a:pPr marL="0" indent="0" fontAlgn="base">
              <a:buNone/>
            </a:pPr>
            <a:r>
              <a:rPr lang="tr-TR" dirty="0" smtClean="0">
                <a:solidFill>
                  <a:srgbClr val="002060"/>
                </a:solidFill>
              </a:rPr>
              <a:t>2</a:t>
            </a:r>
            <a:r>
              <a:rPr lang="tr-TR" dirty="0">
                <a:solidFill>
                  <a:srgbClr val="002060"/>
                </a:solidFill>
              </a:rPr>
              <a:t>. Heykeller, kabartmalar ve </a:t>
            </a:r>
            <a:r>
              <a:rPr lang="tr-TR" dirty="0" smtClean="0">
                <a:solidFill>
                  <a:srgbClr val="002060"/>
                </a:solidFill>
              </a:rPr>
              <a:t>oymalar,</a:t>
            </a:r>
          </a:p>
          <a:p>
            <a:pPr marL="0" indent="0" fontAlgn="base">
              <a:buNone/>
            </a:pPr>
            <a:r>
              <a:rPr lang="tr-TR" dirty="0" smtClean="0">
                <a:solidFill>
                  <a:srgbClr val="002060"/>
                </a:solidFill>
              </a:rPr>
              <a:t>3</a:t>
            </a:r>
            <a:r>
              <a:rPr lang="tr-TR" dirty="0">
                <a:solidFill>
                  <a:srgbClr val="002060"/>
                </a:solidFill>
              </a:rPr>
              <a:t>. Mimarlık eserleri</a:t>
            </a:r>
            <a:r>
              <a:rPr lang="tr-TR" dirty="0" smtClean="0">
                <a:solidFill>
                  <a:srgbClr val="002060"/>
                </a:solidFill>
              </a:rPr>
              <a:t>,</a:t>
            </a:r>
            <a:endParaRPr lang="tr-TR" dirty="0">
              <a:solidFill>
                <a:srgbClr val="002060"/>
              </a:solidFill>
            </a:endParaRPr>
          </a:p>
          <a:p>
            <a:pPr marL="0" indent="0" fontAlgn="base">
              <a:buNone/>
            </a:pPr>
            <a:r>
              <a:rPr lang="tr-TR" dirty="0" smtClean="0">
                <a:solidFill>
                  <a:srgbClr val="002060"/>
                </a:solidFill>
              </a:rPr>
              <a:t>4</a:t>
            </a:r>
            <a:r>
              <a:rPr lang="tr-TR" dirty="0">
                <a:solidFill>
                  <a:srgbClr val="002060"/>
                </a:solidFill>
              </a:rPr>
              <a:t>. El işleri ve küçük sanat eserleri, minyatürler ve süsleme sanatı ürünleri ile tekstil, moda tasarımları,</a:t>
            </a:r>
          </a:p>
          <a:p>
            <a:pPr marL="0" indent="0" fontAlgn="base">
              <a:buNone/>
            </a:pPr>
            <a:r>
              <a:rPr lang="tr-TR" dirty="0" smtClean="0">
                <a:solidFill>
                  <a:srgbClr val="002060"/>
                </a:solidFill>
              </a:rPr>
              <a:t>5</a:t>
            </a:r>
            <a:r>
              <a:rPr lang="tr-TR" dirty="0">
                <a:solidFill>
                  <a:srgbClr val="002060"/>
                </a:solidFill>
              </a:rPr>
              <a:t>. </a:t>
            </a:r>
            <a:r>
              <a:rPr lang="tr-TR" dirty="0" err="1">
                <a:solidFill>
                  <a:srgbClr val="002060"/>
                </a:solidFill>
              </a:rPr>
              <a:t>Fotoğrafik</a:t>
            </a:r>
            <a:r>
              <a:rPr lang="tr-TR" dirty="0">
                <a:solidFill>
                  <a:srgbClr val="002060"/>
                </a:solidFill>
              </a:rPr>
              <a:t> eserler ve slaytlar,</a:t>
            </a:r>
          </a:p>
          <a:p>
            <a:pPr marL="0" indent="0" fontAlgn="base">
              <a:buNone/>
            </a:pPr>
            <a:r>
              <a:rPr lang="tr-TR" dirty="0" smtClean="0">
                <a:solidFill>
                  <a:srgbClr val="002060"/>
                </a:solidFill>
              </a:rPr>
              <a:t>6</a:t>
            </a:r>
            <a:r>
              <a:rPr lang="tr-TR" dirty="0">
                <a:solidFill>
                  <a:srgbClr val="002060"/>
                </a:solidFill>
              </a:rPr>
              <a:t>. Grafik eserler,</a:t>
            </a:r>
          </a:p>
          <a:p>
            <a:pPr marL="0" indent="0" fontAlgn="base">
              <a:buNone/>
            </a:pPr>
            <a:r>
              <a:rPr lang="tr-TR" dirty="0" smtClean="0">
                <a:solidFill>
                  <a:srgbClr val="002060"/>
                </a:solidFill>
              </a:rPr>
              <a:t>7</a:t>
            </a:r>
            <a:r>
              <a:rPr lang="tr-TR" dirty="0">
                <a:solidFill>
                  <a:srgbClr val="002060"/>
                </a:solidFill>
              </a:rPr>
              <a:t>. Karikatür eserleri,</a:t>
            </a:r>
          </a:p>
          <a:p>
            <a:pPr marL="0" indent="0" fontAlgn="base">
              <a:buNone/>
            </a:pPr>
            <a:r>
              <a:rPr lang="tr-TR" dirty="0" smtClean="0">
                <a:solidFill>
                  <a:srgbClr val="002060"/>
                </a:solidFill>
              </a:rPr>
              <a:t>8</a:t>
            </a:r>
            <a:r>
              <a:rPr lang="tr-TR" dirty="0">
                <a:solidFill>
                  <a:srgbClr val="002060"/>
                </a:solidFill>
              </a:rPr>
              <a:t>. Her türlü tiplemelerdir.</a:t>
            </a:r>
          </a:p>
          <a:p>
            <a:pPr marL="0" indent="0" fontAlgn="base">
              <a:buNone/>
            </a:pPr>
            <a:endParaRPr lang="tr-TR" dirty="0">
              <a:solidFill>
                <a:srgbClr val="002060"/>
              </a:solidFill>
            </a:endParaRPr>
          </a:p>
          <a:p>
            <a:pPr marL="0" indent="0" fontAlgn="base">
              <a:buNone/>
            </a:pPr>
            <a:r>
              <a:rPr lang="tr-TR" dirty="0" smtClean="0">
                <a:solidFill>
                  <a:srgbClr val="002060"/>
                </a:solidFill>
              </a:rPr>
              <a:t>Krokiler</a:t>
            </a:r>
            <a:r>
              <a:rPr lang="tr-TR" dirty="0">
                <a:solidFill>
                  <a:srgbClr val="002060"/>
                </a:solidFill>
              </a:rPr>
              <a:t>, resimler, maketler, tasarımlar ve benzeri eserlerin endüstriyel model ve resim olarak kullanılması, düşünce ve sanat eserleri olmak sıfatlarını etkilemez.</a:t>
            </a:r>
          </a:p>
          <a:p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2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Güzel Sanat Eserleri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sz="3200" dirty="0" smtClean="0">
                <a:solidFill>
                  <a:srgbClr val="002060"/>
                </a:solidFill>
              </a:rPr>
              <a:t>Hangi malzemenin kullanıldığının veya neyin üzerinde yapıldığının bir önemi yok</a:t>
            </a:r>
          </a:p>
          <a:p>
            <a:pPr>
              <a:buClr>
                <a:srgbClr val="FF0000"/>
              </a:buClr>
            </a:pPr>
            <a:r>
              <a:rPr lang="tr-TR" sz="3200" dirty="0" smtClean="0">
                <a:solidFill>
                  <a:srgbClr val="002060"/>
                </a:solidFill>
              </a:rPr>
              <a:t>Estetik yönün sıradanlığı aşmış olması yeterli</a:t>
            </a:r>
          </a:p>
          <a:p>
            <a:pPr>
              <a:buClr>
                <a:srgbClr val="FF0000"/>
              </a:buClr>
            </a:pPr>
            <a:r>
              <a:rPr lang="tr-TR" sz="3200" dirty="0" smtClean="0">
                <a:solidFill>
                  <a:srgbClr val="002060"/>
                </a:solidFill>
              </a:rPr>
              <a:t>Hususiyet kendisini estetikte gösterir</a:t>
            </a:r>
          </a:p>
          <a:p>
            <a:pPr>
              <a:buClr>
                <a:srgbClr val="FF0000"/>
              </a:buClr>
            </a:pPr>
            <a:r>
              <a:rPr lang="tr-TR" sz="3200" dirty="0" smtClean="0">
                <a:solidFill>
                  <a:srgbClr val="002060"/>
                </a:solidFill>
              </a:rPr>
              <a:t>Güzel/çirkin, anlamlı/anlamsız olması önem arz etmez</a:t>
            </a: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 marL="0" indent="0">
              <a:buClr>
                <a:srgbClr val="FF0000"/>
              </a:buClr>
              <a:buNone/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87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Sinema Eserleri md.5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>
                <a:solidFill>
                  <a:srgbClr val="002060"/>
                </a:solidFill>
              </a:rPr>
              <a:t>Sinema eserleri, her nevi bedii, ilmi, öğretici veya teknik mahiyette olan veya günlük olayları tespit eden </a:t>
            </a:r>
            <a:r>
              <a:rPr lang="tr-TR" sz="2800" u="sng" dirty="0">
                <a:solidFill>
                  <a:srgbClr val="002060"/>
                </a:solidFill>
              </a:rPr>
              <a:t>filmler</a:t>
            </a:r>
            <a:r>
              <a:rPr lang="tr-TR" sz="2800" dirty="0">
                <a:solidFill>
                  <a:srgbClr val="002060"/>
                </a:solidFill>
              </a:rPr>
              <a:t> veya sinema filmleri gibi, tespit edildiği materyale bakılmaksızın, </a:t>
            </a:r>
            <a:r>
              <a:rPr lang="tr-TR" sz="2800" b="1" dirty="0">
                <a:solidFill>
                  <a:srgbClr val="002060"/>
                </a:solidFill>
              </a:rPr>
              <a:t>elektronik veya mekanik veya benzeri araçlarla gösterilebilen</a:t>
            </a:r>
            <a:r>
              <a:rPr lang="tr-TR" sz="2800" dirty="0">
                <a:solidFill>
                  <a:srgbClr val="002060"/>
                </a:solidFill>
              </a:rPr>
              <a:t>, sesli veya sessiz, </a:t>
            </a:r>
            <a:r>
              <a:rPr lang="tr-TR" sz="2800" b="1" dirty="0">
                <a:solidFill>
                  <a:srgbClr val="002060"/>
                </a:solidFill>
              </a:rPr>
              <a:t>birbiriyle ilişkili hareketli görüntüler dizisidir.</a:t>
            </a:r>
          </a:p>
        </p:txBody>
      </p:sp>
    </p:spTree>
    <p:extLst>
      <p:ext uri="{BB962C8B-B14F-4D97-AF65-F5344CB8AC3E}">
        <p14:creationId xmlns:p14="http://schemas.microsoft.com/office/powerpoint/2010/main" val="251351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Sinema Eserleri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Eğer bir icranın tespiti ise bağlantılı haklar söz konusu olabilir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İcranın tespiti olmayan ve hususiyet taşımayan belgesel, porno yapımlar, televizyon yapımları için özel bir hüküm öngörülmemiştir. 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Yalçın Tosun: sinematografik yaratım olabilmesi için birtakım yapısal unsurlar bulunmalıdır: senaryo, diyalog , yönetim,  özgün müzik, icracı sanatçı ve yapım unsuru bir arada bulunmalı</a:t>
            </a:r>
            <a:endParaRPr lang="tr-TR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15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32163872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315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İşlenme ve Derlemeler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FSEK kapsamında sadece özgün eserler değil, aynı zamanda onlardan yararlanılarak oluşturulan eserler de korunmaktadır</a:t>
            </a:r>
          </a:p>
          <a:p>
            <a:pPr>
              <a:buClr>
                <a:srgbClr val="FF0000"/>
              </a:buClr>
            </a:pPr>
            <a:r>
              <a:rPr lang="tr-TR" sz="2800" b="1" u="sng" dirty="0">
                <a:solidFill>
                  <a:srgbClr val="002060"/>
                </a:solidFill>
              </a:rPr>
              <a:t>İşlenme eser</a:t>
            </a:r>
            <a:r>
              <a:rPr lang="tr-TR" sz="2800" dirty="0">
                <a:solidFill>
                  <a:srgbClr val="002060"/>
                </a:solidFill>
              </a:rPr>
              <a:t>: Diğer bir eserden istifade suretiyle vücuda getirilip de bu esere nispetle müstakil olmayan ve işleyenin hususiyetini taşıyan fikir ve sanat </a:t>
            </a:r>
            <a:r>
              <a:rPr lang="tr-TR" sz="2800" dirty="0" smtClean="0">
                <a:solidFill>
                  <a:srgbClr val="002060"/>
                </a:solidFill>
              </a:rPr>
              <a:t>mahsulleri</a:t>
            </a:r>
          </a:p>
          <a:p>
            <a:pPr>
              <a:buClr>
                <a:srgbClr val="FF0000"/>
              </a:buClr>
            </a:pPr>
            <a:r>
              <a:rPr lang="tr-TR" sz="2800" b="1" u="sng" dirty="0">
                <a:solidFill>
                  <a:srgbClr val="002060"/>
                </a:solidFill>
              </a:rPr>
              <a:t>Derleme eser</a:t>
            </a:r>
            <a:r>
              <a:rPr lang="tr-TR" sz="2800" dirty="0">
                <a:solidFill>
                  <a:srgbClr val="002060"/>
                </a:solidFill>
              </a:rPr>
              <a:t>: Özgün eser üzerindeki haklar saklı kalmak kaydıyla, ansiklopediler ve antolojiler gibi muhtevası seçme ve düzenlemelerden oluşan ve bir düşünce yaratıcılığı sonucu olan </a:t>
            </a:r>
            <a:r>
              <a:rPr lang="tr-TR" sz="2800" dirty="0" smtClean="0">
                <a:solidFill>
                  <a:srgbClr val="002060"/>
                </a:solidFill>
              </a:rPr>
              <a:t>eser</a:t>
            </a:r>
            <a:endParaRPr lang="tr-TR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06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Başlıca İşlenme ve Derlemeler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Tercümeler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Roman, hikaye, şiir veya tiyatro oyunu gibi eserlerden birinin bu sayılan türlerden başkasına çevrilmesi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Musiki, güzel sanatlar, bilim ve edebiyat eserlerinin film haline sokulması veya filme alınmaya ve </a:t>
            </a:r>
            <a:r>
              <a:rPr lang="tr-TR" sz="2800" dirty="0" err="1" smtClean="0">
                <a:solidFill>
                  <a:srgbClr val="002060"/>
                </a:solidFill>
              </a:rPr>
              <a:t>rtv</a:t>
            </a:r>
            <a:r>
              <a:rPr lang="tr-TR" sz="2800" dirty="0" smtClean="0">
                <a:solidFill>
                  <a:srgbClr val="002060"/>
                </a:solidFill>
              </a:rPr>
              <a:t> ile yayıma müsait hale getirilmesi</a:t>
            </a: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51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Başlıca İşlenme ve Derlemeler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Musiki aranjman ve tertipleri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Bir güzel sanat eserinin başka bir türe sokulması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Bir eser sahibinin bütün veya aynı cinsten olan eserlerinin külliyat haline sokulması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Belirli bir maksada göre ve hususi bir plan içerisinde seçme ve toplama eserler düzenlenmesi</a:t>
            </a:r>
            <a:endParaRPr lang="tr-TR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80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Başlıca İşlenme ve Derlemeler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Henüz yayımlanmamış bir eserin bilimsel araştırma ve çalışma sonucunda yayınlanmaya elverişli hale getirilmesi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Başkasına ait bir eserin açıklanması veya şerhi veya kısaltılması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Bir bilgisayar programının uyarlanması, düzenlenmesi veya programda herhangi bir değişiklik yapılması</a:t>
            </a:r>
            <a:endParaRPr lang="tr-TR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77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Eser Sahipliği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Md. 1/B: </a:t>
            </a:r>
            <a:r>
              <a:rPr lang="tr-TR" sz="2800" dirty="0">
                <a:solidFill>
                  <a:srgbClr val="002060"/>
                </a:solidFill>
              </a:rPr>
              <a:t>Eser sahibi: Eseri meydana getiren (…)</a:t>
            </a:r>
            <a:r>
              <a:rPr lang="tr-TR" sz="2800" baseline="30000" dirty="0">
                <a:solidFill>
                  <a:srgbClr val="002060"/>
                </a:solidFill>
              </a:rPr>
              <a:t>(1)</a:t>
            </a:r>
            <a:r>
              <a:rPr lang="tr-TR" sz="2800" dirty="0">
                <a:solidFill>
                  <a:srgbClr val="002060"/>
                </a:solidFill>
              </a:rPr>
              <a:t> kişiyi,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Madde 8:</a:t>
            </a:r>
            <a:r>
              <a:rPr lang="tr-TR" sz="2800" dirty="0">
                <a:solidFill>
                  <a:srgbClr val="002060"/>
                </a:solidFill>
              </a:rPr>
              <a:t>Bir eserin sahibi, onu meydana getirendir</a:t>
            </a:r>
            <a:r>
              <a:rPr lang="tr-TR" sz="2800" dirty="0" smtClean="0">
                <a:solidFill>
                  <a:srgbClr val="002060"/>
                </a:solidFill>
              </a:rPr>
              <a:t>.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Eser sahipliği, eserin meydana getirilmesiyle kendiliğinden kazanılır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Telif hakkının doğumu için tescil gerekli değil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İsteğe bağlı bir tescil sistemi var: ispat kolaylığı için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Hak sahipliğini izleyebilmek için zorunlu tescil: sadece film yapımcıları ve </a:t>
            </a:r>
            <a:r>
              <a:rPr lang="tr-TR" sz="2800" dirty="0" err="1" smtClean="0">
                <a:solidFill>
                  <a:srgbClr val="002060"/>
                </a:solidFill>
              </a:rPr>
              <a:t>fonogram</a:t>
            </a:r>
            <a:r>
              <a:rPr lang="tr-TR" sz="2800" dirty="0" smtClean="0">
                <a:solidFill>
                  <a:srgbClr val="002060"/>
                </a:solidFill>
              </a:rPr>
              <a:t> yapımcıları</a:t>
            </a:r>
          </a:p>
        </p:txBody>
      </p:sp>
    </p:spTree>
    <p:extLst>
      <p:ext uri="{BB962C8B-B14F-4D97-AF65-F5344CB8AC3E}">
        <p14:creationId xmlns:p14="http://schemas.microsoft.com/office/powerpoint/2010/main" val="38666398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Eser Sahipliği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>
              <a:buClr>
                <a:srgbClr val="FF0000"/>
              </a:buClr>
            </a:pPr>
            <a:r>
              <a:rPr lang="tr-TR" sz="2800" dirty="0">
                <a:solidFill>
                  <a:srgbClr val="002060"/>
                </a:solidFill>
              </a:rPr>
              <a:t>Mali hakları kullanma yetkisi münhasıran eser sahibine aittir.</a:t>
            </a:r>
          </a:p>
          <a:p>
            <a:pPr fontAlgn="base"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Aralarındaki </a:t>
            </a:r>
            <a:r>
              <a:rPr lang="tr-TR" sz="2800" dirty="0">
                <a:solidFill>
                  <a:srgbClr val="002060"/>
                </a:solidFill>
              </a:rPr>
              <a:t>özel sözleşmeden veya işin mahiyetinden aksi anlaşılmadıkça; memur, hizmetli ve işçilerin işlerini görürken </a:t>
            </a:r>
            <a:r>
              <a:rPr lang="tr-TR" sz="2800" b="1" dirty="0">
                <a:solidFill>
                  <a:srgbClr val="002060"/>
                </a:solidFill>
              </a:rPr>
              <a:t>meydana getirdikleri eserler üzerindeki haklar</a:t>
            </a:r>
            <a:r>
              <a:rPr lang="tr-TR" sz="2800" dirty="0">
                <a:solidFill>
                  <a:srgbClr val="002060"/>
                </a:solidFill>
              </a:rPr>
              <a:t> bunları çalıştıran veya tayin edenlerce </a:t>
            </a:r>
            <a:r>
              <a:rPr lang="tr-TR" sz="2800" b="1" dirty="0">
                <a:solidFill>
                  <a:srgbClr val="002060"/>
                </a:solidFill>
              </a:rPr>
              <a:t>kullanılır.</a:t>
            </a:r>
            <a:r>
              <a:rPr lang="tr-TR" sz="2800" dirty="0">
                <a:solidFill>
                  <a:srgbClr val="002060"/>
                </a:solidFill>
              </a:rPr>
              <a:t> Tüzel kişilerin uzuvları hakkında da bu kural uygulanır.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Bir </a:t>
            </a:r>
            <a:r>
              <a:rPr lang="tr-TR" sz="2800" dirty="0">
                <a:solidFill>
                  <a:srgbClr val="002060"/>
                </a:solidFill>
              </a:rPr>
              <a:t>eserin yapımcısı veya yayımcısı, ancak eserin sahibi ile yapacağı sözleşmeye göre mali hakları kullanabilir</a:t>
            </a:r>
          </a:p>
        </p:txBody>
      </p:sp>
    </p:spTree>
    <p:extLst>
      <p:ext uri="{BB962C8B-B14F-4D97-AF65-F5344CB8AC3E}">
        <p14:creationId xmlns:p14="http://schemas.microsoft.com/office/powerpoint/2010/main" val="29852795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Eser Sahipliği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Maddenin uygulanmasında göz önünde bulundurulan kriterler: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«</a:t>
            </a:r>
            <a:r>
              <a:rPr lang="tr-TR" i="1" dirty="0" smtClean="0">
                <a:solidFill>
                  <a:srgbClr val="002060"/>
                </a:solidFill>
              </a:rPr>
              <a:t>İşi görenin bağlı olduğu sözleşme çerçevesinde yerine getirmek zorunda olduğu görev alanıdır</a:t>
            </a:r>
            <a:r>
              <a:rPr lang="tr-TR" dirty="0" smtClean="0">
                <a:solidFill>
                  <a:srgbClr val="002060"/>
                </a:solidFill>
              </a:rPr>
              <a:t>» (</a:t>
            </a:r>
            <a:r>
              <a:rPr lang="tr-TR" dirty="0" err="1" smtClean="0">
                <a:solidFill>
                  <a:srgbClr val="002060"/>
                </a:solidFill>
              </a:rPr>
              <a:t>öztan</a:t>
            </a:r>
            <a:r>
              <a:rPr lang="tr-TR" dirty="0" smtClean="0">
                <a:solidFill>
                  <a:srgbClr val="002060"/>
                </a:solidFill>
              </a:rPr>
              <a:t>, s.248)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Yoksa iş yerinde olma ya da mesai saati tek başına belirleyici bir kriter değildir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Mesleki eğitimi ve kurum içindeki fonksiyonu, mutat işler </a:t>
            </a:r>
            <a:r>
              <a:rPr lang="tr-TR" dirty="0">
                <a:solidFill>
                  <a:srgbClr val="002060"/>
                </a:solidFill>
              </a:rPr>
              <a:t>k</a:t>
            </a:r>
            <a:r>
              <a:rPr lang="tr-TR" dirty="0" smtClean="0">
                <a:solidFill>
                  <a:srgbClr val="002060"/>
                </a:solidFill>
              </a:rPr>
              <a:t>apsamında olması gerekir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işverenin özel talimatıyla olması durumunda kapsam dışı (</a:t>
            </a:r>
            <a:r>
              <a:rPr lang="tr-TR" dirty="0" err="1" smtClean="0">
                <a:solidFill>
                  <a:srgbClr val="002060"/>
                </a:solidFill>
              </a:rPr>
              <a:t>öztan</a:t>
            </a:r>
            <a:r>
              <a:rPr lang="tr-TR" dirty="0" smtClean="0">
                <a:solidFill>
                  <a:srgbClr val="002060"/>
                </a:solidFill>
              </a:rPr>
              <a:t>, s.251)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İş sırasında edindiği tecrübenin kullanılması işverenin hak kullanması için yeterli değildir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2557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Eser Sahipliği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buClr>
                <a:srgbClr val="FF0000"/>
              </a:buClr>
            </a:pPr>
            <a:r>
              <a:rPr lang="tr-TR" sz="2800" dirty="0">
                <a:solidFill>
                  <a:srgbClr val="002060"/>
                </a:solidFill>
              </a:rPr>
              <a:t>Bir işlenmenin ve derlemenin sahibi, asıl eser sahibinin hakları mahfuz kalmak şartıyla onu işleyendir.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Sinema </a:t>
            </a:r>
            <a:r>
              <a:rPr lang="tr-TR" sz="2800" dirty="0">
                <a:solidFill>
                  <a:srgbClr val="002060"/>
                </a:solidFill>
              </a:rPr>
              <a:t>eserlerinde; yönetmen, özgün müzik bestecisi, senaryo yazarı ve diyalog yazarı, eserin birlikte sahibidirler. Canlandırma tekniğiyle yapılmış sinema eserlerinde, animatör de eserin birlikte sahipleri arasındadır</a:t>
            </a:r>
          </a:p>
        </p:txBody>
      </p:sp>
    </p:spTree>
    <p:extLst>
      <p:ext uri="{BB962C8B-B14F-4D97-AF65-F5344CB8AC3E}">
        <p14:creationId xmlns:p14="http://schemas.microsoft.com/office/powerpoint/2010/main" val="33802205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Birden çok kişinin eser sahipliği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tr-TR" i="1" dirty="0" smtClean="0">
                <a:solidFill>
                  <a:srgbClr val="002060"/>
                </a:solidFill>
              </a:rPr>
              <a:t>İştirak (elbirliği)</a:t>
            </a:r>
            <a:endParaRPr lang="tr-TR" i="1" dirty="0">
              <a:solidFill>
                <a:srgbClr val="002060"/>
              </a:solidFill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Eserin birlikte yaratılması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Ayrılmaz bir bütün teşkil etmesi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Eser sahiplerinin eserin tümü ya da parçaları üzerinde tek başına tasarruf yetkisi yoktur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Eser sahiplerinin </a:t>
            </a:r>
            <a:r>
              <a:rPr lang="tr-TR" dirty="0" err="1" smtClean="0">
                <a:solidFill>
                  <a:srgbClr val="002060"/>
                </a:solidFill>
              </a:rPr>
              <a:t>oybirliğiye</a:t>
            </a:r>
            <a:r>
              <a:rPr lang="tr-TR" dirty="0" smtClean="0">
                <a:solidFill>
                  <a:srgbClr val="002060"/>
                </a:solidFill>
              </a:rPr>
              <a:t> karar alınır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Tecavüze karşı her birinin tek başına yetkisi vardır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tr-TR" i="1" dirty="0" smtClean="0">
                <a:solidFill>
                  <a:srgbClr val="002060"/>
                </a:solidFill>
              </a:rPr>
              <a:t>Müşterek Eser Sahipliği </a:t>
            </a:r>
            <a:endParaRPr lang="tr-TR" i="1" dirty="0">
              <a:solidFill>
                <a:srgbClr val="002060"/>
              </a:solidFill>
            </a:endParaRPr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Tek tek yaratma suretiyle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Bütünlük arz eden bir eser olması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Operadaki  müzik ve libretto, bir kitaptaki resim ve metin,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Her biri vücuda getirdiği eserin sahibi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Eseri bütünü üzerindeki hakların kullanımı ittifak </a:t>
            </a: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0260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Eser Sahipliği Karineleri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8" name="İçerik Yer Tutucusu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sz="2800" dirty="0">
                <a:solidFill>
                  <a:srgbClr val="002060"/>
                </a:solidFill>
              </a:rPr>
              <a:t>Yayımlanmış eser nüshalarında veya bir güzel sanat eserinin aslında, o eserin sahibi olarak adını veya bunun yerine tanınmış müstear adını kullanan kimse, aksi sabit oluncaya kadar o eserin sahibi </a:t>
            </a:r>
            <a:r>
              <a:rPr lang="tr-TR" sz="2800" dirty="0" smtClean="0">
                <a:solidFill>
                  <a:srgbClr val="002060"/>
                </a:solidFill>
              </a:rPr>
              <a:t>sayılır</a:t>
            </a:r>
          </a:p>
          <a:p>
            <a:pPr>
              <a:buClr>
                <a:srgbClr val="FF0000"/>
              </a:buClr>
            </a:pPr>
            <a:r>
              <a:rPr lang="tr-TR" sz="2800" dirty="0">
                <a:solidFill>
                  <a:srgbClr val="002060"/>
                </a:solidFill>
              </a:rPr>
              <a:t>Umumi yerlerde veya radyo-televizyon aracılığı ile verilen konferans ve temsillerde, </a:t>
            </a:r>
            <a:r>
              <a:rPr lang="tr-TR" sz="2800" dirty="0" err="1">
                <a:solidFill>
                  <a:srgbClr val="002060"/>
                </a:solidFill>
              </a:rPr>
              <a:t>mutad</a:t>
            </a:r>
            <a:r>
              <a:rPr lang="tr-TR" sz="2800" dirty="0">
                <a:solidFill>
                  <a:srgbClr val="002060"/>
                </a:solidFill>
              </a:rPr>
              <a:t> şekilde eser sahibi olarak tanıtılan kimse o eserin sahibi sayılır, meğer ki, birinci fıkradaki karine yoluyla diğer bir kimse eser sahibi sayılsın.</a:t>
            </a: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291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50106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Fikri Haklar</a:t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100628"/>
            <a:ext cx="7804348" cy="5208692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endParaRPr lang="tr-TR" sz="3600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sz="3600" dirty="0" smtClean="0">
                <a:solidFill>
                  <a:srgbClr val="002060"/>
                </a:solidFill>
              </a:rPr>
              <a:t>Gayri maddi malvarlığı haklarıdır</a:t>
            </a:r>
          </a:p>
          <a:p>
            <a:pPr>
              <a:buClr>
                <a:srgbClr val="FF0000"/>
              </a:buClr>
            </a:pPr>
            <a:r>
              <a:rPr lang="tr-TR" sz="3600" dirty="0" smtClean="0">
                <a:solidFill>
                  <a:srgbClr val="002060"/>
                </a:solidFill>
              </a:rPr>
              <a:t>Mülkiyet hakkından ve kişilik hakkından farklılık arz eder </a:t>
            </a:r>
          </a:p>
          <a:p>
            <a:pPr>
              <a:buClr>
                <a:srgbClr val="FF0000"/>
              </a:buClr>
            </a:pPr>
            <a:r>
              <a:rPr lang="tr-TR" sz="3600" dirty="0" smtClean="0">
                <a:solidFill>
                  <a:srgbClr val="002060"/>
                </a:solidFill>
              </a:rPr>
              <a:t>Ülkeseldir</a:t>
            </a:r>
          </a:p>
          <a:p>
            <a:pPr>
              <a:buClr>
                <a:srgbClr val="FF0000"/>
              </a:buClr>
            </a:pPr>
            <a:r>
              <a:rPr lang="tr-TR" sz="3600" dirty="0" smtClean="0">
                <a:solidFill>
                  <a:srgbClr val="002060"/>
                </a:solidFill>
              </a:rPr>
              <a:t>Sınırlara tabidir</a:t>
            </a:r>
          </a:p>
        </p:txBody>
      </p:sp>
    </p:spTree>
    <p:extLst>
      <p:ext uri="{BB962C8B-B14F-4D97-AF65-F5344CB8AC3E}">
        <p14:creationId xmlns:p14="http://schemas.microsoft.com/office/powerpoint/2010/main" val="371122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Eser Sahipliği Karineleri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buClr>
                <a:srgbClr val="FF0000"/>
              </a:buClr>
            </a:pPr>
            <a:r>
              <a:rPr lang="tr-TR" sz="2800" dirty="0">
                <a:solidFill>
                  <a:srgbClr val="002060"/>
                </a:solidFill>
              </a:rPr>
              <a:t>Yayımlanmış olan bir eserin sahibi 11 inci maddeye göre belli olmadıkça, </a:t>
            </a:r>
            <a:r>
              <a:rPr lang="tr-TR" sz="2800" dirty="0" err="1">
                <a:solidFill>
                  <a:srgbClr val="002060"/>
                </a:solidFill>
              </a:rPr>
              <a:t>yayımlıyan</a:t>
            </a:r>
            <a:r>
              <a:rPr lang="tr-TR" sz="2800" dirty="0">
                <a:solidFill>
                  <a:srgbClr val="002060"/>
                </a:solidFill>
              </a:rPr>
              <a:t> ve o da belli değilse çoğaltan, eser sahibine ait hak ve salahiyetleri kendi namına kullanabilir.</a:t>
            </a:r>
          </a:p>
          <a:p>
            <a:pPr fontAlgn="base"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Bu </a:t>
            </a:r>
            <a:r>
              <a:rPr lang="tr-TR" sz="2800" dirty="0">
                <a:solidFill>
                  <a:srgbClr val="002060"/>
                </a:solidFill>
              </a:rPr>
              <a:t>salahiyetler, 11 inci maddenin 2 </a:t>
            </a:r>
            <a:r>
              <a:rPr lang="tr-TR" sz="2800" dirty="0" err="1">
                <a:solidFill>
                  <a:srgbClr val="002060"/>
                </a:solidFill>
              </a:rPr>
              <a:t>nci</a:t>
            </a:r>
            <a:r>
              <a:rPr lang="tr-TR" sz="2800" dirty="0">
                <a:solidFill>
                  <a:srgbClr val="002060"/>
                </a:solidFill>
              </a:rPr>
              <a:t> fıkrasındaki karine ile eser sahibinin belli olmadığı hallerde konferansı verene veya temsili icra ettirene aittir.</a:t>
            </a: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905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Sabrınız için teşekkürler</a:t>
            </a:r>
            <a:r>
              <a:rPr lang="tr-TR" dirty="0" smtClean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938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Eser Kavramı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5846 sayılı Fikir ve Sanat Eserleri Kanunu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Sahibinin </a:t>
            </a:r>
            <a:r>
              <a:rPr lang="tr-TR" sz="2800" b="1" dirty="0">
                <a:solidFill>
                  <a:srgbClr val="002060"/>
                </a:solidFill>
              </a:rPr>
              <a:t>hususiyetini</a:t>
            </a:r>
            <a:r>
              <a:rPr lang="tr-TR" sz="2800" dirty="0">
                <a:solidFill>
                  <a:srgbClr val="002060"/>
                </a:solidFill>
              </a:rPr>
              <a:t> taşıyan ve ilim ve edebiyat, musiki, güzel sanatlar veya sinema eserleri olarak sayılan her nevi fikir ve sanat </a:t>
            </a:r>
            <a:r>
              <a:rPr lang="tr-TR" sz="2800" dirty="0" smtClean="0">
                <a:solidFill>
                  <a:srgbClr val="002060"/>
                </a:solidFill>
              </a:rPr>
              <a:t>mahsulleridir.</a:t>
            </a:r>
            <a:r>
              <a:rPr lang="tr-TR" dirty="0" smtClean="0">
                <a:solidFill>
                  <a:srgbClr val="002060"/>
                </a:solidFill>
              </a:rPr>
              <a:t>																						</a:t>
            </a: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  <a:p>
            <a:pPr marL="114300" indent="0">
              <a:buClr>
                <a:srgbClr val="FF0000"/>
              </a:buClr>
              <a:buNone/>
            </a:pPr>
            <a:r>
              <a:rPr lang="tr-TR" sz="2800" dirty="0" smtClean="0">
                <a:solidFill>
                  <a:srgbClr val="002060"/>
                </a:solidFill>
              </a:rPr>
              <a:t>objektif koşul		</a:t>
            </a:r>
            <a:r>
              <a:rPr lang="tr-TR" sz="2800" dirty="0">
                <a:solidFill>
                  <a:srgbClr val="002060"/>
                </a:solidFill>
              </a:rPr>
              <a:t> </a:t>
            </a:r>
            <a:r>
              <a:rPr lang="tr-TR" sz="2800" dirty="0" smtClean="0">
                <a:solidFill>
                  <a:srgbClr val="002060"/>
                </a:solidFill>
              </a:rPr>
              <a:t>sübjektif koşul</a:t>
            </a:r>
          </a:p>
          <a:p>
            <a:pPr marL="3657600" lvl="8" indent="0">
              <a:buNone/>
            </a:pPr>
            <a:r>
              <a:rPr lang="tr-TR" sz="2800" dirty="0" smtClean="0">
                <a:solidFill>
                  <a:srgbClr val="002060"/>
                </a:solidFill>
              </a:rPr>
              <a:t>				</a:t>
            </a:r>
            <a:r>
              <a:rPr lang="tr-TR" dirty="0" smtClean="0">
                <a:solidFill>
                  <a:srgbClr val="002060"/>
                </a:solidFill>
              </a:rPr>
              <a:t>				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Aşağı Ok 3"/>
          <p:cNvSpPr/>
          <p:nvPr/>
        </p:nvSpPr>
        <p:spPr>
          <a:xfrm>
            <a:off x="1691680" y="4019591"/>
            <a:ext cx="504056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Aşağı Ok 5"/>
          <p:cNvSpPr/>
          <p:nvPr/>
        </p:nvSpPr>
        <p:spPr>
          <a:xfrm>
            <a:off x="5004048" y="4149080"/>
            <a:ext cx="4846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493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Hususiyet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sz="3200" dirty="0" err="1" smtClean="0">
                <a:solidFill>
                  <a:srgbClr val="002060"/>
                </a:solidFill>
              </a:rPr>
              <a:t>Hirsch</a:t>
            </a:r>
            <a:r>
              <a:rPr lang="tr-TR" sz="3200" dirty="0" smtClean="0">
                <a:solidFill>
                  <a:srgbClr val="002060"/>
                </a:solidFill>
              </a:rPr>
              <a:t>/</a:t>
            </a:r>
            <a:r>
              <a:rPr lang="tr-TR" sz="3200" dirty="0" err="1" smtClean="0">
                <a:solidFill>
                  <a:srgbClr val="002060"/>
                </a:solidFill>
              </a:rPr>
              <a:t>Ayiter</a:t>
            </a:r>
            <a:r>
              <a:rPr lang="tr-TR" sz="3200" dirty="0" smtClean="0">
                <a:solidFill>
                  <a:srgbClr val="002060"/>
                </a:solidFill>
              </a:rPr>
              <a:t>: herkes tarafından vücuda getirilemeyen </a:t>
            </a:r>
          </a:p>
          <a:p>
            <a:pPr>
              <a:buClr>
                <a:srgbClr val="FF0000"/>
              </a:buClr>
            </a:pPr>
            <a:r>
              <a:rPr lang="tr-TR" sz="3200" dirty="0" err="1" smtClean="0">
                <a:solidFill>
                  <a:srgbClr val="002060"/>
                </a:solidFill>
              </a:rPr>
              <a:t>Arslanlı</a:t>
            </a:r>
            <a:r>
              <a:rPr lang="tr-TR" sz="3200" dirty="0" smtClean="0">
                <a:solidFill>
                  <a:srgbClr val="002060"/>
                </a:solidFill>
              </a:rPr>
              <a:t>: </a:t>
            </a:r>
            <a:r>
              <a:rPr lang="tr-TR" sz="3200" dirty="0" err="1" smtClean="0">
                <a:solidFill>
                  <a:srgbClr val="002060"/>
                </a:solidFill>
              </a:rPr>
              <a:t>nisbi</a:t>
            </a:r>
            <a:r>
              <a:rPr lang="tr-TR" sz="3200" dirty="0" smtClean="0">
                <a:solidFill>
                  <a:srgbClr val="002060"/>
                </a:solidFill>
              </a:rPr>
              <a:t> istiklal</a:t>
            </a:r>
          </a:p>
          <a:p>
            <a:pPr>
              <a:buClr>
                <a:srgbClr val="FF0000"/>
              </a:buClr>
            </a:pPr>
            <a:r>
              <a:rPr lang="tr-TR" sz="3200" dirty="0" err="1" smtClean="0">
                <a:solidFill>
                  <a:srgbClr val="002060"/>
                </a:solidFill>
              </a:rPr>
              <a:t>Yarsuvat</a:t>
            </a:r>
            <a:r>
              <a:rPr lang="tr-TR" sz="3200" dirty="0" smtClean="0">
                <a:solidFill>
                  <a:srgbClr val="002060"/>
                </a:solidFill>
              </a:rPr>
              <a:t>/Nar: özgünlük</a:t>
            </a:r>
          </a:p>
          <a:p>
            <a:pPr>
              <a:buClr>
                <a:srgbClr val="FF0000"/>
              </a:buClr>
            </a:pPr>
            <a:r>
              <a:rPr lang="tr-TR" sz="3200" dirty="0" smtClean="0">
                <a:solidFill>
                  <a:srgbClr val="002060"/>
                </a:solidFill>
              </a:rPr>
              <a:t>Erel: sahibinin yaratıcı gücünü yansıtması</a:t>
            </a:r>
          </a:p>
          <a:p>
            <a:pPr>
              <a:buClr>
                <a:srgbClr val="FF0000"/>
              </a:buClr>
            </a:pPr>
            <a:r>
              <a:rPr lang="tr-TR" sz="3200" dirty="0" smtClean="0">
                <a:solidFill>
                  <a:srgbClr val="002060"/>
                </a:solidFill>
              </a:rPr>
              <a:t>Tekinalp: anlatım/üslup-sıradan olmama</a:t>
            </a: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52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Eser Kategorileri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sz="3600" dirty="0" smtClean="0">
                <a:solidFill>
                  <a:srgbClr val="002060"/>
                </a:solidFill>
              </a:rPr>
              <a:t>İlim ve edebiyat eserleri</a:t>
            </a:r>
          </a:p>
          <a:p>
            <a:pPr>
              <a:buClr>
                <a:srgbClr val="FF0000"/>
              </a:buClr>
            </a:pPr>
            <a:r>
              <a:rPr lang="tr-TR" sz="3600" dirty="0" smtClean="0">
                <a:solidFill>
                  <a:srgbClr val="002060"/>
                </a:solidFill>
              </a:rPr>
              <a:t>Musiki eserleri</a:t>
            </a:r>
          </a:p>
          <a:p>
            <a:pPr>
              <a:buClr>
                <a:srgbClr val="FF0000"/>
              </a:buClr>
            </a:pPr>
            <a:r>
              <a:rPr lang="tr-TR" sz="3600" dirty="0" smtClean="0">
                <a:solidFill>
                  <a:srgbClr val="002060"/>
                </a:solidFill>
              </a:rPr>
              <a:t>Güzel sanat eserleri</a:t>
            </a:r>
          </a:p>
          <a:p>
            <a:pPr>
              <a:buClr>
                <a:srgbClr val="FF0000"/>
              </a:buClr>
            </a:pPr>
            <a:r>
              <a:rPr lang="tr-TR" sz="3600" dirty="0" smtClean="0">
                <a:solidFill>
                  <a:srgbClr val="002060"/>
                </a:solidFill>
              </a:rPr>
              <a:t>Sinema eserleri</a:t>
            </a:r>
            <a:endParaRPr lang="tr-TR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25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Fikri Haklar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Yargıtay 11. H.D. 12.11.2002, E. 2002/8058, K.2002/10328 (Suluk/Orhan, Uygulamalı Fikri Mülkiyet Hukuku, Cilt II, s.120’den </a:t>
            </a:r>
            <a:r>
              <a:rPr lang="tr-TR" dirty="0" smtClean="0">
                <a:solidFill>
                  <a:srgbClr val="002060"/>
                </a:solidFill>
              </a:rPr>
              <a:t>aynen)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Dava konusu makalede </a:t>
            </a:r>
            <a:r>
              <a:rPr lang="tr-TR" dirty="0" err="1" smtClean="0">
                <a:solidFill>
                  <a:srgbClr val="002060"/>
                </a:solidFill>
              </a:rPr>
              <a:t>taksitcard</a:t>
            </a:r>
            <a:r>
              <a:rPr lang="tr-TR" dirty="0" smtClean="0">
                <a:solidFill>
                  <a:srgbClr val="002060"/>
                </a:solidFill>
              </a:rPr>
              <a:t> uygulaması ile bankacıların tüketicilere kefil, işletmeleri garantör olmak </a:t>
            </a:r>
            <a:r>
              <a:rPr lang="tr-TR" dirty="0" err="1" smtClean="0">
                <a:solidFill>
                  <a:srgbClr val="002060"/>
                </a:solidFill>
              </a:rPr>
              <a:t>suretiyile</a:t>
            </a:r>
            <a:r>
              <a:rPr lang="tr-TR" dirty="0" smtClean="0">
                <a:solidFill>
                  <a:srgbClr val="002060"/>
                </a:solidFill>
              </a:rPr>
              <a:t> satıcı ve tüketiciyi güven ortamı içerisinde bulundurduğu, tüketicinin satın alırken kredi kullanmadığı için faiz yükünden kurtardığı, bankaların satıcıdan ve tüketiciden ayrı ayrı komisyon alırken piyasayı canlandırdığı </a:t>
            </a:r>
            <a:r>
              <a:rPr lang="tr-TR" b="1" u="sng" dirty="0" smtClean="0">
                <a:solidFill>
                  <a:srgbClr val="002060"/>
                </a:solidFill>
              </a:rPr>
              <a:t>genel ve soyut bir dille ifade edilse de , modelin detaylandırılmadığı, </a:t>
            </a:r>
            <a:r>
              <a:rPr lang="tr-TR" b="1" u="sng" dirty="0" err="1" smtClean="0">
                <a:solidFill>
                  <a:srgbClr val="002060"/>
                </a:solidFill>
              </a:rPr>
              <a:t>şematize</a:t>
            </a:r>
            <a:r>
              <a:rPr lang="tr-TR" b="1" u="sng" dirty="0" smtClean="0">
                <a:solidFill>
                  <a:srgbClr val="002060"/>
                </a:solidFill>
              </a:rPr>
              <a:t> edilmediği bu nedenle FSEK md.2 uyarınca korunacak düzeyde olmadığı </a:t>
            </a:r>
            <a:endParaRPr lang="tr-TR" b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3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Fikri Haklar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Fikri haklar </a:t>
            </a:r>
            <a:r>
              <a:rPr lang="tr-TR" sz="2800" b="1" dirty="0" smtClean="0">
                <a:solidFill>
                  <a:srgbClr val="002060"/>
                </a:solidFill>
              </a:rPr>
              <a:t>salt fikri </a:t>
            </a:r>
            <a:r>
              <a:rPr lang="tr-TR" sz="2800" dirty="0" smtClean="0">
                <a:solidFill>
                  <a:srgbClr val="002060"/>
                </a:solidFill>
              </a:rPr>
              <a:t>korumaz</a:t>
            </a:r>
          </a:p>
          <a:p>
            <a:pPr>
              <a:buClr>
                <a:srgbClr val="FF0000"/>
              </a:buClr>
            </a:pPr>
            <a:r>
              <a:rPr lang="tr-TR" sz="2800" dirty="0" smtClean="0">
                <a:solidFill>
                  <a:srgbClr val="002060"/>
                </a:solidFill>
              </a:rPr>
              <a:t>Korunabilmesi için fikrin </a:t>
            </a:r>
            <a:r>
              <a:rPr lang="tr-TR" sz="2800" b="1" dirty="0" smtClean="0">
                <a:solidFill>
                  <a:srgbClr val="002060"/>
                </a:solidFill>
              </a:rPr>
              <a:t>somutlaşmış olması </a:t>
            </a:r>
            <a:r>
              <a:rPr lang="tr-TR" sz="2800" dirty="0" smtClean="0">
                <a:solidFill>
                  <a:srgbClr val="002060"/>
                </a:solidFill>
              </a:rPr>
              <a:t>gereklidir</a:t>
            </a:r>
          </a:p>
          <a:p>
            <a:pPr>
              <a:buClr>
                <a:srgbClr val="FF0000"/>
              </a:buClr>
            </a:pPr>
            <a:r>
              <a:rPr lang="tr-TR" sz="2800" b="1" dirty="0" smtClean="0">
                <a:solidFill>
                  <a:srgbClr val="002060"/>
                </a:solidFill>
              </a:rPr>
              <a:t>Yöntem, teori, uygulama esasları, matematik kavramlar korunmaz</a:t>
            </a:r>
          </a:p>
          <a:p>
            <a:pPr>
              <a:buClr>
                <a:srgbClr val="FF0000"/>
              </a:buClr>
            </a:pPr>
            <a:r>
              <a:rPr lang="tr-TR" sz="3200" dirty="0" smtClean="0">
                <a:solidFill>
                  <a:srgbClr val="002060"/>
                </a:solidFill>
              </a:rPr>
              <a:t>Yaratıcı bir faaliyet sonucu ortaya çıkmış olması gerekir, fikri bir çaba sonucu ortaya çıkması gerekir</a:t>
            </a:r>
          </a:p>
          <a:p>
            <a:pPr>
              <a:buClr>
                <a:srgbClr val="FF0000"/>
              </a:buClr>
            </a:pPr>
            <a:r>
              <a:rPr lang="tr-TR" sz="3200" dirty="0" smtClean="0">
                <a:solidFill>
                  <a:srgbClr val="002060"/>
                </a:solidFill>
              </a:rPr>
              <a:t>Yeterince somut olması gerekir</a:t>
            </a: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07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İlim ve Edebiyat Eserleri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tr-TR" b="1" dirty="0" smtClean="0">
                <a:solidFill>
                  <a:srgbClr val="002060"/>
                </a:solidFill>
              </a:rPr>
              <a:t> </a:t>
            </a:r>
            <a:r>
              <a:rPr lang="tr-TR" dirty="0">
                <a:solidFill>
                  <a:srgbClr val="002060"/>
                </a:solidFill>
              </a:rPr>
              <a:t>İlim ve edebiyat eserleri şunlardır:</a:t>
            </a:r>
          </a:p>
          <a:p>
            <a:pPr marL="0" indent="0" fontAlgn="base">
              <a:buNone/>
            </a:pPr>
            <a:r>
              <a:rPr lang="tr-TR" dirty="0" smtClean="0">
                <a:solidFill>
                  <a:srgbClr val="002060"/>
                </a:solidFill>
              </a:rPr>
              <a:t>1</a:t>
            </a:r>
            <a:r>
              <a:rPr lang="tr-TR" dirty="0">
                <a:solidFill>
                  <a:srgbClr val="002060"/>
                </a:solidFill>
              </a:rPr>
              <a:t>. </a:t>
            </a:r>
            <a:r>
              <a:rPr lang="tr-TR" b="1" dirty="0">
                <a:solidFill>
                  <a:srgbClr val="002060"/>
                </a:solidFill>
              </a:rPr>
              <a:t>(Değişik: 7/6/1995 - 4110/1 </a:t>
            </a:r>
            <a:r>
              <a:rPr lang="tr-TR" b="1" dirty="0" err="1">
                <a:solidFill>
                  <a:srgbClr val="002060"/>
                </a:solidFill>
              </a:rPr>
              <a:t>md.</a:t>
            </a:r>
            <a:r>
              <a:rPr lang="tr-TR" b="1" dirty="0">
                <a:solidFill>
                  <a:srgbClr val="002060"/>
                </a:solidFill>
              </a:rPr>
              <a:t>) </a:t>
            </a:r>
            <a:r>
              <a:rPr lang="tr-TR" dirty="0">
                <a:solidFill>
                  <a:srgbClr val="002060"/>
                </a:solidFill>
              </a:rPr>
              <a:t>Herhangi bir şekilde dil ve yazı ile ifade olunan eserler ve her biçim altında ifade edilen bilgisayar programları ve bir sonraki aşamada program sonucu doğurması koşuluyla bunların hazırlık tasarımları,</a:t>
            </a:r>
          </a:p>
          <a:p>
            <a:pPr marL="0" indent="0" fontAlgn="base">
              <a:buNone/>
            </a:pPr>
            <a:endParaRPr lang="tr-TR" dirty="0" smtClean="0">
              <a:solidFill>
                <a:srgbClr val="002060"/>
              </a:solidFill>
            </a:endParaRPr>
          </a:p>
          <a:p>
            <a:pPr marL="0" indent="0" fontAlgn="base">
              <a:buNone/>
            </a:pPr>
            <a:r>
              <a:rPr lang="tr-TR" dirty="0" smtClean="0">
                <a:solidFill>
                  <a:srgbClr val="002060"/>
                </a:solidFill>
              </a:rPr>
              <a:t>2</a:t>
            </a:r>
            <a:r>
              <a:rPr lang="tr-TR" dirty="0">
                <a:solidFill>
                  <a:srgbClr val="002060"/>
                </a:solidFill>
              </a:rPr>
              <a:t>. </a:t>
            </a:r>
            <a:r>
              <a:rPr lang="tr-TR" b="1" dirty="0">
                <a:solidFill>
                  <a:srgbClr val="002060"/>
                </a:solidFill>
              </a:rPr>
              <a:t>(Değişik: 1/11/1983 - 2936/1 </a:t>
            </a:r>
            <a:r>
              <a:rPr lang="tr-TR" b="1" dirty="0" err="1">
                <a:solidFill>
                  <a:srgbClr val="002060"/>
                </a:solidFill>
              </a:rPr>
              <a:t>md.</a:t>
            </a:r>
            <a:r>
              <a:rPr lang="tr-TR" b="1" dirty="0">
                <a:solidFill>
                  <a:srgbClr val="002060"/>
                </a:solidFill>
              </a:rPr>
              <a:t>) </a:t>
            </a:r>
            <a:r>
              <a:rPr lang="tr-TR" dirty="0">
                <a:solidFill>
                  <a:srgbClr val="002060"/>
                </a:solidFill>
              </a:rPr>
              <a:t>Her nevi </a:t>
            </a:r>
            <a:r>
              <a:rPr lang="tr-TR" dirty="0" err="1">
                <a:solidFill>
                  <a:srgbClr val="002060"/>
                </a:solidFill>
              </a:rPr>
              <a:t>rakıslar</a:t>
            </a:r>
            <a:r>
              <a:rPr lang="tr-TR" dirty="0">
                <a:solidFill>
                  <a:srgbClr val="002060"/>
                </a:solidFill>
              </a:rPr>
              <a:t>, yazılı koreografi eserleri, Pandomimalar ve buna benzer sözsüz sahne eserleri</a:t>
            </a:r>
          </a:p>
          <a:p>
            <a:pPr marL="0" indent="0" fontAlgn="base">
              <a:buNone/>
            </a:pPr>
            <a:endParaRPr lang="tr-TR" dirty="0">
              <a:solidFill>
                <a:srgbClr val="002060"/>
              </a:solidFill>
            </a:endParaRPr>
          </a:p>
          <a:p>
            <a:pPr marL="0" indent="0" fontAlgn="base">
              <a:buNone/>
            </a:pPr>
            <a:r>
              <a:rPr lang="tr-TR" dirty="0" smtClean="0">
                <a:solidFill>
                  <a:srgbClr val="002060"/>
                </a:solidFill>
              </a:rPr>
              <a:t>3</a:t>
            </a:r>
            <a:r>
              <a:rPr lang="tr-TR" dirty="0">
                <a:solidFill>
                  <a:srgbClr val="002060"/>
                </a:solidFill>
              </a:rPr>
              <a:t>. </a:t>
            </a:r>
            <a:r>
              <a:rPr lang="tr-TR" b="1" dirty="0">
                <a:solidFill>
                  <a:srgbClr val="002060"/>
                </a:solidFill>
              </a:rPr>
              <a:t>(Değişik: 7/6/1995 - 4110/1 </a:t>
            </a:r>
            <a:r>
              <a:rPr lang="tr-TR" b="1" dirty="0" err="1">
                <a:solidFill>
                  <a:srgbClr val="002060"/>
                </a:solidFill>
              </a:rPr>
              <a:t>md.</a:t>
            </a:r>
            <a:r>
              <a:rPr lang="tr-TR" b="1" dirty="0">
                <a:solidFill>
                  <a:srgbClr val="002060"/>
                </a:solidFill>
              </a:rPr>
              <a:t>) </a:t>
            </a:r>
            <a:r>
              <a:rPr lang="tr-TR" dirty="0">
                <a:solidFill>
                  <a:srgbClr val="002060"/>
                </a:solidFill>
              </a:rPr>
              <a:t>Bedii vasfı bulunmayan her nevi teknik ve ilmi mahiyette fotoğraf eserleriyle, her nevi haritalar, planlar, projeler, krokiler, resimler, coğrafya ve topoğrafyaya ait maket ve benzerleri, </a:t>
            </a:r>
            <a:r>
              <a:rPr lang="tr-TR" dirty="0" err="1">
                <a:solidFill>
                  <a:srgbClr val="002060"/>
                </a:solidFill>
              </a:rPr>
              <a:t>herçeşit</a:t>
            </a:r>
            <a:r>
              <a:rPr lang="tr-TR" dirty="0">
                <a:solidFill>
                  <a:srgbClr val="002060"/>
                </a:solidFill>
              </a:rPr>
              <a:t>  mimarlık ve şehircilik tasarım ve projeleri, mimari maketler, endüstri, çevre ve sahne tasarım ve projeleri.</a:t>
            </a:r>
          </a:p>
          <a:p>
            <a:pPr marL="0" indent="0" fontAlgn="base">
              <a:buNone/>
            </a:pPr>
            <a:endParaRPr lang="tr-TR" dirty="0">
              <a:solidFill>
                <a:srgbClr val="002060"/>
              </a:solidFill>
            </a:endParaRPr>
          </a:p>
          <a:p>
            <a:pPr marL="0" indent="0" fontAlgn="base">
              <a:buNone/>
            </a:pPr>
            <a:r>
              <a:rPr lang="tr-TR" b="1" dirty="0" smtClean="0">
                <a:solidFill>
                  <a:srgbClr val="002060"/>
                </a:solidFill>
              </a:rPr>
              <a:t>(</a:t>
            </a:r>
            <a:r>
              <a:rPr lang="tr-TR" b="1" dirty="0">
                <a:solidFill>
                  <a:srgbClr val="002060"/>
                </a:solidFill>
              </a:rPr>
              <a:t>Ek: 7/6/1995 - 4110/1 </a:t>
            </a:r>
            <a:r>
              <a:rPr lang="tr-TR" b="1" dirty="0" err="1">
                <a:solidFill>
                  <a:srgbClr val="002060"/>
                </a:solidFill>
              </a:rPr>
              <a:t>md.</a:t>
            </a:r>
            <a:r>
              <a:rPr lang="tr-TR" b="1" dirty="0">
                <a:solidFill>
                  <a:srgbClr val="002060"/>
                </a:solidFill>
              </a:rPr>
              <a:t>) </a:t>
            </a:r>
            <a:r>
              <a:rPr lang="tr-TR" dirty="0" err="1">
                <a:solidFill>
                  <a:srgbClr val="002060"/>
                </a:solidFill>
              </a:rPr>
              <a:t>Arayüzüne</a:t>
            </a:r>
            <a:r>
              <a:rPr lang="tr-TR" dirty="0">
                <a:solidFill>
                  <a:srgbClr val="002060"/>
                </a:solidFill>
              </a:rPr>
              <a:t> temel oluşturan düşünce ve ilkeleri de içine almak üzere, bir bilgisayar programının herhangi bir ögesine temel oluşturan düşünce ve ilkeler eser sayılmazlar.</a:t>
            </a:r>
          </a:p>
          <a:p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13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884</TotalTime>
  <Words>1638</Words>
  <Application>Microsoft Office PowerPoint</Application>
  <PresentationFormat>Ekran Gösterisi (4:3)</PresentationFormat>
  <Paragraphs>162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2" baseType="lpstr">
      <vt:lpstr>Bitişiklik</vt:lpstr>
      <vt:lpstr>Eser-Eser Türleri</vt:lpstr>
      <vt:lpstr>PowerPoint Sunusu</vt:lpstr>
      <vt:lpstr> Fikri Haklar </vt:lpstr>
      <vt:lpstr>Eser Kavramı</vt:lpstr>
      <vt:lpstr>Hususiyet </vt:lpstr>
      <vt:lpstr>Eser Kategorileri</vt:lpstr>
      <vt:lpstr>Fikri Haklar</vt:lpstr>
      <vt:lpstr>Fikri Haklar</vt:lpstr>
      <vt:lpstr>İlim ve Edebiyat Eserleri </vt:lpstr>
      <vt:lpstr>dil ile ifade olunan eserler</vt:lpstr>
      <vt:lpstr>sözsüz sahne eserleri</vt:lpstr>
      <vt:lpstr>sözsüz sahne eserleri</vt:lpstr>
      <vt:lpstr>Bedii/estetik vasfı bulunmayan</vt:lpstr>
      <vt:lpstr>Bedii/estetik vasfı bulunmayan</vt:lpstr>
      <vt:lpstr>Musiki Eserleri md.3</vt:lpstr>
      <vt:lpstr>Güzel Sanat Eserleri md.4</vt:lpstr>
      <vt:lpstr>Güzel Sanat Eserleri</vt:lpstr>
      <vt:lpstr>Sinema Eserleri md.5</vt:lpstr>
      <vt:lpstr>Sinema Eserleri</vt:lpstr>
      <vt:lpstr>İşlenme ve Derlemeler</vt:lpstr>
      <vt:lpstr>Başlıca İşlenme ve Derlemeler</vt:lpstr>
      <vt:lpstr>Başlıca İşlenme ve Derlemeler</vt:lpstr>
      <vt:lpstr>Başlıca İşlenme ve Derlemeler</vt:lpstr>
      <vt:lpstr>Eser Sahipliği</vt:lpstr>
      <vt:lpstr>Eser Sahipliği</vt:lpstr>
      <vt:lpstr>Eser Sahipliği</vt:lpstr>
      <vt:lpstr>Eser Sahipliği</vt:lpstr>
      <vt:lpstr>Birden çok kişinin eser sahipliği</vt:lpstr>
      <vt:lpstr>Eser Sahipliği Karineleri</vt:lpstr>
      <vt:lpstr>Eser Sahipliği Karineleri</vt:lpstr>
      <vt:lpstr>Sabrınız için teşekkürler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Eser-Eser Türleri</dc:title>
  <dc:creator>zehra</dc:creator>
  <cp:lastModifiedBy>zehra</cp:lastModifiedBy>
  <cp:revision>7</cp:revision>
  <dcterms:created xsi:type="dcterms:W3CDTF">2020-10-12T13:16:34Z</dcterms:created>
  <dcterms:modified xsi:type="dcterms:W3CDTF">2021-01-28T07:42:15Z</dcterms:modified>
</cp:coreProperties>
</file>