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Lst>
  <p:sldIdLst>
    <p:sldId id="370" r:id="rId3"/>
    <p:sldId id="311" r:id="rId4"/>
    <p:sldId id="312" r:id="rId5"/>
    <p:sldId id="369" r:id="rId6"/>
    <p:sldId id="313" r:id="rId7"/>
    <p:sldId id="368" r:id="rId8"/>
    <p:sldId id="34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8"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727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8193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32389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590077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2639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677366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00393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3541480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534338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408435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114815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117507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66673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73332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19597700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4169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1222916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956561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normAutofit fontScale="90000"/>
          </a:bodyPr>
          <a:lstStyle/>
          <a:p>
            <a:r>
              <a:rPr lang="tr-TR" b="1" dirty="0"/>
              <a:t>TURİZM PAZARLAMASININ FARKLI YÖNLERİ</a:t>
            </a:r>
            <a:r>
              <a:rPr lang="tr-TR" dirty="0"/>
              <a:t/>
            </a:r>
            <a:br>
              <a:rPr lang="tr-TR" dirty="0"/>
            </a:b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94408" y="866262"/>
            <a:ext cx="10740737" cy="6001643"/>
          </a:xfrm>
          <a:prstGeom prst="rect">
            <a:avLst/>
          </a:prstGeom>
        </p:spPr>
        <p:txBody>
          <a:bodyPr wrap="square">
            <a:spAutoFit/>
          </a:bodyPr>
          <a:lstStyle/>
          <a:p>
            <a:pPr algn="just"/>
            <a:r>
              <a:rPr lang="tr-TR" sz="2400" b="1" dirty="0">
                <a:latin typeface="Times New Roman" panose="02020603050405020304" pitchFamily="18" charset="0"/>
                <a:cs typeface="Times New Roman" panose="02020603050405020304" pitchFamily="18" charset="0"/>
              </a:rPr>
              <a:t>1.</a:t>
            </a:r>
            <a:r>
              <a:rPr lang="tr-TR" sz="2400" dirty="0">
                <a:latin typeface="Times New Roman" panose="02020603050405020304" pitchFamily="18" charset="0"/>
                <a:cs typeface="Times New Roman" panose="02020603050405020304" pitchFamily="18" charset="0"/>
              </a:rPr>
              <a:t>Hizmetin hazırlanma süreci mal üretimi için günler ve aylar gerekirken, turizm hizmetinin üretimi ve sunumu çoğu kez anlık sürelerle gerçekleşebilmektedir. Turizm hizmetinin üretimi ve sunumu eş zamanlı olarak gerçekleşir.</a:t>
            </a:r>
          </a:p>
          <a:p>
            <a:pPr algn="just"/>
            <a:endParaRPr lang="tr-TR" sz="2400" dirty="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2.</a:t>
            </a:r>
            <a:r>
              <a:rPr lang="tr-TR" sz="2400" dirty="0">
                <a:latin typeface="Times New Roman" panose="02020603050405020304" pitchFamily="18" charset="0"/>
                <a:cs typeface="Times New Roman" panose="02020603050405020304" pitchFamily="18" charset="0"/>
              </a:rPr>
              <a:t>Satın alma daha çok hissidir. Turizm hizmetinin satın alınmasında duyguların rolü mal satın alımına göre daha fazladır. Malların satın alınmasında bir gereksinimin giderilmesi ön planda olmayan gereksinimlerin giderilmesi ön plandadır.</a:t>
            </a:r>
          </a:p>
          <a:p>
            <a:pPr algn="just"/>
            <a:endParaRPr lang="tr-TR" sz="2400" dirty="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3.</a:t>
            </a:r>
            <a:r>
              <a:rPr lang="tr-TR" sz="2400" dirty="0">
                <a:latin typeface="Times New Roman" panose="02020603050405020304" pitchFamily="18" charset="0"/>
                <a:cs typeface="Times New Roman" panose="02020603050405020304" pitchFamily="18" charset="0"/>
              </a:rPr>
              <a:t>Fiziksel kanıtlar önemlidir. Turizm ürünü esas itibari ile dokunulmaz özelliğe sahip olsa bile, hizmetin sunulduğu ortamın fiziksel özelliği, hizmet üretiminde ki araç ve gereçler, mobilya, halılar, iş görenlerin üniformaları, atmosfer vb. unsurlar önem kazanmaktadır.</a:t>
            </a:r>
          </a:p>
          <a:p>
            <a:pPr algn="just"/>
            <a:endParaRPr lang="tr-TR" sz="2400" dirty="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4.</a:t>
            </a:r>
            <a:r>
              <a:rPr lang="tr-TR" sz="2400" dirty="0">
                <a:latin typeface="Times New Roman" panose="02020603050405020304" pitchFamily="18" charset="0"/>
                <a:cs typeface="Times New Roman" panose="02020603050405020304" pitchFamily="18" charset="0"/>
              </a:rPr>
              <a:t>Büyüklük ve imaj önemlidir tüketicinin satın alma kararını etkileyen önemli faktörlerden biri de turistik ürünün üretildiği ve hizmete sunulduğu ortamın büyüklüğü ve hizmet üreticisinin sahip olduğu prestijdir.</a:t>
            </a:r>
          </a:p>
        </p:txBody>
      </p:sp>
    </p:spTree>
    <p:extLst>
      <p:ext uri="{BB962C8B-B14F-4D97-AF65-F5344CB8AC3E}">
        <p14:creationId xmlns:p14="http://schemas.microsoft.com/office/powerpoint/2010/main" val="299945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normAutofit fontScale="90000"/>
          </a:bodyPr>
          <a:lstStyle/>
          <a:p>
            <a:r>
              <a:rPr lang="tr-TR" b="1" dirty="0"/>
              <a:t>TURİZM PAZARLAMASININ FARKLI YÖNLERİ</a:t>
            </a:r>
            <a:r>
              <a:rPr lang="tr-TR" dirty="0"/>
              <a:t/>
            </a:r>
            <a:br>
              <a:rPr lang="tr-TR" dirty="0"/>
            </a:b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181197" y="2120296"/>
            <a:ext cx="9348356" cy="1785104"/>
          </a:xfrm>
          <a:prstGeom prst="rect">
            <a:avLst/>
          </a:prstGeom>
        </p:spPr>
        <p:txBody>
          <a:bodyPr wrap="square">
            <a:spAutoFit/>
          </a:bodyPr>
          <a:lstStyle/>
          <a:p>
            <a:pPr algn="just"/>
            <a:r>
              <a:rPr lang="tr-TR" sz="2200" b="1" dirty="0">
                <a:latin typeface="Times New Roman" panose="02020603050405020304" pitchFamily="18" charset="0"/>
                <a:cs typeface="Times New Roman" panose="02020603050405020304" pitchFamily="18" charset="0"/>
              </a:rPr>
              <a:t>5.</a:t>
            </a:r>
            <a:r>
              <a:rPr lang="tr-TR" sz="2200" dirty="0">
                <a:latin typeface="Times New Roman" panose="02020603050405020304" pitchFamily="18" charset="0"/>
                <a:cs typeface="Times New Roman" panose="02020603050405020304" pitchFamily="18" charset="0"/>
              </a:rPr>
              <a:t>Dağıtım kanalının tersine işlemesi, turizm ürünlerinin müşterinin sürekli yaşadığı yere götürülmesi olası olmadığından müşterinin turizm bölgesine gelmesi gerekmektedir. Bundan dolayı da dağıtım kanalının işleyişi turizm pazarlamasında aracıların rolünü arttırmaktadır.</a:t>
            </a:r>
          </a:p>
          <a:p>
            <a:pPr algn="just"/>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951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normAutofit fontScale="90000"/>
          </a:bodyPr>
          <a:lstStyle/>
          <a:p>
            <a:r>
              <a:rPr lang="tr-TR" b="1" dirty="0"/>
              <a:t>TURİZM PAZARLAMASININ FARKLI YÖNLERİ</a:t>
            </a:r>
            <a:r>
              <a:rPr lang="tr-TR" dirty="0"/>
              <a:t/>
            </a:r>
            <a:br>
              <a:rPr lang="tr-TR" dirty="0"/>
            </a:b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94409" y="866262"/>
            <a:ext cx="9348356" cy="4493538"/>
          </a:xfrm>
          <a:prstGeom prst="rect">
            <a:avLst/>
          </a:prstGeom>
        </p:spPr>
        <p:txBody>
          <a:bodyPr wrap="square">
            <a:spAutoFit/>
          </a:bodyPr>
          <a:lstStyle/>
          <a:p>
            <a:pPr algn="just"/>
            <a:endParaRPr lang="tr-TR" sz="2200" dirty="0">
              <a:latin typeface="Times New Roman" panose="02020603050405020304" pitchFamily="18" charset="0"/>
              <a:cs typeface="Times New Roman" panose="02020603050405020304" pitchFamily="18" charset="0"/>
            </a:endParaRPr>
          </a:p>
          <a:p>
            <a:pPr algn="just"/>
            <a:r>
              <a:rPr lang="tr-TR" sz="2200" b="1" dirty="0">
                <a:latin typeface="Times New Roman" panose="02020603050405020304" pitchFamily="18" charset="0"/>
                <a:cs typeface="Times New Roman" panose="02020603050405020304" pitchFamily="18" charset="0"/>
              </a:rPr>
              <a:t>6.</a:t>
            </a:r>
            <a:r>
              <a:rPr lang="tr-TR" sz="2200" dirty="0">
                <a:latin typeface="Times New Roman" panose="02020603050405020304" pitchFamily="18" charset="0"/>
                <a:cs typeface="Times New Roman" panose="02020603050405020304" pitchFamily="18" charset="0"/>
              </a:rPr>
              <a:t>Turizm ürünü tamamlayıcı kuruluş ve ürünlere bağımlıdır. Turizm, müşterinin bir konaklama tesisine gelerek orada bir süreliğine tatil yapması esasına dayanır. Ancak, müşterinin söz konusu tesise gelmesi ile ilgili aşamalarda başka kuruluşların rolü ve işlevi bulunmaktadır. Bunlar arasında tur operatörü, seyahat acentesi ve ulaştırma işletmesi gibi işletmeler yer alır. Dolayısıyla müşterinin tatilinden tatmin olarak ayrılması için bütün bu kuruluşların sunduğu hizmetlerden tatmin olması önem kazanmaktadır. Bir başka açıklama ile turizmde toplam tatmini etkileyen birden fazla etken bulunmaktadır. Bir turizm bölgesinde sunulan turizm hizmetinin sağlayacağı tatmin bütün bu unsurlara ek olarak, söz konusu turizm bölgesinde faaliyet gösteren yerli halktan itibaren taksi şoförlerine, dükkanlara, alışveriş mağazalarına, eğlence tesislerine kadar uzanan çok geniş bir yelpazeyi içerir.</a:t>
            </a:r>
          </a:p>
        </p:txBody>
      </p:sp>
    </p:spTree>
    <p:extLst>
      <p:ext uri="{BB962C8B-B14F-4D97-AF65-F5344CB8AC3E}">
        <p14:creationId xmlns:p14="http://schemas.microsoft.com/office/powerpoint/2010/main" val="1782215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normAutofit fontScale="90000"/>
          </a:bodyPr>
          <a:lstStyle/>
          <a:p>
            <a:r>
              <a:rPr lang="tr-TR" b="1" dirty="0"/>
              <a:t>TURİZM PAZARLAMASININ FARKLI YÖNLERİ</a:t>
            </a:r>
            <a:r>
              <a:rPr lang="tr-TR" dirty="0"/>
              <a:t/>
            </a:r>
            <a:br>
              <a:rPr lang="tr-TR" dirty="0"/>
            </a:b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21672" y="1010245"/>
            <a:ext cx="9680863" cy="4154984"/>
          </a:xfrm>
          <a:prstGeom prst="rect">
            <a:avLst/>
          </a:prstGeom>
        </p:spPr>
        <p:txBody>
          <a:bodyPr wrap="square">
            <a:spAutoFit/>
          </a:bodyPr>
          <a:lstStyle/>
          <a:p>
            <a:pPr algn="just"/>
            <a:r>
              <a:rPr lang="tr-TR" sz="2200" b="1" dirty="0">
                <a:latin typeface="Times New Roman" panose="02020603050405020304" pitchFamily="18" charset="0"/>
                <a:cs typeface="Times New Roman" panose="02020603050405020304" pitchFamily="18" charset="0"/>
              </a:rPr>
              <a:t>7.</a:t>
            </a:r>
            <a:r>
              <a:rPr lang="tr-TR" sz="2200" dirty="0">
                <a:latin typeface="Times New Roman" panose="02020603050405020304" pitchFamily="18" charset="0"/>
                <a:cs typeface="Times New Roman" panose="02020603050405020304" pitchFamily="18" charset="0"/>
              </a:rPr>
              <a:t>Turizm ürününün aynısıyla kopya edilmesi kolay değildir. Turizm ürünlerinin ana hatları ile kopya edilmesinin kolay olmasına karşılık, turizm ürünlerinin aynısıyla bir başka yerde tekrar üretilmesi olası değildir. Zira, turizm hizmetinin oluşmasında insan unsurunun oynadığı rol, aynısıyla kopya edilmeyi önleyen en önemli etmendir. Öte taraftan da geliştirilen bir hizmetin patent hakkının alınması çok zordur. Basit olarak bir yemeğin başka işletmeler tarafından üretilip satışa sunulmasını önlemek olası değildir. Ancak, her bir işletmenin üreteceği yemeğin niteliği, tadı, kokusu, vb. birbirinden farklı olacaktır. Öte yandan, söz konusu yemek için patent hakkını almak bir takım zorlukları içermektedir. Ancak, </a:t>
            </a:r>
            <a:r>
              <a:rPr lang="tr-TR" sz="2200" dirty="0" err="1">
                <a:latin typeface="Times New Roman" panose="02020603050405020304" pitchFamily="18" charset="0"/>
                <a:cs typeface="Times New Roman" panose="02020603050405020304" pitchFamily="18" charset="0"/>
              </a:rPr>
              <a:t>Mc</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Donald’s</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Domina’s</a:t>
            </a:r>
            <a:r>
              <a:rPr lang="tr-TR" sz="2200" dirty="0">
                <a:latin typeface="Times New Roman" panose="02020603050405020304" pitchFamily="18" charset="0"/>
                <a:cs typeface="Times New Roman" panose="02020603050405020304" pitchFamily="18" charset="0"/>
              </a:rPr>
              <a:t> Pizza, vb. markaların yanı sıra </a:t>
            </a:r>
            <a:r>
              <a:rPr lang="tr-TR" sz="2200" dirty="0" err="1">
                <a:latin typeface="Times New Roman" panose="02020603050405020304" pitchFamily="18" charset="0"/>
                <a:cs typeface="Times New Roman" panose="02020603050405020304" pitchFamily="18" charset="0"/>
              </a:rPr>
              <a:t>Coca</a:t>
            </a:r>
            <a:r>
              <a:rPr lang="tr-TR" sz="2200" dirty="0">
                <a:latin typeface="Times New Roman" panose="02020603050405020304" pitchFamily="18" charset="0"/>
                <a:cs typeface="Times New Roman" panose="02020603050405020304" pitchFamily="18" charset="0"/>
              </a:rPr>
              <a:t> Cola, </a:t>
            </a:r>
            <a:r>
              <a:rPr lang="tr-TR" sz="2200" dirty="0" err="1">
                <a:latin typeface="Times New Roman" panose="02020603050405020304" pitchFamily="18" charset="0"/>
                <a:cs typeface="Times New Roman" panose="02020603050405020304" pitchFamily="18" charset="0"/>
              </a:rPr>
              <a:t>Pepsi</a:t>
            </a:r>
            <a:r>
              <a:rPr lang="tr-TR" sz="2200" dirty="0">
                <a:latin typeface="Times New Roman" panose="02020603050405020304" pitchFamily="18" charset="0"/>
                <a:cs typeface="Times New Roman" panose="02020603050405020304" pitchFamily="18" charset="0"/>
              </a:rPr>
              <a:t> Cola gibi içeceklerin patent haklarının bulunduğu bilinmektedir.</a:t>
            </a:r>
          </a:p>
          <a:p>
            <a:pPr algn="just"/>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52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normAutofit fontScale="90000"/>
          </a:bodyPr>
          <a:lstStyle/>
          <a:p>
            <a:r>
              <a:rPr lang="tr-TR" b="1" dirty="0"/>
              <a:t>TURİZM PAZARLAMASININ FARKLI YÖNLERİ</a:t>
            </a:r>
            <a:r>
              <a:rPr lang="tr-TR" dirty="0"/>
              <a:t/>
            </a:r>
            <a:br>
              <a:rPr lang="tr-TR" dirty="0"/>
            </a:b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21672" y="1010245"/>
            <a:ext cx="9680863" cy="2462213"/>
          </a:xfrm>
          <a:prstGeom prst="rect">
            <a:avLst/>
          </a:prstGeom>
        </p:spPr>
        <p:txBody>
          <a:bodyPr wrap="square">
            <a:spAutoFit/>
          </a:bodyPr>
          <a:lstStyle/>
          <a:p>
            <a:pPr algn="just"/>
            <a:endParaRPr lang="tr-TR" sz="2200" dirty="0" smtClean="0">
              <a:latin typeface="Times New Roman" panose="02020603050405020304" pitchFamily="18" charset="0"/>
              <a:cs typeface="Times New Roman" panose="02020603050405020304" pitchFamily="18" charset="0"/>
            </a:endParaRPr>
          </a:p>
          <a:p>
            <a:pPr algn="just"/>
            <a:endParaRPr lang="tr-TR" sz="2200" dirty="0">
              <a:latin typeface="Times New Roman" panose="02020603050405020304" pitchFamily="18" charset="0"/>
              <a:cs typeface="Times New Roman" panose="02020603050405020304" pitchFamily="18" charset="0"/>
            </a:endParaRPr>
          </a:p>
          <a:p>
            <a:pPr algn="just"/>
            <a:r>
              <a:rPr lang="tr-TR" sz="2200" b="1" dirty="0">
                <a:latin typeface="Times New Roman" panose="02020603050405020304" pitchFamily="18" charset="0"/>
                <a:cs typeface="Times New Roman" panose="02020603050405020304" pitchFamily="18" charset="0"/>
              </a:rPr>
              <a:t>8.</a:t>
            </a:r>
            <a:r>
              <a:rPr lang="tr-TR" sz="2200" dirty="0">
                <a:latin typeface="Times New Roman" panose="02020603050405020304" pitchFamily="18" charset="0"/>
                <a:cs typeface="Times New Roman" panose="02020603050405020304" pitchFamily="18" charset="0"/>
              </a:rPr>
              <a:t>Turizmde tanıtım çok önemlidir. Turizm ürünlerinin pazarlanmasında tutundurma araçlarından daha fazla yararlanılması gerekmektedir. Tanıtım etkinlikleri turizm hizmetinin pazara sürülmesinin öncesinden başlayıp, talebin düşme gösterdiği dönemlere kadar uzanır. Ayrıca, tutundurma araçlarına başvurma, genellikle süreklilik isteyen bir uygulamadır.</a:t>
            </a:r>
          </a:p>
        </p:txBody>
      </p:sp>
    </p:spTree>
    <p:extLst>
      <p:ext uri="{BB962C8B-B14F-4D97-AF65-F5344CB8AC3E}">
        <p14:creationId xmlns:p14="http://schemas.microsoft.com/office/powerpoint/2010/main" val="3431477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258</TotalTime>
  <Words>501</Words>
  <Application>Microsoft Office PowerPoint</Application>
  <PresentationFormat>Geniş ekran</PresentationFormat>
  <Paragraphs>27</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7</vt:i4>
      </vt:variant>
    </vt:vector>
  </HeadingPairs>
  <TitlesOfParts>
    <vt:vector size="13" baseType="lpstr">
      <vt:lpstr>Arial</vt:lpstr>
      <vt:lpstr>Times New Roman</vt:lpstr>
      <vt:lpstr>Trebuchet MS</vt:lpstr>
      <vt:lpstr>Wingdings 3</vt:lpstr>
      <vt:lpstr>Yüzeyler</vt:lpstr>
      <vt:lpstr>1_Yüzeyler</vt:lpstr>
      <vt:lpstr>TURİZM PAZARLAMASI</vt:lpstr>
      <vt:lpstr>TURİZM PAZARLAMASININ FARKLI YÖNLERİ  </vt:lpstr>
      <vt:lpstr>TURİZM PAZARLAMASININ FARKLI YÖNLERİ  </vt:lpstr>
      <vt:lpstr>TURİZM PAZARLAMASININ FARKLI YÖNLERİ  </vt:lpstr>
      <vt:lpstr>TURİZM PAZARLAMASININ FARKLI YÖNLERİ  </vt:lpstr>
      <vt:lpstr>TURİZM PAZARLAMASININ FARKLI YÖNLERİ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32</cp:revision>
  <dcterms:created xsi:type="dcterms:W3CDTF">2019-02-18T10:31:28Z</dcterms:created>
  <dcterms:modified xsi:type="dcterms:W3CDTF">2019-05-01T17:15:11Z</dcterms:modified>
</cp:coreProperties>
</file>