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91" r:id="rId2"/>
    <p:sldId id="352" r:id="rId3"/>
    <p:sldId id="353" r:id="rId4"/>
    <p:sldId id="354" r:id="rId5"/>
    <p:sldId id="355" r:id="rId6"/>
    <p:sldId id="357" r:id="rId7"/>
    <p:sldId id="358" r:id="rId8"/>
    <p:sldId id="360" r:id="rId9"/>
    <p:sldId id="371" r:id="rId10"/>
    <p:sldId id="362" r:id="rId11"/>
    <p:sldId id="363" r:id="rId12"/>
    <p:sldId id="364" r:id="rId13"/>
    <p:sldId id="365" r:id="rId14"/>
    <p:sldId id="366" r:id="rId15"/>
    <p:sldId id="370" r:id="rId16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18" d="100"/>
          <a:sy n="118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B5BAF-90EB-3E44-B0D2-09D67D156B8D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0815C-E6E6-804A-8B65-A965DB5EC8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14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55680-A87A-1F42-BA1C-272E173152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6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EF40E-0FBF-734B-BAE3-BDEF7BCA9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440CD-650B-7C43-ADDA-BA2F8F27F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82F6A-5C6A-1344-92C5-F2F4BA1F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888ED-E813-2643-80F0-E6A1303D8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0D0C6-85E5-5847-91D1-CFF9E59A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51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2192E-33DF-1D40-B2F4-1DCE749C7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A3A7A-96C3-684E-A69A-C48D546AF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B5733-D928-254B-B925-449CF7A57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7E8F8-4611-2749-AF19-C432FD41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16E48-01BA-1443-B360-C1C567D8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10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80C24E-3194-1A4C-92D0-0CCCF1F0AB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EFC6F-DA71-A94F-A51D-B80421F1F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0DF87-E06B-DF47-8104-E8CA33B4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15053-6D86-BE40-A788-5C1D480CD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8976-7C7E-3F40-8DE3-A4DB8442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878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84A2-6536-3A4A-93DA-1087874C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0C8D6-F05F-0A4F-8B3B-7973E9277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36719-5286-8347-8F33-4F4956D7F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AD78B-51B1-D142-BEE5-49479DDB8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863F2-7BCA-BB4A-B035-28A5FED3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634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3F1DF-5093-8245-A3AA-D2969192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71705-DB56-3F46-A5EC-94C44E64D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A495A-877C-B442-8487-FBC07997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734E-BF04-BD4B-A77F-FC154FA3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00AFF-1369-3A4E-A16B-B9315B6F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74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F3127-7AF0-4C42-A69D-12980320C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0599F-F910-6D41-A842-728CA0A28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35113-4E67-2D44-AB66-F554E58C7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F1072-674C-7A42-B086-DEDF551F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ABBA0-5C15-9843-BD1D-EDA2A53B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BFC65-64CA-354A-9B60-71EBBD0E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51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C4D5-E948-9041-A41F-1F15A64B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9382D-587E-F242-A682-C1A6017EC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3C501-E3D2-AB49-9FBF-683A943BF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9D8C9E-D45E-BF4F-8C3C-AA38515C3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962064-284D-3340-9FA5-CCAEB99514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C6C45-E7FD-5348-AACA-20E77AB7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5E29ED-767C-7E4D-9BF9-9172058A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805B89-F50C-4647-84BB-93B8B108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7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23953-CD41-E249-A14D-A7BFE1CAC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1C8639-CA2C-2F43-B3DD-490AE8C9A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5BFE4-2CD6-314A-992F-24BE050A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1C1FD-506C-204E-A56B-753DA105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5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B7D8E0-ECD9-D74F-B97C-A6252F2F9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97A9ED-AA8E-F446-B6C7-2C360B16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4E8D0-8BFA-894B-8BCB-2DC11BB5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62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57E2-82A1-B74C-8C2C-5A9F08FAD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3B39C-96CE-9C49-A63F-A87DF7DCA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DE5598-E5AA-0B4C-9B2F-8A7649AAB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70B0-031A-764E-BEB4-222DE865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BAA62-D2BD-DA4D-82D0-C77FAE45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A01CA-8C0C-DC48-801D-A202335C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09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F6F5-035D-AE41-8C62-E832F344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74A577-403F-8A45-90B7-DD502E93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5797E-6A22-FF4E-91B0-D3EBA2A40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B1133-F3C6-7842-B7AD-5358A937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36F9C-0669-754A-B1B7-B400FC719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6FE6A-E2F8-E342-A638-678820DA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20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C0116-C24F-4640-A7FB-865A6164F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701F7-5A0F-9C45-9EA1-1C31BC8B5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379C0-CD3F-3548-AE92-A4F05870B9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24739-612D-3149-A4D2-3A3E6672FA9E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B4A59-B90C-3445-8438-D692DA976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8B1F6-1A3B-7341-ADFF-5A6802312E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BAF0F-CC13-0246-8399-4EF54669CD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15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879725" y="650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>
              <a:latin typeface="Times New Roman" charset="0"/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1138107" y="2479660"/>
            <a:ext cx="9994232" cy="280076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4400" b="1" dirty="0">
                <a:solidFill>
                  <a:srgbClr val="0000CC"/>
                </a:solidFill>
                <a:ea typeface="Comic Sans MS" charset="0"/>
                <a:cs typeface="Comic Sans MS" charset="0"/>
              </a:rPr>
              <a:t>Kedi ve Köpeklerde </a:t>
            </a:r>
          </a:p>
          <a:p>
            <a:pPr algn="ctr" eaLnBrk="1" hangingPunct="1"/>
            <a:r>
              <a:rPr lang="tr-TR" altLang="en-US" sz="4400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Hastalardaki </a:t>
            </a:r>
            <a:r>
              <a:rPr lang="tr-TR" altLang="en-US" sz="4400" b="1" dirty="0" err="1">
                <a:solidFill>
                  <a:srgbClr val="FF0066"/>
                </a:solidFill>
                <a:ea typeface="Times New Roman" charset="0"/>
                <a:cs typeface="Times New Roman" charset="0"/>
              </a:rPr>
              <a:t>glisemik</a:t>
            </a:r>
            <a:r>
              <a:rPr lang="tr-TR" altLang="en-US" sz="4400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 kontrolü de</a:t>
            </a:r>
            <a:r>
              <a:rPr lang="tr-TR" altLang="en-US" sz="4400" b="1" dirty="0">
                <a:solidFill>
                  <a:srgbClr val="FF0066"/>
                </a:solidFill>
              </a:rPr>
              <a:t>ğiş</a:t>
            </a:r>
            <a:r>
              <a:rPr lang="tr-TR" altLang="en-US" sz="4400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tiren faktör</a:t>
            </a:r>
            <a:r>
              <a:rPr lang="tr-TR" altLang="en-US" sz="4400" b="1" dirty="0">
                <a:solidFill>
                  <a:srgbClr val="FF0066"/>
                </a:solidFill>
              </a:rPr>
              <a:t>ler;</a:t>
            </a:r>
          </a:p>
          <a:p>
            <a:pPr algn="ctr" eaLnBrk="1" hangingPunct="1"/>
            <a:endParaRPr lang="tr-TR" altLang="en-US" sz="4400" b="1" dirty="0">
              <a:solidFill>
                <a:srgbClr val="FF0066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76368" y="5280427"/>
            <a:ext cx="4114800" cy="92529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>
                <a:solidFill>
                  <a:srgbClr val="7030A0"/>
                </a:solidFill>
              </a:rPr>
              <a:t>DOÇ.DR.İDİL BAŞTAN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533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810000" y="202406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0" name="Object 4" descr="Somogyi Sample BG Curve"/>
          <p:cNvGraphicFramePr>
            <a:graphicFrameLocks noChangeAspect="1"/>
          </p:cNvGraphicFramePr>
          <p:nvPr/>
        </p:nvGraphicFramePr>
        <p:xfrm>
          <a:off x="1676400" y="762001"/>
          <a:ext cx="8839200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6096000" imgH="3744468" progId="Word.Picture.8">
                  <p:embed/>
                </p:oleObj>
              </mc:Choice>
              <mc:Fallback>
                <p:oleObj r:id="rId3" imgW="6096000" imgH="3744468" progId="Word.Picture.8">
                  <p:embed/>
                  <p:pic>
                    <p:nvPicPr>
                      <p:cNvPr id="7170" name="Object 4" descr="Somogyi Sample BG Curv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762001"/>
                        <a:ext cx="8839200" cy="543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2973060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514600" y="1066801"/>
            <a:ext cx="7086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3200" b="1" dirty="0" err="1">
                <a:solidFill>
                  <a:srgbClr val="FF0000"/>
                </a:solidFill>
              </a:rPr>
              <a:t>Somogyi</a:t>
            </a:r>
            <a:r>
              <a:rPr lang="tr-TR" altLang="en-US" sz="3200" b="1" dirty="0">
                <a:solidFill>
                  <a:srgbClr val="FF0000"/>
                </a:solidFill>
              </a:rPr>
              <a:t> </a:t>
            </a:r>
            <a:r>
              <a:rPr lang="tr-TR" altLang="en-US" sz="3200" b="1" dirty="0">
                <a:solidFill>
                  <a:srgbClr val="FF0000"/>
                </a:solidFill>
                <a:ea typeface="Arial" charset="0"/>
                <a:cs typeface="Arial" charset="0"/>
              </a:rPr>
              <a:t>fenomen</a:t>
            </a:r>
            <a:r>
              <a:rPr lang="tr-TR" altLang="en-US" sz="3200" b="1" dirty="0">
                <a:solidFill>
                  <a:srgbClr val="FF0000"/>
                </a:solidFill>
              </a:rPr>
              <a:t>i ne zaman </a:t>
            </a:r>
            <a:r>
              <a:rPr lang="tr-TR" altLang="en-US" sz="3200" b="1" dirty="0">
                <a:solidFill>
                  <a:srgbClr val="FF0000"/>
                </a:solidFill>
                <a:ea typeface="Arial" charset="0"/>
                <a:cs typeface="Arial" charset="0"/>
              </a:rPr>
              <a:t>akla </a:t>
            </a:r>
            <a:endParaRPr lang="tr-TR" altLang="en-US" sz="3200" b="1" dirty="0">
              <a:solidFill>
                <a:srgbClr val="FF0000"/>
              </a:solidFill>
            </a:endParaRPr>
          </a:p>
          <a:p>
            <a:pPr algn="ctr" eaLnBrk="1" hangingPunct="1"/>
            <a:r>
              <a:rPr lang="tr-TR" altLang="en-US" sz="3200" b="1" dirty="0">
                <a:solidFill>
                  <a:srgbClr val="FF0000"/>
                </a:solidFill>
                <a:ea typeface="Arial" charset="0"/>
                <a:cs typeface="Arial" charset="0"/>
              </a:rPr>
              <a:t>getirilmelidir</a:t>
            </a:r>
            <a:r>
              <a:rPr lang="tr-TR" altLang="en-US" sz="3200" b="1" dirty="0">
                <a:solidFill>
                  <a:srgbClr val="FF0000"/>
                </a:solidFill>
              </a:rPr>
              <a:t> ?</a:t>
            </a:r>
          </a:p>
          <a:p>
            <a:pPr eaLnBrk="1" hangingPunct="1"/>
            <a:endParaRPr lang="tr-TR" altLang="en-US" sz="3200" b="1" dirty="0">
              <a:solidFill>
                <a:schemeClr val="hlink"/>
              </a:solidFill>
            </a:endParaRPr>
          </a:p>
          <a:p>
            <a:pPr algn="ctr" eaLnBrk="1" hangingPunct="1"/>
            <a:r>
              <a:rPr lang="tr-TR" altLang="en-US" b="1" dirty="0"/>
              <a:t>S</a:t>
            </a:r>
            <a:r>
              <a:rPr lang="tr-TR" altLang="en-US" b="1" dirty="0">
                <a:ea typeface="Arial" charset="0"/>
                <a:cs typeface="Arial" charset="0"/>
              </a:rPr>
              <a:t>abah idrar</a:t>
            </a:r>
            <a:r>
              <a:rPr lang="tr-TR" altLang="en-US" b="1" dirty="0"/>
              <a:t> </a:t>
            </a:r>
            <a:r>
              <a:rPr lang="tr-TR" altLang="en-US" b="1" dirty="0">
                <a:ea typeface="Arial" charset="0"/>
                <a:cs typeface="Arial" charset="0"/>
              </a:rPr>
              <a:t>glikoz konsantrasyonu</a:t>
            </a:r>
            <a:endParaRPr lang="tr-TR" altLang="en-US" b="1" dirty="0"/>
          </a:p>
          <a:p>
            <a:pPr algn="ctr" eaLnBrk="1" hangingPunct="1"/>
            <a:r>
              <a:rPr lang="tr-TR" altLang="en-US" b="1" dirty="0"/>
              <a:t>yüksek,</a:t>
            </a:r>
          </a:p>
          <a:p>
            <a:pPr algn="ctr" eaLnBrk="1" hangingPunct="1"/>
            <a:endParaRPr lang="tr-TR" altLang="en-US" b="1" dirty="0"/>
          </a:p>
          <a:p>
            <a:pPr algn="ctr" eaLnBrk="1" hangingPunct="1"/>
            <a:r>
              <a:rPr lang="tr-TR" altLang="en-US" b="1" dirty="0"/>
              <a:t>D</a:t>
            </a:r>
            <a:r>
              <a:rPr lang="tr-TR" altLang="en-US" b="1" dirty="0">
                <a:ea typeface="Arial" charset="0"/>
                <a:cs typeface="Arial" charset="0"/>
              </a:rPr>
              <a:t>evaml</a:t>
            </a:r>
            <a:r>
              <a:rPr lang="tr-TR" altLang="en-US" b="1" dirty="0"/>
              <a:t>ı</a:t>
            </a:r>
            <a:r>
              <a:rPr lang="tr-TR" altLang="en-US" b="1" dirty="0">
                <a:ea typeface="Arial" charset="0"/>
                <a:cs typeface="Arial" charset="0"/>
              </a:rPr>
              <a:t> </a:t>
            </a:r>
            <a:r>
              <a:rPr lang="tr-TR" altLang="en-US" b="1" dirty="0" err="1">
                <a:ea typeface="Arial" charset="0"/>
                <a:cs typeface="Arial" charset="0"/>
              </a:rPr>
              <a:t>poliüri</a:t>
            </a:r>
            <a:r>
              <a:rPr lang="tr-TR" altLang="en-US" b="1" dirty="0">
                <a:ea typeface="Arial" charset="0"/>
                <a:cs typeface="Arial" charset="0"/>
              </a:rPr>
              <a:t>, </a:t>
            </a:r>
            <a:r>
              <a:rPr lang="tr-TR" altLang="en-US" b="1" dirty="0" err="1">
                <a:ea typeface="Arial" charset="0"/>
                <a:cs typeface="Arial" charset="0"/>
              </a:rPr>
              <a:t>polidipsi</a:t>
            </a:r>
            <a:r>
              <a:rPr lang="tr-TR" altLang="en-US" b="1" dirty="0">
                <a:ea typeface="Arial" charset="0"/>
                <a:cs typeface="Arial" charset="0"/>
              </a:rPr>
              <a:t>, kilo kayb</a:t>
            </a:r>
            <a:r>
              <a:rPr lang="tr-TR" altLang="en-US" b="1" dirty="0"/>
              <a:t>ı ve hipoglisemi semptomları</a:t>
            </a:r>
          </a:p>
          <a:p>
            <a:pPr algn="ctr" eaLnBrk="1" hangingPunct="1"/>
            <a:r>
              <a:rPr lang="tr-TR" altLang="en-US" b="1" dirty="0">
                <a:ea typeface="Arial" charset="0"/>
                <a:cs typeface="Arial" charset="0"/>
              </a:rPr>
              <a:t> </a:t>
            </a:r>
            <a:endParaRPr lang="tr-TR" altLang="en-US" b="1" dirty="0"/>
          </a:p>
          <a:p>
            <a:pPr algn="ctr" eaLnBrk="1" hangingPunct="1"/>
            <a:r>
              <a:rPr lang="tr-TR" altLang="en-US" b="1" dirty="0"/>
              <a:t>İ</a:t>
            </a:r>
            <a:r>
              <a:rPr lang="tr-TR" altLang="en-US" b="1" dirty="0">
                <a:ea typeface="Arial" charset="0"/>
                <a:cs typeface="Arial" charset="0"/>
              </a:rPr>
              <a:t>nsülin dozunun 2.2 IU/kg</a:t>
            </a:r>
            <a:r>
              <a:rPr lang="tr-TR" altLang="en-US" b="1" dirty="0"/>
              <a:t>/CA</a:t>
            </a:r>
            <a:r>
              <a:rPr lang="tr-TR" altLang="en-US" b="1" dirty="0">
                <a:ea typeface="Arial" charset="0"/>
                <a:cs typeface="Arial" charset="0"/>
              </a:rPr>
              <a:t>  </a:t>
            </a:r>
            <a:endParaRPr lang="tr-TR" altLang="en-US" b="1" dirty="0"/>
          </a:p>
          <a:p>
            <a:pPr eaLnBrk="1" hangingPunct="1"/>
            <a:endParaRPr lang="tr-TR" altLang="en-US" b="1" dirty="0">
              <a:solidFill>
                <a:srgbClr val="CC00CC"/>
              </a:solidFill>
            </a:endParaRPr>
          </a:p>
          <a:p>
            <a:pPr eaLnBrk="1" hangingPunct="1"/>
            <a:r>
              <a:rPr lang="tr-TR" alt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27" name="AutoShape 5"/>
          <p:cNvSpPr>
            <a:spLocks noChangeArrowheads="1"/>
          </p:cNvSpPr>
          <p:nvPr/>
        </p:nvSpPr>
        <p:spPr bwMode="auto">
          <a:xfrm>
            <a:off x="2743200" y="2590800"/>
            <a:ext cx="762000" cy="304800"/>
          </a:xfrm>
          <a:prstGeom prst="curvedDownArrow">
            <a:avLst>
              <a:gd name="adj1" fmla="val 50000"/>
              <a:gd name="adj2" fmla="val 100000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7828" name="AutoShape 6"/>
          <p:cNvSpPr>
            <a:spLocks noChangeArrowheads="1"/>
          </p:cNvSpPr>
          <p:nvPr/>
        </p:nvSpPr>
        <p:spPr bwMode="auto">
          <a:xfrm>
            <a:off x="2438400" y="3657600"/>
            <a:ext cx="762000" cy="304800"/>
          </a:xfrm>
          <a:prstGeom prst="curvedDownArrow">
            <a:avLst>
              <a:gd name="adj1" fmla="val 50000"/>
              <a:gd name="adj2" fmla="val 100000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7829" name="AutoShape 7"/>
          <p:cNvSpPr>
            <a:spLocks noChangeArrowheads="1"/>
          </p:cNvSpPr>
          <p:nvPr/>
        </p:nvSpPr>
        <p:spPr bwMode="auto">
          <a:xfrm>
            <a:off x="3048000" y="4800600"/>
            <a:ext cx="762000" cy="304800"/>
          </a:xfrm>
          <a:prstGeom prst="curvedDownArrow">
            <a:avLst>
              <a:gd name="adj1" fmla="val 50000"/>
              <a:gd name="adj2" fmla="val 100000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880492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Oval 2"/>
          <p:cNvSpPr>
            <a:spLocks noChangeArrowheads="1"/>
          </p:cNvSpPr>
          <p:nvPr/>
        </p:nvSpPr>
        <p:spPr bwMode="auto">
          <a:xfrm>
            <a:off x="2667000" y="228600"/>
            <a:ext cx="6629400" cy="1219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3200" b="1">
                <a:solidFill>
                  <a:srgbClr val="990099"/>
                </a:solidFill>
                <a:ea typeface="Arial" charset="0"/>
                <a:cs typeface="Arial" charset="0"/>
              </a:rPr>
              <a:t>İnsülin Etkisinin Kısa Sürmesi</a:t>
            </a:r>
            <a:endParaRPr lang="tr-TR" altLang="en-US" sz="3200" b="1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784839" y="1834661"/>
          <a:ext cx="79248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hoto Editor Photo" r:id="rId3" imgW="5238095" imgH="2190476" progId="MSPhotoEd.3">
                  <p:embed/>
                </p:oleObj>
              </mc:Choice>
              <mc:Fallback>
                <p:oleObj name="Photo Editor Photo" r:id="rId3" imgW="5238095" imgH="2190476" progId="MSPhotoEd.3">
                  <p:embed/>
                  <p:pic>
                    <p:nvPicPr>
                      <p:cNvPr id="81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839" y="1834661"/>
                        <a:ext cx="79248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624254" y="5257801"/>
            <a:ext cx="1110468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r>
              <a:rPr lang="tr-TR" altLang="en-US" sz="2000">
                <a:ea typeface="Arial" charset="0"/>
                <a:cs typeface="Arial" charset="0"/>
              </a:rPr>
              <a:t>Günde bir kere </a:t>
            </a:r>
            <a:r>
              <a:rPr lang="tr-TR" altLang="en-US" sz="2000" dirty="0" err="1">
                <a:ea typeface="Arial" charset="0"/>
                <a:cs typeface="Arial" charset="0"/>
              </a:rPr>
              <a:t>bovine</a:t>
            </a:r>
            <a:r>
              <a:rPr lang="tr-TR" altLang="en-US" sz="2000" dirty="0">
                <a:ea typeface="Arial" charset="0"/>
                <a:cs typeface="Arial" charset="0"/>
              </a:rPr>
              <a:t> </a:t>
            </a:r>
            <a:r>
              <a:rPr lang="tr-TR" altLang="en-US" sz="2000" dirty="0" err="1">
                <a:ea typeface="Arial" charset="0"/>
                <a:cs typeface="Arial" charset="0"/>
              </a:rPr>
              <a:t>lente</a:t>
            </a:r>
            <a:r>
              <a:rPr lang="tr-TR" altLang="en-US" sz="2000" dirty="0">
                <a:ea typeface="Arial" charset="0"/>
                <a:cs typeface="Arial" charset="0"/>
              </a:rPr>
              <a:t> insülin yapılmış bir kedide insülin aktivitesinin kısa sürmesi. İnsülin enjeksiyonundan 8 saat sonra insülinin aktivitesinin kaybolması sonucu kan glikoz konsantrasyonu artışı</a:t>
            </a:r>
            <a:r>
              <a:rPr lang="tr-TR" altLang="en-US" sz="2000" dirty="0">
                <a:ea typeface="Times New Roman" charset="0"/>
                <a:cs typeface="Times New Roman" charset="0"/>
              </a:rPr>
              <a:t>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243628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Oval 2"/>
          <p:cNvSpPr>
            <a:spLocks noChangeArrowheads="1"/>
          </p:cNvSpPr>
          <p:nvPr/>
        </p:nvSpPr>
        <p:spPr bwMode="auto">
          <a:xfrm>
            <a:off x="2470639" y="119648"/>
            <a:ext cx="6629400" cy="104628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2800" b="1" dirty="0">
                <a:ea typeface="Arial" charset="0"/>
                <a:cs typeface="Arial" charset="0"/>
              </a:rPr>
              <a:t>İnsülin Etkisizliği ve Direnç</a:t>
            </a:r>
            <a:r>
              <a:rPr lang="tr-TR" altLang="en-US" b="1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536332" y="1248509"/>
            <a:ext cx="1088487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r>
              <a:rPr lang="tr-TR" altLang="en-US" sz="2000" b="1" dirty="0">
                <a:solidFill>
                  <a:srgbClr val="000000"/>
                </a:solidFill>
                <a:ea typeface="Arial" charset="0"/>
                <a:cs typeface="Arial" charset="0"/>
              </a:rPr>
              <a:t>İnsülin direnci;</a:t>
            </a:r>
            <a:r>
              <a:rPr lang="tr-TR" altLang="en-US" sz="2000" dirty="0">
                <a:solidFill>
                  <a:srgbClr val="000000"/>
                </a:solidFill>
                <a:ea typeface="Arial" charset="0"/>
                <a:cs typeface="Arial" charset="0"/>
              </a:rPr>
              <a:t> insülinin yeterli miktarda üretilmesine </a:t>
            </a:r>
            <a:r>
              <a:rPr lang="tr-TR" altLang="en-US" sz="2000" dirty="0">
                <a:solidFill>
                  <a:srgbClr val="000000"/>
                </a:solidFill>
              </a:rPr>
              <a:t> </a:t>
            </a:r>
            <a:r>
              <a:rPr lang="tr-TR" altLang="en-US" sz="2000" dirty="0">
                <a:solidFill>
                  <a:srgbClr val="000000"/>
                </a:solidFill>
                <a:ea typeface="Arial" charset="0"/>
                <a:cs typeface="Arial" charset="0"/>
              </a:rPr>
              <a:t>ra</a:t>
            </a:r>
            <a:r>
              <a:rPr lang="tr-TR" altLang="en-US" sz="2000" dirty="0">
                <a:solidFill>
                  <a:srgbClr val="000000"/>
                </a:solidFill>
              </a:rPr>
              <a:t>ğ</a:t>
            </a:r>
            <a:r>
              <a:rPr lang="tr-TR" altLang="en-US" sz="2000" dirty="0">
                <a:solidFill>
                  <a:srgbClr val="000000"/>
                </a:solidFill>
                <a:ea typeface="Arial" charset="0"/>
                <a:cs typeface="Arial" charset="0"/>
              </a:rPr>
              <a:t>men biyolojik yanıtın normalin altında olmas</a:t>
            </a:r>
            <a:r>
              <a:rPr lang="tr-TR" altLang="en-US" sz="2000" dirty="0">
                <a:solidFill>
                  <a:srgbClr val="000000"/>
                </a:solidFill>
              </a:rPr>
              <a:t>ı</a:t>
            </a:r>
            <a:r>
              <a:rPr lang="tr-TR" altLang="en-US" sz="2000" dirty="0">
                <a:solidFill>
                  <a:srgbClr val="000000"/>
                </a:solidFill>
                <a:ea typeface="Arial" charset="0"/>
                <a:cs typeface="Arial" charset="0"/>
              </a:rPr>
              <a:t>d</a:t>
            </a:r>
            <a:r>
              <a:rPr lang="tr-TR" altLang="en-US" sz="2000" dirty="0">
                <a:solidFill>
                  <a:srgbClr val="000000"/>
                </a:solidFill>
              </a:rPr>
              <a:t>ı</a:t>
            </a:r>
            <a:r>
              <a:rPr lang="tr-TR" altLang="en-US" sz="2000" dirty="0">
                <a:solidFill>
                  <a:srgbClr val="000000"/>
                </a:solidFill>
                <a:ea typeface="Arial" charset="0"/>
                <a:cs typeface="Arial" charset="0"/>
              </a:rPr>
              <a:t>r.</a:t>
            </a:r>
          </a:p>
          <a:p>
            <a:pPr eaLnBrk="1" hangingPunct="1"/>
            <a:endParaRPr lang="tr-TR" altLang="en-US" sz="2000" dirty="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6332" y="2129642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en-US" b="1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İnsülin dirence yol açan nedenler; </a:t>
            </a:r>
          </a:p>
          <a:p>
            <a:endParaRPr lang="tr-TR" altLang="en-US" b="1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Birlikte seyreden diğer hastalıklar </a:t>
            </a:r>
          </a:p>
          <a:p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Vücut ağırlığı ve </a:t>
            </a:r>
            <a:r>
              <a:rPr lang="tr-TR" altLang="en-US" dirty="0" err="1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obesite</a:t>
            </a: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İnsülin etkisi ve uygulama tekniğiyle ilgili problemler,</a:t>
            </a:r>
          </a:p>
          <a:p>
            <a:pPr marL="285750" indent="-285750">
              <a:buFont typeface="Wingdings" charset="2"/>
              <a:buChar char="ü"/>
            </a:pP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İnsülin emilim yetersizlikleri, </a:t>
            </a:r>
          </a:p>
          <a:p>
            <a:pPr marL="285750" indent="-285750">
              <a:buFont typeface="Wingdings" charset="2"/>
              <a:buChar char="ü"/>
            </a:pP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İnsüline karşı antikor oluşması, </a:t>
            </a:r>
          </a:p>
          <a:p>
            <a:pPr marL="285750" indent="-285750">
              <a:buFont typeface="Wingdings" charset="2"/>
              <a:buChar char="ü"/>
            </a:pP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marL="285750" indent="-285750">
              <a:buFont typeface="Wingdings" charset="2"/>
              <a:buChar char="ü"/>
            </a:pP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Sulandırılmış </a:t>
            </a:r>
            <a:r>
              <a:rPr lang="tr-TR" altLang="en-US" dirty="0" err="1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insulin</a:t>
            </a:r>
            <a:r>
              <a:rPr lang="tr-TR" altLang="en-US" dirty="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</a:rPr>
              <a:t> ve aşırı dozda  insülin uygulaması </a:t>
            </a:r>
          </a:p>
          <a:p>
            <a:pPr marL="285750" indent="-285750">
              <a:buFont typeface="Wingdings" charset="2"/>
              <a:buChar char="ü"/>
            </a:pPr>
            <a:endParaRPr lang="tr-TR" altLang="en-US" dirty="0">
              <a:solidFill>
                <a:srgbClr val="0000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endParaRPr lang="tr-TR" altLang="en-US" dirty="0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106131" y="2650826"/>
            <a:ext cx="2754191" cy="381000"/>
          </a:xfrm>
          <a:prstGeom prst="rightArrow">
            <a:avLst>
              <a:gd name="adj1" fmla="val 50000"/>
              <a:gd name="adj2" fmla="val 39063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Rectangle 2"/>
          <p:cNvSpPr/>
          <p:nvPr/>
        </p:nvSpPr>
        <p:spPr>
          <a:xfrm>
            <a:off x="7860322" y="2257283"/>
            <a:ext cx="3792415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Diöstrus</a:t>
            </a:r>
            <a:endParaRPr lang="tr-TR" altLang="en-US" dirty="0">
              <a:solidFill>
                <a:srgbClr val="990099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Hiperadrenokortizm</a:t>
            </a:r>
            <a:endParaRPr lang="tr-TR" altLang="en-US" dirty="0">
              <a:solidFill>
                <a:srgbClr val="990099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Akromegali</a:t>
            </a:r>
          </a:p>
          <a:p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Bakteriyel Enfeksiyonlar</a:t>
            </a:r>
          </a:p>
          <a:p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Kronik </a:t>
            </a:r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Pankreatitis</a:t>
            </a:r>
            <a:endParaRPr lang="tr-TR" altLang="en-US" dirty="0">
              <a:solidFill>
                <a:srgbClr val="990099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Ekzokrin</a:t>
            </a:r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Pankreatik</a:t>
            </a:r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 Yetersizlik</a:t>
            </a:r>
          </a:p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Hipotroidizm</a:t>
            </a:r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 ve </a:t>
            </a:r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Hipertroidzm</a:t>
            </a:r>
            <a:r>
              <a:rPr lang="tr-TR" altLang="en-US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 </a:t>
            </a:r>
          </a:p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Neoplaziler</a:t>
            </a:r>
            <a:endParaRPr lang="tr-TR" altLang="en-US" dirty="0">
              <a:solidFill>
                <a:srgbClr val="990099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r>
              <a:rPr lang="tr-TR" altLang="en-US" dirty="0" err="1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Hipertriglisidemi</a:t>
            </a:r>
            <a:r>
              <a:rPr lang="tr-TR" altLang="en-US" dirty="0">
                <a:solidFill>
                  <a:srgbClr val="800080"/>
                </a:solidFill>
                <a:latin typeface="Comic Sans MS" charset="0"/>
                <a:ea typeface="Comic Sans MS" charset="0"/>
                <a:cs typeface="Comic Sans MS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3385953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209800" y="990600"/>
          <a:ext cx="7696200" cy="330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Photo Editor Photo" r:id="rId3" imgW="5238095" imgH="2161905" progId="MSPhotoEd.3">
                  <p:embed/>
                </p:oleObj>
              </mc:Choice>
              <mc:Fallback>
                <p:oleObj name="Photo Editor Photo" r:id="rId3" imgW="5238095" imgH="2161905" progId="MSPhotoEd.3">
                  <p:embed/>
                  <p:pic>
                    <p:nvPicPr>
                      <p:cNvPr id="92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990600"/>
                        <a:ext cx="7696200" cy="330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482851" y="4724401"/>
            <a:ext cx="73709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r>
              <a:rPr lang="tr-TR" altLang="en-US">
                <a:ea typeface="Times New Roman" charset="0"/>
                <a:cs typeface="Times New Roman" charset="0"/>
              </a:rPr>
              <a:t>Günde iki kere lente insülin verilmesine karşın kan </a:t>
            </a:r>
            <a:endParaRPr lang="tr-TR" altLang="en-US"/>
          </a:p>
          <a:p>
            <a:pPr eaLnBrk="1" hangingPunct="1"/>
            <a:r>
              <a:rPr lang="tr-TR" altLang="en-US">
                <a:ea typeface="Times New Roman" charset="0"/>
                <a:cs typeface="Times New Roman" charset="0"/>
              </a:rPr>
              <a:t>glikoz konsantrasyonunda düşme yok.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2999547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3947497" y="701676"/>
            <a:ext cx="38699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b="1" dirty="0">
                <a:solidFill>
                  <a:srgbClr val="FF0000"/>
                </a:solidFill>
                <a:ea typeface="Arial" charset="0"/>
                <a:cs typeface="Arial" charset="0"/>
              </a:rPr>
              <a:t>DİABETES MELLİTUS</a:t>
            </a:r>
            <a:r>
              <a:rPr lang="tr-TR" altLang="en-US" b="1" dirty="0">
                <a:solidFill>
                  <a:srgbClr val="FF0000"/>
                </a:solidFill>
              </a:rPr>
              <a:t>U</a:t>
            </a:r>
            <a:r>
              <a:rPr lang="tr-TR" altLang="en-US" b="1" dirty="0">
                <a:solidFill>
                  <a:srgbClr val="FF0000"/>
                </a:solidFill>
                <a:ea typeface="Arial" charset="0"/>
                <a:cs typeface="Arial" charset="0"/>
              </a:rPr>
              <a:t>N</a:t>
            </a:r>
            <a:endParaRPr lang="tr-TR" altLang="en-US" b="1" dirty="0">
              <a:solidFill>
                <a:srgbClr val="FF0000"/>
              </a:solidFill>
            </a:endParaRPr>
          </a:p>
          <a:p>
            <a:pPr algn="ctr" eaLnBrk="1" hangingPunct="1"/>
            <a:r>
              <a:rPr lang="tr-TR" altLang="en-US" b="1" dirty="0">
                <a:solidFill>
                  <a:srgbClr val="FF0000"/>
                </a:solidFill>
                <a:ea typeface="Arial" charset="0"/>
                <a:cs typeface="Arial" charset="0"/>
              </a:rPr>
              <a:t>KOMPLİKASYONLARI</a:t>
            </a:r>
            <a:r>
              <a:rPr lang="tr-TR" altLang="en-US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971801" y="2057400"/>
            <a:ext cx="58832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endParaRPr lang="tr-TR" altLang="en-US" dirty="0"/>
          </a:p>
          <a:p>
            <a:pPr algn="ctr" eaLnBrk="1" hangingPunct="1">
              <a:buFontTx/>
              <a:buChar char="•"/>
            </a:pPr>
            <a:r>
              <a:rPr lang="tr-TR" altLang="en-US" b="1" dirty="0">
                <a:ea typeface="Arial" charset="0"/>
                <a:cs typeface="Arial" charset="0"/>
              </a:rPr>
              <a:t>Katarakt</a:t>
            </a:r>
            <a:endParaRPr lang="tr-TR" altLang="en-US" b="1" dirty="0"/>
          </a:p>
          <a:p>
            <a:pPr algn="ctr" eaLnBrk="1" hangingPunct="1"/>
            <a:endParaRPr lang="tr-TR" altLang="en-US" b="1" dirty="0"/>
          </a:p>
          <a:p>
            <a:pPr algn="ctr" eaLnBrk="1" hangingPunct="1">
              <a:buFontTx/>
              <a:buChar char="•"/>
            </a:pPr>
            <a:r>
              <a:rPr lang="tr-TR" altLang="en-US" b="1" dirty="0">
                <a:ea typeface="Arial" charset="0"/>
                <a:cs typeface="Arial" charset="0"/>
              </a:rPr>
              <a:t>Diyabetik </a:t>
            </a:r>
            <a:r>
              <a:rPr lang="tr-TR" altLang="en-US" b="1" dirty="0" err="1">
                <a:ea typeface="Arial" charset="0"/>
                <a:cs typeface="Arial" charset="0"/>
              </a:rPr>
              <a:t>retinopati</a:t>
            </a:r>
            <a:r>
              <a:rPr lang="tr-TR" altLang="en-US" dirty="0"/>
              <a:t> </a:t>
            </a:r>
          </a:p>
          <a:p>
            <a:pPr algn="ctr" eaLnBrk="1" hangingPunct="1"/>
            <a:endParaRPr lang="tr-TR" altLang="en-US" dirty="0"/>
          </a:p>
          <a:p>
            <a:pPr algn="ctr" eaLnBrk="1" hangingPunct="1">
              <a:buFontTx/>
              <a:buChar char="•"/>
            </a:pPr>
            <a:r>
              <a:rPr lang="tr-TR" altLang="en-US" b="1" dirty="0">
                <a:ea typeface="Arial" charset="0"/>
                <a:cs typeface="Arial" charset="0"/>
              </a:rPr>
              <a:t>Diyabetik </a:t>
            </a:r>
            <a:r>
              <a:rPr lang="tr-TR" altLang="en-US" b="1" dirty="0" err="1">
                <a:ea typeface="Arial" charset="0"/>
                <a:cs typeface="Arial" charset="0"/>
              </a:rPr>
              <a:t>nöropati</a:t>
            </a:r>
            <a:r>
              <a:rPr lang="tr-TR" altLang="en-US" dirty="0"/>
              <a:t> </a:t>
            </a:r>
          </a:p>
          <a:p>
            <a:pPr algn="ctr" eaLnBrk="1" hangingPunct="1"/>
            <a:endParaRPr lang="tr-TR" altLang="en-US" dirty="0"/>
          </a:p>
          <a:p>
            <a:pPr algn="ctr" eaLnBrk="1" hangingPunct="1">
              <a:buFontTx/>
              <a:buChar char="•"/>
            </a:pPr>
            <a:r>
              <a:rPr lang="tr-TR" altLang="en-US" b="1" dirty="0">
                <a:ea typeface="Arial" charset="0"/>
                <a:cs typeface="Arial" charset="0"/>
              </a:rPr>
              <a:t>Diyabetik </a:t>
            </a:r>
            <a:r>
              <a:rPr lang="tr-TR" altLang="en-US" b="1" dirty="0" err="1">
                <a:ea typeface="Arial" charset="0"/>
                <a:cs typeface="Arial" charset="0"/>
              </a:rPr>
              <a:t>nefropati</a:t>
            </a:r>
            <a:endParaRPr lang="tr-TR" altLang="en-US" b="1" dirty="0"/>
          </a:p>
          <a:p>
            <a:pPr algn="ctr" eaLnBrk="1" hangingPunct="1"/>
            <a:endParaRPr lang="tr-TR" altLang="en-US" dirty="0">
              <a:solidFill>
                <a:srgbClr val="99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40530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3"/>
          <p:cNvSpPr txBox="1">
            <a:spLocks noChangeArrowheads="1"/>
          </p:cNvSpPr>
          <p:nvPr/>
        </p:nvSpPr>
        <p:spPr bwMode="auto">
          <a:xfrm>
            <a:off x="668215" y="815976"/>
            <a:ext cx="995289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Hastalardaki </a:t>
            </a:r>
            <a:r>
              <a:rPr lang="tr-TR" altLang="en-US" b="1" dirty="0" err="1">
                <a:solidFill>
                  <a:srgbClr val="FF0066"/>
                </a:solidFill>
                <a:ea typeface="Times New Roman" charset="0"/>
                <a:cs typeface="Times New Roman" charset="0"/>
              </a:rPr>
              <a:t>glisemik</a:t>
            </a:r>
            <a:r>
              <a:rPr lang="tr-TR" altLang="en-US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 kontrolü de</a:t>
            </a:r>
            <a:r>
              <a:rPr lang="tr-TR" altLang="en-US" b="1" dirty="0">
                <a:solidFill>
                  <a:srgbClr val="FF0066"/>
                </a:solidFill>
              </a:rPr>
              <a:t>ğiş</a:t>
            </a:r>
            <a:r>
              <a:rPr lang="tr-TR" altLang="en-US" b="1" dirty="0">
                <a:solidFill>
                  <a:srgbClr val="FF0066"/>
                </a:solidFill>
                <a:ea typeface="Times New Roman" charset="0"/>
                <a:cs typeface="Times New Roman" charset="0"/>
              </a:rPr>
              <a:t>tiren faktör</a:t>
            </a:r>
            <a:r>
              <a:rPr lang="tr-TR" altLang="en-US" b="1" dirty="0">
                <a:solidFill>
                  <a:srgbClr val="FF0066"/>
                </a:solidFill>
              </a:rPr>
              <a:t>ler;</a:t>
            </a:r>
          </a:p>
          <a:p>
            <a:pPr algn="ctr" eaLnBrk="1" hangingPunct="1"/>
            <a:endParaRPr lang="tr-TR" altLang="en-US" b="1" dirty="0">
              <a:solidFill>
                <a:srgbClr val="FF0066"/>
              </a:solidFill>
            </a:endParaRPr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>
                <a:ea typeface="Times New Roman" charset="0"/>
                <a:cs typeface="Times New Roman" charset="0"/>
              </a:rPr>
              <a:t>Uygulanan </a:t>
            </a:r>
            <a:r>
              <a:rPr lang="tr-TR" altLang="en-US" dirty="0" err="1">
                <a:ea typeface="Times New Roman" charset="0"/>
                <a:cs typeface="Times New Roman" charset="0"/>
              </a:rPr>
              <a:t>insulin</a:t>
            </a:r>
            <a:r>
              <a:rPr lang="tr-TR" altLang="en-US" dirty="0">
                <a:ea typeface="Times New Roman" charset="0"/>
                <a:cs typeface="Times New Roman" charset="0"/>
              </a:rPr>
              <a:t> miktarı, </a:t>
            </a: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/>
              <a:t>E</a:t>
            </a:r>
            <a:r>
              <a:rPr lang="tr-TR" altLang="en-US" dirty="0">
                <a:ea typeface="Times New Roman" charset="0"/>
                <a:cs typeface="Times New Roman" charset="0"/>
              </a:rPr>
              <a:t>njeksiyon yerinden emilme oranı, </a:t>
            </a: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/>
              <a:t>D</a:t>
            </a:r>
            <a:r>
              <a:rPr lang="tr-TR" altLang="en-US" dirty="0">
                <a:ea typeface="Times New Roman" charset="0"/>
                <a:cs typeface="Times New Roman" charset="0"/>
              </a:rPr>
              <a:t>ola</a:t>
            </a:r>
            <a:r>
              <a:rPr lang="tr-TR" altLang="en-US" dirty="0"/>
              <a:t>şı</a:t>
            </a:r>
            <a:r>
              <a:rPr lang="tr-TR" altLang="en-US" dirty="0">
                <a:ea typeface="Times New Roman" charset="0"/>
                <a:cs typeface="Times New Roman" charset="0"/>
              </a:rPr>
              <a:t>mdaki </a:t>
            </a:r>
            <a:r>
              <a:rPr lang="tr-TR" altLang="en-US" dirty="0" err="1">
                <a:ea typeface="Times New Roman" charset="0"/>
                <a:cs typeface="Times New Roman" charset="0"/>
              </a:rPr>
              <a:t>insulin</a:t>
            </a:r>
            <a:r>
              <a:rPr lang="tr-TR" altLang="en-US" dirty="0">
                <a:ea typeface="Times New Roman" charset="0"/>
                <a:cs typeface="Times New Roman" charset="0"/>
              </a:rPr>
              <a:t> antikorlarının oranı, </a:t>
            </a: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/>
              <a:t>Eg</a:t>
            </a:r>
            <a:r>
              <a:rPr lang="tr-TR" altLang="en-US" dirty="0">
                <a:ea typeface="Times New Roman" charset="0"/>
                <a:cs typeface="Times New Roman" charset="0"/>
              </a:rPr>
              <a:t>zersiz, </a:t>
            </a: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>
                <a:ea typeface="Times New Roman" charset="0"/>
                <a:cs typeface="Times New Roman" charset="0"/>
              </a:rPr>
              <a:t>Diyet</a:t>
            </a:r>
            <a:r>
              <a:rPr lang="tr-TR" altLang="en-US" dirty="0"/>
              <a:t>,</a:t>
            </a:r>
          </a:p>
          <a:p>
            <a:pPr marL="342900" indent="-342900" algn="ctr" eaLnBrk="1" hangingPunct="1">
              <a:buFont typeface="Arial" charset="0"/>
              <a:buChar char="•"/>
            </a:pPr>
            <a:endParaRPr lang="tr-TR" altLang="en-US" dirty="0"/>
          </a:p>
          <a:p>
            <a:pPr marL="342900" indent="-342900" algn="ctr" eaLnBrk="1" hangingPunct="1">
              <a:buFont typeface="Arial" charset="0"/>
              <a:buChar char="•"/>
            </a:pPr>
            <a:r>
              <a:rPr lang="tr-TR" altLang="en-US" dirty="0"/>
              <a:t>İ</a:t>
            </a:r>
            <a:r>
              <a:rPr lang="tr-TR" altLang="en-US" dirty="0">
                <a:ea typeface="Times New Roman" charset="0"/>
                <a:cs typeface="Times New Roman" charset="0"/>
              </a:rPr>
              <a:t>nsüline yanıtı etkileyen stres ve enfeksiyon</a:t>
            </a:r>
            <a:r>
              <a:rPr lang="tr-TR" altLang="en-US" dirty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334257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685799" y="685800"/>
            <a:ext cx="1129811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en-US" b="1" dirty="0">
                <a:ea typeface="Arial" charset="0"/>
                <a:cs typeface="Arial" charset="0"/>
              </a:rPr>
              <a:t>Tedaviden sonra </a:t>
            </a:r>
            <a:r>
              <a:rPr lang="tr-TR" altLang="en-US" b="1" dirty="0" err="1">
                <a:ea typeface="Arial" charset="0"/>
                <a:cs typeface="Arial" charset="0"/>
              </a:rPr>
              <a:t>nüks</a:t>
            </a:r>
            <a:r>
              <a:rPr lang="tr-TR" altLang="en-US" b="1" dirty="0">
                <a:ea typeface="Arial" charset="0"/>
                <a:cs typeface="Arial" charset="0"/>
              </a:rPr>
              <a:t> olasılığı mümkün olduğundan, köpeklerin periyodik olarak</a:t>
            </a:r>
            <a:r>
              <a:rPr lang="tr-TR" altLang="en-US" b="1" dirty="0"/>
              <a:t>;</a:t>
            </a:r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tr-TR" altLang="en-US" dirty="0">
                <a:ea typeface="Arial" charset="0"/>
                <a:cs typeface="Arial" charset="0"/>
              </a:rPr>
              <a:t>fiziksel muayene, </a:t>
            </a:r>
            <a:endParaRPr lang="tr-TR" altLang="en-US" dirty="0"/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tr-TR" altLang="en-US" dirty="0">
                <a:ea typeface="Arial" charset="0"/>
                <a:cs typeface="Arial" charset="0"/>
              </a:rPr>
              <a:t>vücut ağırlığı, </a:t>
            </a:r>
            <a:endParaRPr lang="tr-TR" altLang="en-US" dirty="0"/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tr-TR" altLang="en-US" dirty="0">
                <a:ea typeface="Arial" charset="0"/>
                <a:cs typeface="Arial" charset="0"/>
              </a:rPr>
              <a:t>kan glikoz konsantrasyonu, </a:t>
            </a:r>
            <a:endParaRPr lang="tr-TR" altLang="en-US" dirty="0"/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tr-TR" altLang="en-US" dirty="0" err="1">
                <a:ea typeface="Arial" charset="0"/>
                <a:cs typeface="Arial" charset="0"/>
              </a:rPr>
              <a:t>glikosilat</a:t>
            </a:r>
            <a:r>
              <a:rPr lang="tr-TR" altLang="en-US" dirty="0">
                <a:ea typeface="Arial" charset="0"/>
                <a:cs typeface="Arial" charset="0"/>
              </a:rPr>
              <a:t> hemoglobin ve </a:t>
            </a:r>
            <a:r>
              <a:rPr lang="tr-TR" altLang="en-US" dirty="0" err="1">
                <a:ea typeface="Arial" charset="0"/>
                <a:cs typeface="Arial" charset="0"/>
              </a:rPr>
              <a:t>fruktozamin</a:t>
            </a:r>
            <a:r>
              <a:rPr lang="tr-TR" altLang="en-US" dirty="0">
                <a:ea typeface="Arial" charset="0"/>
                <a:cs typeface="Arial" charset="0"/>
              </a:rPr>
              <a:t> konsantrasyonu</a:t>
            </a:r>
            <a:r>
              <a:rPr lang="tr-TR" altLang="en-US" dirty="0"/>
              <a:t> </a:t>
            </a:r>
            <a:r>
              <a:rPr lang="tr-TR" altLang="en-US" dirty="0">
                <a:ea typeface="Times New Roman" charset="0"/>
                <a:cs typeface="Times New Roman" charset="0"/>
              </a:rPr>
              <a:t>2-4 ayda bir</a:t>
            </a:r>
            <a:r>
              <a:rPr lang="tr-TR" altLang="en-US" dirty="0">
                <a:ea typeface="Arial" charset="0"/>
                <a:cs typeface="Arial" charset="0"/>
              </a:rPr>
              <a:t> değerlendirilmelidir. 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606669" y="4912702"/>
            <a:ext cx="1126294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b="1" dirty="0">
                <a:solidFill>
                  <a:srgbClr val="7030A0"/>
                </a:solidFill>
                <a:ea typeface="Arial" charset="0"/>
                <a:cs typeface="Arial" charset="0"/>
              </a:rPr>
              <a:t>Bununla birlikte hayvan sahiplerinden köpeklerinin su tüketimi, idrar yapması, iştah</a:t>
            </a:r>
            <a:r>
              <a:rPr lang="tr-TR" altLang="en-US" b="1" dirty="0">
                <a:solidFill>
                  <a:srgbClr val="7030A0"/>
                </a:solidFill>
              </a:rPr>
              <a:t> v</a:t>
            </a:r>
            <a:r>
              <a:rPr lang="tr-TR" altLang="en-US" b="1" dirty="0">
                <a:solidFill>
                  <a:srgbClr val="7030A0"/>
                </a:solidFill>
                <a:ea typeface="Arial" charset="0"/>
                <a:cs typeface="Arial" charset="0"/>
              </a:rPr>
              <a:t>e kilo durumu da</a:t>
            </a:r>
            <a:r>
              <a:rPr lang="tr-TR" altLang="en-US" sz="2000" b="1" dirty="0">
                <a:solidFill>
                  <a:srgbClr val="7030A0"/>
                </a:solidFill>
                <a:ea typeface="Arial" charset="0"/>
                <a:cs typeface="Arial" charset="0"/>
              </a:rPr>
              <a:t> </a:t>
            </a:r>
            <a:r>
              <a:rPr lang="tr-TR" altLang="en-US" b="1" dirty="0">
                <a:solidFill>
                  <a:srgbClr val="7030A0"/>
                </a:solidFill>
                <a:ea typeface="Arial" charset="0"/>
                <a:cs typeface="Arial" charset="0"/>
              </a:rPr>
              <a:t>ö</a:t>
            </a:r>
            <a:r>
              <a:rPr lang="tr-TR" altLang="en-US" b="1" dirty="0">
                <a:solidFill>
                  <a:srgbClr val="7030A0"/>
                </a:solidFill>
              </a:rPr>
              <a:t>ğ</a:t>
            </a:r>
            <a:r>
              <a:rPr lang="tr-TR" altLang="en-US" b="1" dirty="0">
                <a:solidFill>
                  <a:srgbClr val="7030A0"/>
                </a:solidFill>
                <a:ea typeface="Arial" charset="0"/>
                <a:cs typeface="Arial" charset="0"/>
              </a:rPr>
              <a:t>renilmelidir</a:t>
            </a:r>
            <a:r>
              <a:rPr lang="tr-TR" altLang="en-US" sz="2000" b="1" dirty="0">
                <a:solidFill>
                  <a:srgbClr val="7030A0"/>
                </a:solidFill>
                <a:ea typeface="Arial" charset="0"/>
                <a:cs typeface="Arial" charset="0"/>
              </a:rPr>
              <a:t>.</a:t>
            </a:r>
            <a:endParaRPr lang="tr-TR" altLang="en-US" dirty="0">
              <a:solidFill>
                <a:srgbClr val="7030A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364169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395655" y="573089"/>
            <a:ext cx="1111347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r>
              <a:rPr lang="tr-TR" altLang="en-US" sz="2800" b="1" dirty="0">
                <a:solidFill>
                  <a:srgbClr val="FF0000"/>
                </a:solidFill>
                <a:ea typeface="Arial" charset="0"/>
                <a:cs typeface="Arial" charset="0"/>
              </a:rPr>
              <a:t>Kan Glikoz E</a:t>
            </a:r>
            <a:r>
              <a:rPr lang="tr-TR" altLang="en-US" sz="2800" b="1" dirty="0">
                <a:solidFill>
                  <a:srgbClr val="FF0000"/>
                </a:solidFill>
              </a:rPr>
              <a:t>ğ</a:t>
            </a:r>
            <a:r>
              <a:rPr lang="tr-TR" altLang="en-US" sz="2800" b="1" dirty="0">
                <a:solidFill>
                  <a:srgbClr val="FF0000"/>
                </a:solidFill>
                <a:ea typeface="Arial" charset="0"/>
                <a:cs typeface="Arial" charset="0"/>
              </a:rPr>
              <a:t>risi: </a:t>
            </a:r>
            <a:endParaRPr lang="tr-TR" altLang="en-US" sz="2800" b="1" dirty="0">
              <a:solidFill>
                <a:srgbClr val="FF0000"/>
              </a:solidFill>
            </a:endParaRPr>
          </a:p>
          <a:p>
            <a:pPr eaLnBrk="1" hangingPunct="1"/>
            <a:endParaRPr lang="tr-TR" altLang="en-US" sz="2800" dirty="0">
              <a:solidFill>
                <a:srgbClr val="7030A0"/>
              </a:solidFill>
            </a:endParaRPr>
          </a:p>
          <a:p>
            <a:pPr eaLnBrk="1" hangingPunct="1"/>
            <a:r>
              <a:rPr lang="tr-TR" altLang="en-US" dirty="0">
                <a:ea typeface="Times New Roman" charset="0"/>
                <a:cs typeface="Times New Roman" charset="0"/>
              </a:rPr>
              <a:t>İnsülinin kan glikoz düzeyi üzerine etkisi ortaya koymak için  belirli aral</a:t>
            </a:r>
            <a:r>
              <a:rPr lang="tr-TR" altLang="en-US" dirty="0"/>
              <a:t>ı</a:t>
            </a:r>
            <a:r>
              <a:rPr lang="tr-TR" altLang="en-US" dirty="0">
                <a:ea typeface="Times New Roman" charset="0"/>
                <a:cs typeface="Times New Roman" charset="0"/>
              </a:rPr>
              <a:t>klarla al</a:t>
            </a:r>
            <a:r>
              <a:rPr lang="tr-TR" altLang="en-US" dirty="0"/>
              <a:t>ı</a:t>
            </a:r>
            <a:r>
              <a:rPr lang="tr-TR" altLang="en-US" dirty="0">
                <a:ea typeface="Times New Roman" charset="0"/>
                <a:cs typeface="Times New Roman" charset="0"/>
              </a:rPr>
              <a:t>nan kan örneklerinde, glikoz düzeyinin ölçülmesi sonucu çıkart</a:t>
            </a:r>
            <a:r>
              <a:rPr lang="tr-TR" altLang="en-US" dirty="0"/>
              <a:t>ı</a:t>
            </a:r>
            <a:r>
              <a:rPr lang="tr-TR" altLang="en-US" dirty="0">
                <a:ea typeface="Times New Roman" charset="0"/>
                <a:cs typeface="Times New Roman" charset="0"/>
              </a:rPr>
              <a:t>lan grafi</a:t>
            </a:r>
            <a:r>
              <a:rPr lang="tr-TR" altLang="en-US" dirty="0"/>
              <a:t>ğ</a:t>
            </a:r>
            <a:r>
              <a:rPr lang="tr-TR" altLang="en-US" dirty="0">
                <a:ea typeface="Times New Roman" charset="0"/>
                <a:cs typeface="Times New Roman" charset="0"/>
              </a:rPr>
              <a:t>e glikoz e</a:t>
            </a:r>
            <a:r>
              <a:rPr lang="tr-TR" altLang="en-US" dirty="0"/>
              <a:t>ğ</a:t>
            </a:r>
            <a:r>
              <a:rPr lang="tr-TR" altLang="en-US" dirty="0">
                <a:ea typeface="Times New Roman" charset="0"/>
                <a:cs typeface="Times New Roman" charset="0"/>
              </a:rPr>
              <a:t>risi denilmektedir. 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2732332" y="3598496"/>
            <a:ext cx="570380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en-US" dirty="0">
                <a:solidFill>
                  <a:srgbClr val="FF0000"/>
                </a:solidFill>
              </a:rPr>
              <a:t>İnsülin dozunun ayarlanması</a:t>
            </a:r>
          </a:p>
          <a:p>
            <a:pPr eaLnBrk="1" hangingPunct="1"/>
            <a:endParaRPr lang="tr-TR" altLang="en-US" dirty="0">
              <a:solidFill>
                <a:srgbClr val="FF0000"/>
              </a:solidFill>
            </a:endParaRPr>
          </a:p>
          <a:p>
            <a:pPr eaLnBrk="1" hangingPunct="1">
              <a:buFontTx/>
              <a:buChar char="•"/>
            </a:pPr>
            <a:r>
              <a:rPr lang="tr-TR" altLang="en-US" dirty="0">
                <a:solidFill>
                  <a:srgbClr val="FF0000"/>
                </a:solidFill>
              </a:rPr>
              <a:t>İnsülin verilme sıklığının belirlenmesi</a:t>
            </a:r>
          </a:p>
          <a:p>
            <a:pPr eaLnBrk="1" hangingPunct="1"/>
            <a:endParaRPr lang="tr-TR" altLang="en-US" dirty="0">
              <a:solidFill>
                <a:srgbClr val="FF0000"/>
              </a:solidFill>
            </a:endParaRPr>
          </a:p>
          <a:p>
            <a:pPr eaLnBrk="1" hangingPunct="1">
              <a:buFontTx/>
              <a:buChar char="•"/>
            </a:pPr>
            <a:r>
              <a:rPr lang="tr-TR" altLang="en-US" dirty="0" err="1">
                <a:solidFill>
                  <a:srgbClr val="FF0000"/>
                </a:solidFill>
              </a:rPr>
              <a:t>Somogyi</a:t>
            </a:r>
            <a:r>
              <a:rPr lang="tr-TR" altLang="en-US" dirty="0">
                <a:solidFill>
                  <a:srgbClr val="FF0000"/>
                </a:solidFill>
              </a:rPr>
              <a:t> fenomeninin </a:t>
            </a:r>
            <a:r>
              <a:rPr lang="tr-TR" altLang="en-US" dirty="0" err="1">
                <a:solidFill>
                  <a:srgbClr val="FF0000"/>
                </a:solidFill>
              </a:rPr>
              <a:t>identifikasyonu</a:t>
            </a:r>
            <a:endParaRPr lang="tr-TR" altLang="en-US" dirty="0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402147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676400" y="990600"/>
          <a:ext cx="86868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hoto Editor Photo" r:id="rId3" imgW="5238095" imgH="2038095" progId="MSPhotoEd.3">
                  <p:embed/>
                </p:oleObj>
              </mc:Choice>
              <mc:Fallback>
                <p:oleObj name="Photo Editor Photo" r:id="rId3" imgW="5238095" imgH="2038095" progId="MSPhotoEd.3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90600"/>
                        <a:ext cx="86868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181226" y="4510088"/>
            <a:ext cx="485775" cy="976312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686426" y="4495801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514601" y="3048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r>
              <a:rPr lang="tr-TR" altLang="en-US" b="1">
                <a:solidFill>
                  <a:srgbClr val="990099"/>
                </a:solidFill>
              </a:rPr>
              <a:t>Diabetli bir köpekte normal seri kan glikoz eğrisi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3979945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3"/>
          <p:cNvSpPr>
            <a:spLocks noChangeArrowheads="1"/>
          </p:cNvSpPr>
          <p:nvPr/>
        </p:nvSpPr>
        <p:spPr bwMode="auto">
          <a:xfrm>
            <a:off x="3704745" y="2145485"/>
            <a:ext cx="595312" cy="381000"/>
          </a:xfrm>
          <a:prstGeom prst="rightArrow">
            <a:avLst>
              <a:gd name="adj1" fmla="val 50000"/>
              <a:gd name="adj2" fmla="val 39062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07" name="AutoShape 4"/>
          <p:cNvSpPr>
            <a:spLocks noChangeArrowheads="1"/>
          </p:cNvSpPr>
          <p:nvPr/>
        </p:nvSpPr>
        <p:spPr bwMode="auto">
          <a:xfrm>
            <a:off x="3095145" y="3059885"/>
            <a:ext cx="595312" cy="381000"/>
          </a:xfrm>
          <a:prstGeom prst="rightArrow">
            <a:avLst>
              <a:gd name="adj1" fmla="val 50000"/>
              <a:gd name="adj2" fmla="val 39062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08" name="AutoShape 5"/>
          <p:cNvSpPr>
            <a:spLocks noChangeArrowheads="1"/>
          </p:cNvSpPr>
          <p:nvPr/>
        </p:nvSpPr>
        <p:spPr bwMode="auto">
          <a:xfrm>
            <a:off x="1875945" y="4126685"/>
            <a:ext cx="595312" cy="381000"/>
          </a:xfrm>
          <a:prstGeom prst="rightArrow">
            <a:avLst>
              <a:gd name="adj1" fmla="val 50000"/>
              <a:gd name="adj2" fmla="val 39062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09" name="AutoShape 6"/>
          <p:cNvSpPr>
            <a:spLocks noChangeArrowheads="1"/>
          </p:cNvSpPr>
          <p:nvPr/>
        </p:nvSpPr>
        <p:spPr bwMode="auto">
          <a:xfrm>
            <a:off x="2166458" y="5041085"/>
            <a:ext cx="595313" cy="381000"/>
          </a:xfrm>
          <a:prstGeom prst="rightArrow">
            <a:avLst>
              <a:gd name="adj1" fmla="val 50000"/>
              <a:gd name="adj2" fmla="val 39063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10" name="Text Box 8"/>
          <p:cNvSpPr txBox="1">
            <a:spLocks noChangeArrowheads="1"/>
          </p:cNvSpPr>
          <p:nvPr/>
        </p:nvSpPr>
        <p:spPr bwMode="auto">
          <a:xfrm>
            <a:off x="2880722" y="1996261"/>
            <a:ext cx="5899371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3200" b="1" dirty="0">
                <a:ea typeface="Arial" charset="0"/>
                <a:cs typeface="Arial" charset="0"/>
              </a:rPr>
              <a:t>Hipoglisemi</a:t>
            </a:r>
            <a:endParaRPr lang="tr-TR" altLang="en-US" sz="3200" b="1" dirty="0"/>
          </a:p>
          <a:p>
            <a:pPr algn="ctr" eaLnBrk="1" hangingPunct="1"/>
            <a:endParaRPr lang="tr-TR" altLang="en-US" sz="3200" b="1" dirty="0"/>
          </a:p>
          <a:p>
            <a:pPr algn="ctr" eaLnBrk="1" hangingPunct="1"/>
            <a:r>
              <a:rPr lang="tr-TR" altLang="en-US" sz="3200" b="1" dirty="0" err="1">
                <a:ea typeface="Arial" charset="0"/>
                <a:cs typeface="Arial" charset="0"/>
              </a:rPr>
              <a:t>Somogyi</a:t>
            </a:r>
            <a:r>
              <a:rPr lang="tr-TR" altLang="en-US" sz="3200" b="1" dirty="0">
                <a:ea typeface="Arial" charset="0"/>
                <a:cs typeface="Arial" charset="0"/>
              </a:rPr>
              <a:t> Fenomeni</a:t>
            </a:r>
            <a:endParaRPr lang="tr-TR" altLang="en-US" sz="3200" b="1" dirty="0"/>
          </a:p>
          <a:p>
            <a:pPr algn="ctr" eaLnBrk="1" hangingPunct="1"/>
            <a:endParaRPr lang="tr-TR" altLang="en-US" sz="3200" b="1" dirty="0"/>
          </a:p>
          <a:p>
            <a:pPr algn="ctr" eaLnBrk="1" hangingPunct="1"/>
            <a:r>
              <a:rPr lang="tr-TR" altLang="en-US" sz="3200" b="1" dirty="0"/>
              <a:t>İ</a:t>
            </a:r>
            <a:r>
              <a:rPr lang="tr-TR" altLang="en-US" sz="3200" b="1" dirty="0">
                <a:ea typeface="Arial" charset="0"/>
                <a:cs typeface="Arial" charset="0"/>
              </a:rPr>
              <a:t>nsülin Etkisinin Kısa Sürmesi</a:t>
            </a:r>
            <a:endParaRPr lang="tr-TR" altLang="en-US" sz="3200" b="1" dirty="0"/>
          </a:p>
          <a:p>
            <a:pPr algn="ctr" eaLnBrk="1" hangingPunct="1"/>
            <a:endParaRPr lang="tr-TR" altLang="en-US" sz="3200" b="1" dirty="0"/>
          </a:p>
          <a:p>
            <a:pPr algn="ctr" eaLnBrk="1" hangingPunct="1"/>
            <a:r>
              <a:rPr lang="tr-TR" altLang="en-US" sz="3200" b="1" dirty="0"/>
              <a:t>İ</a:t>
            </a:r>
            <a:r>
              <a:rPr lang="tr-TR" altLang="en-US" sz="3200" b="1" dirty="0">
                <a:ea typeface="Arial" charset="0"/>
                <a:cs typeface="Arial" charset="0"/>
              </a:rPr>
              <a:t>nsülin Etkisizliği ve Direnç</a:t>
            </a:r>
            <a:r>
              <a:rPr lang="tr-TR" altLang="en-US" b="1" dirty="0">
                <a:latin typeface="Arial" charset="0"/>
                <a:ea typeface="Arial" charset="0"/>
                <a:cs typeface="Arial" charset="0"/>
              </a:rPr>
              <a:t> </a:t>
            </a:r>
            <a:endParaRPr lang="tr-TR" altLang="en-US" b="1" dirty="0">
              <a:latin typeface="Arial" charset="0"/>
            </a:endParaRPr>
          </a:p>
          <a:p>
            <a:pPr algn="ctr" eaLnBrk="1" hangingPunct="1"/>
            <a:endParaRPr lang="tr-TR" altLang="en-US" b="1" dirty="0">
              <a:latin typeface="Arial" charset="0"/>
            </a:endParaRPr>
          </a:p>
          <a:p>
            <a:pPr algn="ctr" eaLnBrk="1" hangingPunct="1"/>
            <a:endParaRPr lang="tr-TR" altLang="en-US" dirty="0"/>
          </a:p>
          <a:p>
            <a:pPr algn="ctr" eaLnBrk="1" hangingPunct="1"/>
            <a:endParaRPr lang="tr-TR" altLang="en-US" sz="3200" b="1" dirty="0">
              <a:solidFill>
                <a:srgbClr val="CC00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002401" y="6230516"/>
            <a:ext cx="4114800" cy="365125"/>
          </a:xfrm>
        </p:spPr>
        <p:txBody>
          <a:bodyPr/>
          <a:lstStyle/>
          <a:p>
            <a:r>
              <a:rPr lang="en-US" b="1">
                <a:solidFill>
                  <a:srgbClr val="163BC0"/>
                </a:solidFill>
              </a:rPr>
              <a:t>DOÇ.DR.İDİL BAŞTAN</a:t>
            </a:r>
            <a:endParaRPr lang="en-US" b="1" dirty="0">
              <a:solidFill>
                <a:srgbClr val="163B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3458" y="652343"/>
            <a:ext cx="9404058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en-US" sz="2800" b="1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İNSÜLİN TEDAVİSİ SIRASINDA  KARŞILAŞILAN </a:t>
            </a:r>
          </a:p>
          <a:p>
            <a:pPr algn="ctr"/>
            <a:r>
              <a:rPr lang="tr-TR" altLang="en-US" sz="2800" b="1" dirty="0">
                <a:solidFill>
                  <a:srgbClr val="990099"/>
                </a:solidFill>
                <a:latin typeface="Comic Sans MS" charset="0"/>
                <a:ea typeface="Comic Sans MS" charset="0"/>
                <a:cs typeface="Comic Sans MS" charset="0"/>
              </a:rPr>
              <a:t>OLUMSUZLUKLAR</a:t>
            </a:r>
          </a:p>
        </p:txBody>
      </p:sp>
    </p:spTree>
    <p:extLst>
      <p:ext uri="{BB962C8B-B14F-4D97-AF65-F5344CB8AC3E}">
        <p14:creationId xmlns:p14="http://schemas.microsoft.com/office/powerpoint/2010/main" val="109094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3"/>
          <p:cNvSpPr txBox="1">
            <a:spLocks noChangeArrowheads="1"/>
          </p:cNvSpPr>
          <p:nvPr/>
        </p:nvSpPr>
        <p:spPr bwMode="auto">
          <a:xfrm>
            <a:off x="963862" y="3925844"/>
            <a:ext cx="538089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en-US" sz="2200" dirty="0"/>
              <a:t>Hı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zl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 etkili insülinlerin </a:t>
            </a:r>
            <a:r>
              <a:rPr lang="tr-TR" altLang="en-US" sz="2200" dirty="0"/>
              <a:t>kullanılması,</a:t>
            </a:r>
          </a:p>
          <a:p>
            <a:pPr eaLnBrk="1" hangingPunct="1">
              <a:buFontTx/>
              <a:buChar char="•"/>
            </a:pPr>
            <a:r>
              <a:rPr lang="tr-TR" altLang="en-US" sz="2200" dirty="0"/>
              <a:t>Y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üksek doz</a:t>
            </a:r>
            <a:r>
              <a:rPr lang="tr-TR" altLang="en-US" sz="2200" dirty="0"/>
              <a:t> insülin enjeksiyonu,</a:t>
            </a:r>
          </a:p>
          <a:p>
            <a:pPr eaLnBrk="1" hangingPunct="1">
              <a:buFontTx/>
              <a:buChar char="•"/>
            </a:pPr>
            <a:r>
              <a:rPr lang="tr-TR" altLang="en-US" sz="2200" dirty="0"/>
              <a:t>Y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orucu e</a:t>
            </a:r>
            <a:r>
              <a:rPr lang="tr-TR" altLang="en-US" sz="2200" dirty="0"/>
              <a:t>g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zersizler , </a:t>
            </a:r>
            <a:endParaRPr lang="tr-TR" altLang="en-US" sz="2200" dirty="0"/>
          </a:p>
          <a:p>
            <a:pPr eaLnBrk="1" hangingPunct="1">
              <a:buFontTx/>
              <a:buChar char="•"/>
            </a:pPr>
            <a:r>
              <a:rPr lang="tr-TR" altLang="en-US" sz="2200" dirty="0"/>
              <a:t>U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zun süre i</a:t>
            </a:r>
            <a:r>
              <a:rPr lang="tr-TR" altLang="en-US" sz="2200" dirty="0"/>
              <a:t>ş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tahs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zl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Times New Roman" charset="0"/>
                <a:cs typeface="Times New Roman" charset="0"/>
              </a:rPr>
              <a:t>k</a:t>
            </a:r>
            <a:r>
              <a:rPr lang="tr-TR" altLang="en-US" sz="2200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05394" y="1956366"/>
            <a:ext cx="20874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en-US" sz="2800" b="1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Hipoglisemi</a:t>
            </a:r>
          </a:p>
        </p:txBody>
      </p:sp>
      <p:sp>
        <p:nvSpPr>
          <p:cNvPr id="4" name="Rectangle 3"/>
          <p:cNvSpPr/>
          <p:nvPr/>
        </p:nvSpPr>
        <p:spPr>
          <a:xfrm>
            <a:off x="5820508" y="1956366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altLang="en-US" sz="2000" dirty="0">
                <a:latin typeface="Comic Sans MS" charset="0"/>
                <a:ea typeface="Comic Sans MS" charset="0"/>
                <a:cs typeface="Comic Sans MS" charset="0"/>
              </a:rPr>
              <a:t>Letarji, Zayıflık, Halsizlik, </a:t>
            </a:r>
          </a:p>
          <a:p>
            <a:pPr algn="ctr"/>
            <a:r>
              <a:rPr lang="tr-TR" altLang="en-US" sz="2000" dirty="0">
                <a:latin typeface="Comic Sans MS" charset="0"/>
                <a:ea typeface="Comic Sans MS" charset="0"/>
                <a:cs typeface="Comic Sans MS" charset="0"/>
              </a:rPr>
              <a:t>Başını öne eğme, </a:t>
            </a:r>
            <a:r>
              <a:rPr lang="tr-TR" altLang="en-US" sz="2000" dirty="0" err="1">
                <a:latin typeface="Comic Sans MS" charset="0"/>
                <a:ea typeface="Comic Sans MS" charset="0"/>
                <a:cs typeface="Comic Sans MS" charset="0"/>
              </a:rPr>
              <a:t>Ataksi</a:t>
            </a:r>
            <a:r>
              <a:rPr lang="tr-TR" altLang="en-US" sz="2000" dirty="0">
                <a:latin typeface="Comic Sans MS" charset="0"/>
                <a:ea typeface="Comic Sans MS" charset="0"/>
                <a:cs typeface="Comic Sans MS" charset="0"/>
              </a:rPr>
              <a:t> ve nöbetler</a:t>
            </a:r>
            <a:endParaRPr lang="en-US" sz="2000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4462094" y="2027476"/>
            <a:ext cx="1358414" cy="381000"/>
          </a:xfrm>
          <a:prstGeom prst="rightArrow">
            <a:avLst>
              <a:gd name="adj1" fmla="val 50000"/>
              <a:gd name="adj2" fmla="val 39063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 rot="5400000">
            <a:off x="2959341" y="3366480"/>
            <a:ext cx="379537" cy="381000"/>
          </a:xfrm>
          <a:prstGeom prst="rightArrow">
            <a:avLst>
              <a:gd name="adj1" fmla="val 50000"/>
              <a:gd name="adj2" fmla="val 39063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812916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val 2"/>
          <p:cNvSpPr>
            <a:spLocks noChangeArrowheads="1"/>
          </p:cNvSpPr>
          <p:nvPr/>
        </p:nvSpPr>
        <p:spPr bwMode="auto">
          <a:xfrm>
            <a:off x="2804746" y="161192"/>
            <a:ext cx="6172200" cy="1143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3200" b="1" dirty="0" err="1">
                <a:solidFill>
                  <a:srgbClr val="FF0000"/>
                </a:solidFill>
                <a:ea typeface="Arial" charset="0"/>
                <a:cs typeface="Arial" charset="0"/>
              </a:rPr>
              <a:t>Somogyi</a:t>
            </a:r>
            <a:r>
              <a:rPr lang="tr-TR" altLang="en-US" sz="3200" b="1" dirty="0">
                <a:solidFill>
                  <a:srgbClr val="FF0000"/>
                </a:solidFill>
                <a:ea typeface="Arial" charset="0"/>
                <a:cs typeface="Arial" charset="0"/>
              </a:rPr>
              <a:t> Fenomeni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5779" name="Text Box 4"/>
          <p:cNvSpPr txBox="1">
            <a:spLocks noChangeArrowheads="1"/>
          </p:cNvSpPr>
          <p:nvPr/>
        </p:nvSpPr>
        <p:spPr bwMode="auto">
          <a:xfrm>
            <a:off x="430823" y="1637567"/>
            <a:ext cx="1092004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tr-TR" altLang="en-US" sz="2200" dirty="0"/>
              <a:t>İ</a:t>
            </a:r>
            <a:r>
              <a:rPr lang="tr-TR" altLang="en-US" sz="2200" dirty="0">
                <a:ea typeface="Arial" charset="0"/>
                <a:cs typeface="Arial" charset="0"/>
              </a:rPr>
              <a:t>nsülinin neden olduğu hipoglisemiye yanıt olarak şekillenmektedir. </a:t>
            </a:r>
            <a:endParaRPr lang="tr-TR" altLang="en-US" sz="2200" dirty="0"/>
          </a:p>
          <a:p>
            <a:pPr algn="just" eaLnBrk="1" hangingPunct="1"/>
            <a:endParaRPr lang="tr-TR" altLang="en-US" sz="2200" dirty="0"/>
          </a:p>
          <a:p>
            <a:pPr algn="just" eaLnBrk="1" hangingPunct="1">
              <a:buFontTx/>
              <a:buChar char="•"/>
            </a:pPr>
            <a:r>
              <a:rPr lang="tr-TR" altLang="en-US" sz="2200" dirty="0">
                <a:ea typeface="Arial" charset="0"/>
                <a:cs typeface="Arial" charset="0"/>
              </a:rPr>
              <a:t>Kan glikoz konsantrasyonu 65 mg/dl’den </a:t>
            </a:r>
            <a:r>
              <a:rPr lang="tr-TR" altLang="en-US" sz="2200" dirty="0" err="1"/>
              <a:t>aşağı</a:t>
            </a:r>
            <a:r>
              <a:rPr lang="tr-TR" altLang="en-US" sz="2200" dirty="0" err="1">
                <a:ea typeface="Arial" charset="0"/>
                <a:cs typeface="Arial" charset="0"/>
              </a:rPr>
              <a:t>dü</a:t>
            </a:r>
            <a:r>
              <a:rPr lang="tr-TR" altLang="en-US" sz="2200" dirty="0" err="1"/>
              <a:t>ş</a:t>
            </a:r>
            <a:r>
              <a:rPr lang="tr-TR" altLang="en-US" sz="2200" dirty="0" err="1">
                <a:ea typeface="Arial" charset="0"/>
                <a:cs typeface="Arial" charset="0"/>
              </a:rPr>
              <a:t>tü</a:t>
            </a:r>
            <a:r>
              <a:rPr lang="tr-TR" altLang="en-US" sz="2200" dirty="0" err="1"/>
              <a:t>ğ</a:t>
            </a:r>
            <a:r>
              <a:rPr lang="tr-TR" altLang="en-US" sz="2200" dirty="0" err="1">
                <a:ea typeface="Arial" charset="0"/>
                <a:cs typeface="Arial" charset="0"/>
              </a:rPr>
              <a:t>ünde</a:t>
            </a:r>
            <a:r>
              <a:rPr lang="tr-TR" altLang="en-US" sz="2200" dirty="0">
                <a:ea typeface="Arial" charset="0"/>
                <a:cs typeface="Arial" charset="0"/>
              </a:rPr>
              <a:t>, buna ba</a:t>
            </a:r>
            <a:r>
              <a:rPr lang="tr-TR" altLang="en-US" sz="2200" dirty="0"/>
              <a:t>ğ</a:t>
            </a:r>
            <a:r>
              <a:rPr lang="tr-TR" altLang="en-US" sz="2200" dirty="0">
                <a:ea typeface="Arial" charset="0"/>
                <a:cs typeface="Arial" charset="0"/>
              </a:rPr>
              <a:t>l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 fizyolojik yan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t olarak insülin sal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n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m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 azal</a:t>
            </a:r>
            <a:r>
              <a:rPr lang="tr-TR" altLang="en-US" sz="2200" dirty="0"/>
              <a:t>ır</a:t>
            </a:r>
            <a:r>
              <a:rPr lang="tr-TR" altLang="en-US" sz="2200" dirty="0">
                <a:ea typeface="Arial" charset="0"/>
                <a:cs typeface="Arial" charset="0"/>
              </a:rPr>
              <a:t> ve karaci</a:t>
            </a:r>
            <a:r>
              <a:rPr lang="tr-TR" altLang="en-US" sz="2200" dirty="0"/>
              <a:t>ğ</a:t>
            </a:r>
            <a:r>
              <a:rPr lang="tr-TR" altLang="en-US" sz="2200" dirty="0">
                <a:ea typeface="Arial" charset="0"/>
                <a:cs typeface="Arial" charset="0"/>
              </a:rPr>
              <a:t>erde depolanm</a:t>
            </a:r>
            <a:r>
              <a:rPr lang="tr-TR" altLang="en-US" sz="2200" dirty="0"/>
              <a:t>ış</a:t>
            </a:r>
            <a:r>
              <a:rPr lang="tr-TR" altLang="en-US" sz="2200" dirty="0">
                <a:ea typeface="Arial" charset="0"/>
                <a:cs typeface="Arial" charset="0"/>
              </a:rPr>
              <a:t> olan glikoz h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zl</a:t>
            </a:r>
            <a:r>
              <a:rPr lang="tr-TR" altLang="en-US" sz="2200" dirty="0"/>
              <a:t>ı</a:t>
            </a:r>
            <a:r>
              <a:rPr lang="tr-TR" altLang="en-US" sz="2200" dirty="0">
                <a:ea typeface="Arial" charset="0"/>
                <a:cs typeface="Arial" charset="0"/>
              </a:rPr>
              <a:t> bi</a:t>
            </a:r>
            <a:r>
              <a:rPr lang="tr-TR" altLang="en-US" sz="2200" dirty="0"/>
              <a:t>r</a:t>
            </a:r>
            <a:r>
              <a:rPr lang="tr-TR" altLang="en-US" sz="2200" dirty="0">
                <a:ea typeface="Arial" charset="0"/>
                <a:cs typeface="Arial" charset="0"/>
              </a:rPr>
              <a:t> şekilde kan </a:t>
            </a:r>
            <a:r>
              <a:rPr lang="tr-TR" altLang="en-US" sz="2200" dirty="0" err="1">
                <a:ea typeface="Arial" charset="0"/>
                <a:cs typeface="Arial" charset="0"/>
              </a:rPr>
              <a:t>dolaş</a:t>
            </a:r>
            <a:r>
              <a:rPr lang="tr-TR" altLang="en-US" sz="2200" dirty="0" err="1"/>
              <a:t>ı</a:t>
            </a:r>
            <a:r>
              <a:rPr lang="tr-TR" altLang="en-US" sz="2200" dirty="0" err="1">
                <a:ea typeface="Arial" charset="0"/>
                <a:cs typeface="Arial" charset="0"/>
              </a:rPr>
              <a:t>m</a:t>
            </a:r>
            <a:r>
              <a:rPr lang="tr-TR" altLang="en-US" sz="2200" dirty="0" err="1"/>
              <a:t>ı</a:t>
            </a:r>
            <a:r>
              <a:rPr lang="tr-TR" altLang="en-US" sz="2200" dirty="0" err="1">
                <a:ea typeface="Arial" charset="0"/>
                <a:cs typeface="Arial" charset="0"/>
              </a:rPr>
              <a:t>n</a:t>
            </a:r>
            <a:r>
              <a:rPr lang="tr-TR" altLang="en-US" sz="2200" dirty="0" err="1"/>
              <a:t>ı</a:t>
            </a:r>
            <a:r>
              <a:rPr lang="tr-TR" altLang="en-US" sz="2200" dirty="0" err="1">
                <a:ea typeface="Arial" charset="0"/>
                <a:cs typeface="Arial" charset="0"/>
              </a:rPr>
              <a:t>na</a:t>
            </a:r>
            <a:r>
              <a:rPr lang="tr-TR" altLang="en-US" sz="2200" dirty="0">
                <a:ea typeface="Arial" charset="0"/>
                <a:cs typeface="Arial" charset="0"/>
              </a:rPr>
              <a:t> geç</a:t>
            </a:r>
            <a:r>
              <a:rPr lang="tr-TR" altLang="en-US" sz="2200" dirty="0"/>
              <a:t>er</a:t>
            </a:r>
            <a:r>
              <a:rPr lang="tr-TR" altLang="en-US" sz="2200" dirty="0">
                <a:ea typeface="Arial" charset="0"/>
                <a:cs typeface="Arial" charset="0"/>
              </a:rPr>
              <a:t>. </a:t>
            </a:r>
          </a:p>
          <a:p>
            <a:pPr algn="just" eaLnBrk="1" hangingPunct="1">
              <a:buFontTx/>
              <a:buChar char="•"/>
            </a:pPr>
            <a:endParaRPr lang="tr-TR" altLang="en-US" sz="2200" dirty="0">
              <a:ea typeface="Arial" charset="0"/>
              <a:cs typeface="Arial" charset="0"/>
            </a:endParaRPr>
          </a:p>
          <a:p>
            <a:pPr algn="just" eaLnBrk="1" hangingPunct="1">
              <a:buFontTx/>
              <a:buChar char="•"/>
            </a:pPr>
            <a:endParaRPr lang="tr-TR" altLang="en-US" sz="2200" dirty="0">
              <a:solidFill>
                <a:srgbClr val="CC00CC"/>
              </a:solidFill>
            </a:endParaRPr>
          </a:p>
          <a:p>
            <a:pPr algn="just" eaLnBrk="1" hangingPunct="1"/>
            <a:endParaRPr lang="tr-TR" altLang="en-US" sz="2200" dirty="0">
              <a:solidFill>
                <a:srgbClr val="CC00CC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1940627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val 2"/>
          <p:cNvSpPr>
            <a:spLocks noChangeArrowheads="1"/>
          </p:cNvSpPr>
          <p:nvPr/>
        </p:nvSpPr>
        <p:spPr bwMode="auto">
          <a:xfrm>
            <a:off x="2804746" y="161192"/>
            <a:ext cx="6172200" cy="11430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/>
            <a:r>
              <a:rPr lang="tr-TR" altLang="en-US" sz="3200" b="1" dirty="0" err="1">
                <a:solidFill>
                  <a:srgbClr val="FF0000"/>
                </a:solidFill>
                <a:ea typeface="Arial" charset="0"/>
                <a:cs typeface="Arial" charset="0"/>
              </a:rPr>
              <a:t>Somogyi</a:t>
            </a:r>
            <a:r>
              <a:rPr lang="tr-TR" altLang="en-US" sz="3200" b="1" dirty="0">
                <a:solidFill>
                  <a:srgbClr val="FF0000"/>
                </a:solidFill>
                <a:ea typeface="Arial" charset="0"/>
                <a:cs typeface="Arial" charset="0"/>
              </a:rPr>
              <a:t> Fenomeni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5779" name="Text Box 4"/>
          <p:cNvSpPr txBox="1">
            <a:spLocks noChangeArrowheads="1"/>
          </p:cNvSpPr>
          <p:nvPr/>
        </p:nvSpPr>
        <p:spPr bwMode="auto">
          <a:xfrm>
            <a:off x="430823" y="1637567"/>
            <a:ext cx="10920046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just" eaLnBrk="1" hangingPunct="1">
              <a:buFontTx/>
              <a:buChar char="•"/>
            </a:pPr>
            <a:endParaRPr lang="tr-TR" altLang="en-US" sz="2200" dirty="0">
              <a:ea typeface="Arial" charset="0"/>
              <a:cs typeface="Arial" charset="0"/>
            </a:endParaRPr>
          </a:p>
          <a:p>
            <a:pPr algn="just" eaLnBrk="1" hangingPunct="1">
              <a:buFontTx/>
              <a:buChar char="•"/>
            </a:pPr>
            <a:r>
              <a:rPr lang="tr-TR" altLang="en-US" sz="2200" dirty="0" err="1"/>
              <a:t>Diabetojenik</a:t>
            </a:r>
            <a:r>
              <a:rPr lang="tr-TR" altLang="en-US" sz="2200" dirty="0"/>
              <a:t> hormonların salınımıyla </a:t>
            </a:r>
            <a:r>
              <a:rPr lang="tr-TR" altLang="en-US" sz="2200" b="1" dirty="0">
                <a:solidFill>
                  <a:srgbClr val="FF0000"/>
                </a:solidFill>
              </a:rPr>
              <a:t>(EPİNEFRİN VE GLUKAGON) </a:t>
            </a:r>
            <a:r>
              <a:rPr lang="tr-TR" altLang="en-US" sz="2200" dirty="0" err="1"/>
              <a:t>glikoneogenezis</a:t>
            </a:r>
            <a:r>
              <a:rPr lang="tr-TR" altLang="en-US" sz="2200" dirty="0"/>
              <a:t> ve </a:t>
            </a:r>
            <a:r>
              <a:rPr lang="tr-TR" altLang="en-US" sz="2200" dirty="0" err="1"/>
              <a:t>glikogenolizis</a:t>
            </a:r>
            <a:r>
              <a:rPr lang="tr-TR" altLang="en-US" sz="2200" dirty="0"/>
              <a:t> uyarılır ve dokuların glikozdan yararlanması azalır. </a:t>
            </a:r>
          </a:p>
          <a:p>
            <a:pPr algn="just" eaLnBrk="1" hangingPunct="1">
              <a:buFontTx/>
              <a:buChar char="•"/>
            </a:pPr>
            <a:endParaRPr lang="tr-TR" altLang="en-US" sz="2200" dirty="0"/>
          </a:p>
          <a:p>
            <a:pPr algn="just" eaLnBrk="1" hangingPunct="1">
              <a:buFontTx/>
              <a:buChar char="•"/>
            </a:pPr>
            <a:endParaRPr lang="tr-TR" altLang="en-US" sz="2200" dirty="0"/>
          </a:p>
          <a:p>
            <a:pPr algn="just" eaLnBrk="1" hangingPunct="1">
              <a:buFontTx/>
              <a:buChar char="•"/>
            </a:pPr>
            <a:r>
              <a:rPr lang="tr-TR" altLang="en-US" sz="2200" dirty="0"/>
              <a:t>Bir süre sonra insülin reseptörlerinde insülin antagonizm meydana gelir ve tüm bu olaylar sonucu kan glikoz konsantrasyonu artar. </a:t>
            </a:r>
          </a:p>
          <a:p>
            <a:pPr algn="just" eaLnBrk="1" hangingPunct="1">
              <a:buFontTx/>
              <a:buChar char="•"/>
            </a:pPr>
            <a:endParaRPr lang="tr-TR" altLang="en-US" sz="2200" dirty="0">
              <a:solidFill>
                <a:srgbClr val="CC00CC"/>
              </a:solidFill>
            </a:endParaRPr>
          </a:p>
          <a:p>
            <a:pPr algn="just" eaLnBrk="1" hangingPunct="1"/>
            <a:endParaRPr lang="tr-TR" altLang="en-US" sz="2200" dirty="0">
              <a:solidFill>
                <a:srgbClr val="CC00CC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DOÇ.DR.İDİL BAŞTAN</a:t>
            </a:r>
          </a:p>
        </p:txBody>
      </p:sp>
    </p:spTree>
    <p:extLst>
      <p:ext uri="{BB962C8B-B14F-4D97-AF65-F5344CB8AC3E}">
        <p14:creationId xmlns:p14="http://schemas.microsoft.com/office/powerpoint/2010/main" val="388723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511</Words>
  <Application>Microsoft Macintosh PowerPoint</Application>
  <PresentationFormat>Widescreen</PresentationFormat>
  <Paragraphs>123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Comic Sans MS</vt:lpstr>
      <vt:lpstr>Times New Roman</vt:lpstr>
      <vt:lpstr>Wingdings</vt:lpstr>
      <vt:lpstr>Office Theme</vt:lpstr>
      <vt:lpstr>Photo Editor Photo</vt:lpstr>
      <vt:lpstr>Word.Picture.8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2021-10-16T13:32:09Z</dcterms:created>
  <dcterms:modified xsi:type="dcterms:W3CDTF">2021-10-16T13:34:50Z</dcterms:modified>
</cp:coreProperties>
</file>