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6" r:id="rId4"/>
    <p:sldId id="267" r:id="rId5"/>
    <p:sldId id="268" r:id="rId6"/>
    <p:sldId id="269" r:id="rId7"/>
    <p:sldId id="270" r:id="rId8"/>
    <p:sldId id="271" r:id="rId9"/>
    <p:sldId id="272" r:id="rId10"/>
    <p:sldId id="273" r:id="rId11"/>
    <p:sldId id="274"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4853" autoAdjust="0"/>
    <p:restoredTop sz="94660"/>
  </p:normalViewPr>
  <p:slideViewPr>
    <p:cSldViewPr>
      <p:cViewPr varScale="1">
        <p:scale>
          <a:sx n="68" d="100"/>
          <a:sy n="68" d="100"/>
        </p:scale>
        <p:origin x="-1212"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A4A79FAF-17FE-4BE9-9BC5-91CC924553B7}" type="slidenum">
              <a:rPr lang="tr-TR" smtClean="0"/>
              <a:pPr/>
              <a:t>‹#›</a:t>
            </a:fld>
            <a:endParaRPr lang="tr-TR" dirty="0"/>
          </a:p>
        </p:txBody>
      </p:sp>
      <p:sp>
        <p:nvSpPr>
          <p:cNvPr id="9" name="Content Placeholder 8"/>
          <p:cNvSpPr>
            <a:spLocks noGrp="1"/>
          </p:cNvSpPr>
          <p:nvPr>
            <p:ph sz="quarter" idx="13"/>
          </p:nvPr>
        </p:nvSpPr>
        <p:spPr>
          <a:xfrm>
            <a:off x="304800" y="381000"/>
            <a:ext cx="7772400" cy="494284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smtClean="0"/>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smtClean="0"/>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9" name="Slide Number Placeholder 8"/>
          <p:cNvSpPr>
            <a:spLocks noGrp="1"/>
          </p:cNvSpPr>
          <p:nvPr>
            <p:ph type="sldNum" sz="quarter" idx="11"/>
          </p:nvPr>
        </p:nvSpPr>
        <p:spPr/>
        <p:txBody>
          <a:bodyPr/>
          <a:lstStyle/>
          <a:p>
            <a:fld id="{A4A79FAF-17FE-4BE9-9BC5-91CC924553B7}" type="slidenum">
              <a:rPr lang="tr-TR" smtClean="0"/>
              <a:pPr/>
              <a:t>‹#›</a:t>
            </a:fld>
            <a:endParaRPr lang="tr-TR" dirty="0"/>
          </a:p>
        </p:txBody>
      </p:sp>
      <p:sp>
        <p:nvSpPr>
          <p:cNvPr id="10" name="Footer Placeholder 9"/>
          <p:cNvSpPr>
            <a:spLocks noGrp="1"/>
          </p:cNvSpPr>
          <p:nvPr>
            <p:ph type="ftr" sz="quarter" idx="12"/>
          </p:nvPr>
        </p:nvSpPr>
        <p:spPr/>
        <p:txBody>
          <a:bodyPr/>
          <a:lstStyle/>
          <a:p>
            <a:endParaRPr lang="tr-T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A4A79FAF-17FE-4BE9-9BC5-91CC924553B7}" type="slidenum">
              <a:rPr lang="tr-TR" smtClean="0"/>
              <a:pPr/>
              <a:t>‹#›</a:t>
            </a:fld>
            <a:endParaRPr lang="tr-TR"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B50A27CA-C6FC-40AD-8678-777B813C4F7B}" type="datetimeFigureOut">
              <a:rPr lang="tr-TR" smtClean="0"/>
              <a:pPr/>
              <a:t>28.04.2020</a:t>
            </a:fld>
            <a:endParaRPr lang="tr-T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AİLE -13</a:t>
            </a:r>
            <a:endParaRPr lang="tr-TR" dirty="0"/>
          </a:p>
        </p:txBody>
      </p:sp>
      <p:sp>
        <p:nvSpPr>
          <p:cNvPr id="3" name="Alt Başlık 2"/>
          <p:cNvSpPr>
            <a:spLocks noGrp="1"/>
          </p:cNvSpPr>
          <p:nvPr>
            <p:ph type="subTitle" idx="1"/>
          </p:nvPr>
        </p:nvSpPr>
        <p:spPr/>
        <p:txBody>
          <a:bodyPr/>
          <a:lstStyle/>
          <a:p>
            <a:r>
              <a:rPr lang="tr-TR" dirty="0" smtClean="0"/>
              <a:t>Ailenin Korunması     </a:t>
            </a:r>
            <a:endParaRPr lang="tr-TR" dirty="0"/>
          </a:p>
        </p:txBody>
      </p:sp>
    </p:spTree>
    <p:extLst>
      <p:ext uri="{BB962C8B-B14F-4D97-AF65-F5344CB8AC3E}">
        <p14:creationId xmlns:p14="http://schemas.microsoft.com/office/powerpoint/2010/main" xmlns="" val="5294376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4000" i="1" dirty="0"/>
              <a:t>Çocuğun kaçırılması ve alıkonulması</a:t>
            </a:r>
            <a:r>
              <a:rPr lang="tr-TR" sz="4000" dirty="0"/>
              <a:t/>
            </a:r>
            <a:br>
              <a:rPr lang="tr-TR" sz="4000" dirty="0"/>
            </a:br>
            <a:endParaRPr lang="tr-TR" sz="4000" dirty="0"/>
          </a:p>
        </p:txBody>
      </p:sp>
      <p:sp>
        <p:nvSpPr>
          <p:cNvPr id="3" name="İçerik Yer Tutucusu 2"/>
          <p:cNvSpPr>
            <a:spLocks noGrp="1"/>
          </p:cNvSpPr>
          <p:nvPr>
            <p:ph idx="1"/>
          </p:nvPr>
        </p:nvSpPr>
        <p:spPr/>
        <p:txBody>
          <a:bodyPr>
            <a:normAutofit fontScale="92500"/>
          </a:bodyPr>
          <a:lstStyle/>
          <a:p>
            <a:pPr marL="114300" indent="0">
              <a:buNone/>
            </a:pPr>
            <a:r>
              <a:rPr lang="tr-TR" b="1" dirty="0"/>
              <a:t>	Madde</a:t>
            </a:r>
            <a:r>
              <a:rPr lang="tr-TR" dirty="0"/>
              <a:t> </a:t>
            </a:r>
            <a:r>
              <a:rPr lang="tr-TR" b="1" dirty="0"/>
              <a:t>234</a:t>
            </a:r>
            <a:r>
              <a:rPr lang="tr-TR" dirty="0"/>
              <a:t>- (1) Velayet yetkisi elinden alınmış olan ana veya babanın ya da üçüncü derece dahil kan </a:t>
            </a:r>
            <a:r>
              <a:rPr lang="tr-TR" dirty="0" err="1"/>
              <a:t>hısmının</a:t>
            </a:r>
            <a:r>
              <a:rPr lang="tr-TR" dirty="0"/>
              <a:t>, </a:t>
            </a:r>
            <a:r>
              <a:rPr lang="tr-TR" dirty="0" err="1"/>
              <a:t>onaltı</a:t>
            </a:r>
            <a:r>
              <a:rPr lang="tr-TR" dirty="0"/>
              <a:t> yaşını bitirmemiş bir çocuğu veli, vasi veya bakım ve gözetimi altında bulunan kimsenin yanından cebir veya tehdit kullanmaksızın kaçırması veya alıkoyması halinde, üç aydan bir yıla kadar hapis cezasına hükmolunur</a:t>
            </a:r>
            <a:r>
              <a:rPr lang="tr-TR" dirty="0" smtClean="0"/>
              <a:t>.</a:t>
            </a:r>
          </a:p>
          <a:p>
            <a:r>
              <a:rPr lang="tr-TR" dirty="0"/>
              <a:t>(2) Fiil cebir veya tehdit kullanılarak işlenmiş ya da çocuk henüz </a:t>
            </a:r>
            <a:r>
              <a:rPr lang="tr-TR" dirty="0" err="1"/>
              <a:t>oniki</a:t>
            </a:r>
            <a:r>
              <a:rPr lang="tr-TR" dirty="0"/>
              <a:t> yaşını bitirmemiş ise ceza bir katı oranında artırılır.</a:t>
            </a:r>
          </a:p>
          <a:p>
            <a:r>
              <a:rPr lang="tr-TR" dirty="0" smtClean="0"/>
              <a:t>(</a:t>
            </a:r>
            <a:r>
              <a:rPr lang="tr-TR" dirty="0"/>
              <a:t>3) </a:t>
            </a:r>
            <a:r>
              <a:rPr lang="tr-TR" b="1" dirty="0"/>
              <a:t>(Ek: 6/12/2006 – 5560/10 </a:t>
            </a:r>
            <a:r>
              <a:rPr lang="tr-TR" b="1" dirty="0" err="1"/>
              <a:t>md.</a:t>
            </a:r>
            <a:r>
              <a:rPr lang="tr-TR" b="1" dirty="0"/>
              <a:t>) </a:t>
            </a:r>
            <a:r>
              <a:rPr lang="tr-TR" dirty="0"/>
              <a:t>Kanunî temsilcisinin bilgisi veya rızası dışında evi terk eden çocuğu, rızasıyla da olsa, ailesini veya yetkili makamları durumdan haberdar etmeksizin yanında tutan kişi, şikâyet üzerine, üç aydan bir yıla kadar hapis cezası ile </a:t>
            </a:r>
            <a:r>
              <a:rPr lang="tr-TR" dirty="0" smtClean="0"/>
              <a:t>cezalandırılır.</a:t>
            </a:r>
            <a:endParaRPr lang="tr-TR" dirty="0"/>
          </a:p>
          <a:p>
            <a:pPr marL="114300" indent="0">
              <a:buNone/>
            </a:pPr>
            <a:r>
              <a:rPr lang="tr-TR" dirty="0"/>
              <a:t/>
            </a:r>
            <a:br>
              <a:rPr lang="tr-TR" dirty="0"/>
            </a:br>
            <a:endParaRPr lang="tr-TR" dirty="0"/>
          </a:p>
        </p:txBody>
      </p:sp>
    </p:spTree>
    <p:extLst>
      <p:ext uri="{BB962C8B-B14F-4D97-AF65-F5344CB8AC3E}">
        <p14:creationId xmlns:p14="http://schemas.microsoft.com/office/powerpoint/2010/main" xmlns="" val="37756068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Kaynaklar</a:t>
            </a:r>
            <a:endParaRPr lang="tr-TR" dirty="0"/>
          </a:p>
        </p:txBody>
      </p:sp>
      <p:sp>
        <p:nvSpPr>
          <p:cNvPr id="3" name="2 İçerik Yer Tutucusu"/>
          <p:cNvSpPr>
            <a:spLocks noGrp="1"/>
          </p:cNvSpPr>
          <p:nvPr>
            <p:ph idx="1"/>
          </p:nvPr>
        </p:nvSpPr>
        <p:spPr/>
        <p:txBody>
          <a:bodyPr/>
          <a:lstStyle/>
          <a:p>
            <a:pPr>
              <a:buNone/>
            </a:pPr>
            <a:r>
              <a:rPr lang="tr-TR" dirty="0" smtClean="0"/>
              <a:t>Turgut </a:t>
            </a:r>
            <a:r>
              <a:rPr lang="tr-TR" dirty="0" err="1" smtClean="0"/>
              <a:t>Akıntürk</a:t>
            </a:r>
            <a:r>
              <a:rPr lang="tr-TR" dirty="0" smtClean="0"/>
              <a:t> Aile Hukuku, Seçkin Yay. </a:t>
            </a:r>
          </a:p>
          <a:p>
            <a:pPr>
              <a:buNone/>
            </a:pPr>
            <a:r>
              <a:rPr lang="tr-TR" dirty="0" smtClean="0"/>
              <a:t>Çocuk Hakları Sözleşmesi 14. Genel Yorum </a:t>
            </a:r>
          </a:p>
          <a:p>
            <a:pPr>
              <a:buNone/>
            </a:pPr>
            <a:r>
              <a:rPr lang="tr-TR" dirty="0" err="1" smtClean="0"/>
              <a:t>Ian</a:t>
            </a:r>
            <a:r>
              <a:rPr lang="tr-TR" dirty="0" smtClean="0"/>
              <a:t> </a:t>
            </a:r>
            <a:r>
              <a:rPr lang="tr-TR" dirty="0" err="1" smtClean="0"/>
              <a:t>McEwan</a:t>
            </a:r>
            <a:r>
              <a:rPr lang="tr-TR" dirty="0" smtClean="0"/>
              <a:t>, Çocuk Yasası </a:t>
            </a:r>
          </a:p>
          <a:p>
            <a:pPr>
              <a:buNone/>
            </a:pPr>
            <a:r>
              <a:rPr lang="tr-TR" dirty="0" smtClean="0"/>
              <a:t>Örnek Sosyal İnceleme Raporları </a:t>
            </a:r>
          </a:p>
          <a:p>
            <a:pPr>
              <a:buNone/>
            </a:pP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3600" b="1" dirty="0"/>
              <a:t>Ailenin </a:t>
            </a:r>
            <a:r>
              <a:rPr lang="tr-TR" sz="3600" b="1" dirty="0" smtClean="0"/>
              <a:t>Korunması </a:t>
            </a:r>
            <a:r>
              <a:rPr lang="tr-TR" sz="3600" b="1" dirty="0"/>
              <a:t>ve </a:t>
            </a:r>
            <a:r>
              <a:rPr lang="tr-TR" sz="3600" b="1" dirty="0" smtClean="0"/>
              <a:t>Çocuk </a:t>
            </a:r>
            <a:r>
              <a:rPr lang="tr-TR" sz="3600" b="1" dirty="0"/>
              <a:t>hakları </a:t>
            </a:r>
            <a:r>
              <a:rPr lang="tr-TR" sz="3600" dirty="0"/>
              <a:t/>
            </a:r>
            <a:br>
              <a:rPr lang="tr-TR" sz="3600" dirty="0"/>
            </a:br>
            <a:endParaRPr lang="tr-TR" sz="3600" dirty="0"/>
          </a:p>
        </p:txBody>
      </p:sp>
      <p:sp>
        <p:nvSpPr>
          <p:cNvPr id="3" name="İçerik Yer Tutucusu 2"/>
          <p:cNvSpPr>
            <a:spLocks noGrp="1"/>
          </p:cNvSpPr>
          <p:nvPr>
            <p:ph idx="1"/>
          </p:nvPr>
        </p:nvSpPr>
        <p:spPr/>
        <p:txBody>
          <a:bodyPr>
            <a:normAutofit/>
          </a:bodyPr>
          <a:lstStyle/>
          <a:p>
            <a:r>
              <a:rPr lang="tr-TR" b="1" dirty="0" smtClean="0"/>
              <a:t>MADDE </a:t>
            </a:r>
            <a:r>
              <a:rPr lang="tr-TR" b="1" dirty="0"/>
              <a:t>41- </a:t>
            </a:r>
            <a:r>
              <a:rPr lang="tr-TR" dirty="0" smtClean="0"/>
              <a:t>Aile</a:t>
            </a:r>
            <a:r>
              <a:rPr lang="tr-TR" dirty="0"/>
              <a:t>, Türk toplumunun temelidir ve eşler arasında eşitliğe dayanır.</a:t>
            </a:r>
          </a:p>
          <a:p>
            <a:r>
              <a:rPr lang="tr-TR" dirty="0"/>
              <a:t>Devlet, ailenin huzur ve refahı ile özellikle ananın ve çocukların korunması ve aile planlamasının öğretimi ile uygulanmasını sağlamak için gerekli tedbirleri alır, teşkilâtı kurar.</a:t>
            </a:r>
          </a:p>
          <a:p>
            <a:r>
              <a:rPr lang="tr-TR" dirty="0" smtClean="0"/>
              <a:t>Her </a:t>
            </a:r>
            <a:r>
              <a:rPr lang="tr-TR" dirty="0"/>
              <a:t>çocuk, korunma ve bakımdan yararlanma, yüksek yararına açıkça aykırı olmadıkça, ana ve babasıyla kişisel ve doğrudan ilişki kurma ve sürdürme hakkına sahiptir.</a:t>
            </a:r>
          </a:p>
          <a:p>
            <a:r>
              <a:rPr lang="tr-TR" dirty="0" smtClean="0"/>
              <a:t>Devlet</a:t>
            </a:r>
            <a:r>
              <a:rPr lang="tr-TR" dirty="0"/>
              <a:t>, her türlü istismara ve şiddete karşı çocukları koruyucu tedbirleri alır.</a:t>
            </a:r>
          </a:p>
          <a:p>
            <a:endParaRPr lang="tr-TR" dirty="0"/>
          </a:p>
        </p:txBody>
      </p:sp>
    </p:spTree>
    <p:extLst>
      <p:ext uri="{BB962C8B-B14F-4D97-AF65-F5344CB8AC3E}">
        <p14:creationId xmlns:p14="http://schemas.microsoft.com/office/powerpoint/2010/main" xmlns="" val="28151807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TCK DA YER ALAN  DÜZENLEMELER </a:t>
            </a:r>
            <a:endParaRPr lang="tr-TR" dirty="0"/>
          </a:p>
        </p:txBody>
      </p:sp>
      <p:sp>
        <p:nvSpPr>
          <p:cNvPr id="3" name="Metin Yer Tutucusu 2"/>
          <p:cNvSpPr>
            <a:spLocks noGrp="1"/>
          </p:cNvSpPr>
          <p:nvPr>
            <p:ph type="body" idx="1"/>
          </p:nvPr>
        </p:nvSpPr>
        <p:spPr/>
        <p:txBody>
          <a:bodyPr/>
          <a:lstStyle/>
          <a:p>
            <a:endParaRPr lang="tr-TR"/>
          </a:p>
        </p:txBody>
      </p:sp>
    </p:spTree>
    <p:extLst>
      <p:ext uri="{BB962C8B-B14F-4D97-AF65-F5344CB8AC3E}">
        <p14:creationId xmlns:p14="http://schemas.microsoft.com/office/powerpoint/2010/main" xmlns="" val="3257308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Ağırlaştırıcı Neden Olan Durumlar </a:t>
            </a:r>
            <a:endParaRPr lang="tr-TR" dirty="0"/>
          </a:p>
        </p:txBody>
      </p:sp>
      <p:sp>
        <p:nvSpPr>
          <p:cNvPr id="3" name="İçerik Yer Tutucusu 2"/>
          <p:cNvSpPr>
            <a:spLocks noGrp="1"/>
          </p:cNvSpPr>
          <p:nvPr>
            <p:ph idx="1"/>
          </p:nvPr>
        </p:nvSpPr>
        <p:spPr/>
        <p:txBody>
          <a:bodyPr/>
          <a:lstStyle/>
          <a:p>
            <a:pPr marL="114300" indent="0">
              <a:buNone/>
            </a:pPr>
            <a:r>
              <a:rPr lang="tr-TR" dirty="0" smtClean="0"/>
              <a:t>TCK 82 Kasten Adam öldürme</a:t>
            </a:r>
          </a:p>
          <a:p>
            <a:pPr marL="114300" indent="0">
              <a:buNone/>
            </a:pPr>
            <a:r>
              <a:rPr lang="tr-TR" dirty="0" smtClean="0"/>
              <a:t>TCK 86 Kasten Yaralama</a:t>
            </a:r>
          </a:p>
          <a:p>
            <a:pPr marL="114300" indent="0">
              <a:buNone/>
            </a:pPr>
            <a:r>
              <a:rPr lang="tr-TR" dirty="0" smtClean="0"/>
              <a:t>TCK 102 Cinsel Saldırının  eşe karşı gerçekleşmesi</a:t>
            </a:r>
          </a:p>
          <a:p>
            <a:pPr marL="114300" indent="0">
              <a:buNone/>
            </a:pPr>
            <a:r>
              <a:rPr lang="tr-TR" dirty="0" smtClean="0"/>
              <a:t>TCK 103 Çocukların cinsel istismarı </a:t>
            </a:r>
          </a:p>
          <a:p>
            <a:pPr marL="114300" indent="0">
              <a:buNone/>
            </a:pPr>
            <a:r>
              <a:rPr lang="tr-TR" dirty="0" smtClean="0"/>
              <a:t>TCK 104 Reşit olmayanla cinsel ilişki </a:t>
            </a:r>
          </a:p>
          <a:p>
            <a:pPr marL="114300" indent="0">
              <a:buNone/>
            </a:pPr>
            <a:r>
              <a:rPr lang="tr-TR" dirty="0" smtClean="0"/>
              <a:t>TCK 105 Cinsel taciz</a:t>
            </a:r>
          </a:p>
          <a:p>
            <a:pPr marL="114300" indent="0">
              <a:buNone/>
            </a:pPr>
            <a:r>
              <a:rPr lang="tr-TR" dirty="0" smtClean="0"/>
              <a:t>TCK 109 Kişiyi hürriyetinden yoksun kılma</a:t>
            </a:r>
          </a:p>
          <a:p>
            <a:pPr marL="114300" indent="0">
              <a:buNone/>
            </a:pPr>
            <a:r>
              <a:rPr lang="tr-TR" dirty="0" smtClean="0"/>
              <a:t>TCK 227 Fuhuş</a:t>
            </a:r>
            <a:endParaRPr lang="tr-TR" dirty="0"/>
          </a:p>
        </p:txBody>
      </p:sp>
    </p:spTree>
    <p:extLst>
      <p:ext uri="{BB962C8B-B14F-4D97-AF65-F5344CB8AC3E}">
        <p14:creationId xmlns:p14="http://schemas.microsoft.com/office/powerpoint/2010/main" xmlns="" val="1098932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i="1" dirty="0"/>
              <a:t>Dilencilik</a:t>
            </a:r>
            <a:br>
              <a:rPr lang="tr-TR" i="1" dirty="0"/>
            </a:br>
            <a:endParaRPr lang="tr-TR" dirty="0"/>
          </a:p>
        </p:txBody>
      </p:sp>
      <p:sp>
        <p:nvSpPr>
          <p:cNvPr id="3" name="İçerik Yer Tutucusu 2"/>
          <p:cNvSpPr>
            <a:spLocks noGrp="1"/>
          </p:cNvSpPr>
          <p:nvPr>
            <p:ph idx="1"/>
          </p:nvPr>
        </p:nvSpPr>
        <p:spPr/>
        <p:txBody>
          <a:bodyPr/>
          <a:lstStyle/>
          <a:p>
            <a:r>
              <a:rPr lang="tr-TR" b="1" dirty="0"/>
              <a:t>        	Madde 229-</a:t>
            </a:r>
            <a:r>
              <a:rPr lang="tr-TR" dirty="0"/>
              <a:t> (1) Çocukları, beden veya ruh bakımından kendini idare edemeyecek durumda bulunan kimseleri dilencilikte araç olarak kullanan kişi, bir yıldan üç yıla kadar hapis cezası ile cezalandırılır.</a:t>
            </a:r>
          </a:p>
          <a:p>
            <a:r>
              <a:rPr lang="tr-TR" dirty="0"/>
              <a:t>	(2) </a:t>
            </a:r>
            <a:r>
              <a:rPr lang="tr-TR" b="1" dirty="0"/>
              <a:t>Bu suçun üçüncü derece dahil kan veya kayın hısımları ya da eş tarafından işlenmesi halinde verilecek ceza yarı oranında artırılır.</a:t>
            </a:r>
          </a:p>
          <a:p>
            <a:r>
              <a:rPr lang="tr-TR" dirty="0"/>
              <a:t>	(3) Bu suçun örgüt faaliyeti çerçevesinde işlenmiş olması halinde, verilecek ceza bir kat artırılır.</a:t>
            </a:r>
          </a:p>
          <a:p>
            <a:endParaRPr lang="tr-TR" dirty="0"/>
          </a:p>
        </p:txBody>
      </p:sp>
    </p:spTree>
    <p:extLst>
      <p:ext uri="{BB962C8B-B14F-4D97-AF65-F5344CB8AC3E}">
        <p14:creationId xmlns:p14="http://schemas.microsoft.com/office/powerpoint/2010/main" xmlns="" val="38209675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i="1" dirty="0"/>
              <a:t>Birden çok evlilik, hileli evlenme, dinsel tören</a:t>
            </a:r>
            <a:r>
              <a:rPr lang="tr-TR" dirty="0"/>
              <a:t/>
            </a:r>
            <a:br>
              <a:rPr lang="tr-TR" dirty="0"/>
            </a:br>
            <a:endParaRPr lang="tr-TR" dirty="0"/>
          </a:p>
        </p:txBody>
      </p:sp>
      <p:sp>
        <p:nvSpPr>
          <p:cNvPr id="3" name="İçerik Yer Tutucusu 2"/>
          <p:cNvSpPr>
            <a:spLocks noGrp="1"/>
          </p:cNvSpPr>
          <p:nvPr>
            <p:ph idx="1"/>
          </p:nvPr>
        </p:nvSpPr>
        <p:spPr/>
        <p:txBody>
          <a:bodyPr>
            <a:normAutofit fontScale="85000" lnSpcReduction="10000"/>
          </a:bodyPr>
          <a:lstStyle/>
          <a:p>
            <a:r>
              <a:rPr lang="tr-TR" b="1" dirty="0"/>
              <a:t>	Madde 230-</a:t>
            </a:r>
            <a:r>
              <a:rPr lang="tr-TR" dirty="0"/>
              <a:t> (1) Evli olmasına rağmen, başkasıyla evlenme işlemi yaptıran kişi, altı aydan iki yıla kadar hapis cezası ile cezalandırılır.</a:t>
            </a:r>
          </a:p>
          <a:p>
            <a:r>
              <a:rPr lang="tr-TR" dirty="0"/>
              <a:t>	(2) Kendisi evli olmamakla birlikte, evli olduğunu bildiği bir kimse ile evlilik işlemi yaptıran kişi de yukarıdaki fıkra hükmüne göre cezalandırılır.</a:t>
            </a:r>
          </a:p>
          <a:p>
            <a:r>
              <a:rPr lang="tr-TR" dirty="0"/>
              <a:t>	(3) Gerçek kimliğini saklamak suretiyle bir başkasıyla evlenme işlemi yaptıran kişi, üç aydan bir yıla kadar hapis cezası ile cezalandırılır.</a:t>
            </a:r>
          </a:p>
          <a:p>
            <a:r>
              <a:rPr lang="tr-TR" dirty="0"/>
              <a:t>	(4) Yukarıdaki fıkralarda tanımlanan suçlardan dolayı zamanaşımı, evlenmenin iptali kararının kesinleştiği tarihten itibaren işlemeye başlar.</a:t>
            </a:r>
          </a:p>
          <a:p>
            <a:r>
              <a:rPr lang="tr-TR" dirty="0"/>
              <a:t>	(5) Aralarında evlenme olmaksızın, evlenmenin dinsel törenini yaptıranlar hakkında iki aydan altı aya kadar hapis cezası verilir. Ancak, medeni nikah yapıldığında kamu davası ve hükmedilen ceza bütün sonuçlarıyla ortadan kalkar.</a:t>
            </a:r>
          </a:p>
          <a:p>
            <a:r>
              <a:rPr lang="tr-TR" dirty="0"/>
              <a:t>	(6) Evlenme akdinin kanuna göre yapılmış olduğunu gösteren belgeyi görmeden bir evlenme için dinsel tören yapan kimse hakkında iki aydan altı aya kadar hapis cezası verilir.</a:t>
            </a:r>
          </a:p>
          <a:p>
            <a:endParaRPr lang="tr-TR" dirty="0"/>
          </a:p>
        </p:txBody>
      </p:sp>
    </p:spTree>
    <p:extLst>
      <p:ext uri="{BB962C8B-B14F-4D97-AF65-F5344CB8AC3E}">
        <p14:creationId xmlns:p14="http://schemas.microsoft.com/office/powerpoint/2010/main" xmlns="" val="21611431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i="1" dirty="0"/>
              <a:t>Çocuğun </a:t>
            </a:r>
            <a:r>
              <a:rPr lang="tr-TR" i="1" dirty="0" err="1"/>
              <a:t>soybağını</a:t>
            </a:r>
            <a:r>
              <a:rPr lang="tr-TR" i="1" dirty="0"/>
              <a:t> değiştirme</a:t>
            </a:r>
            <a:r>
              <a:rPr lang="tr-TR" dirty="0"/>
              <a:t/>
            </a:r>
            <a:br>
              <a:rPr lang="tr-TR" dirty="0"/>
            </a:br>
            <a:endParaRPr lang="tr-TR" dirty="0"/>
          </a:p>
        </p:txBody>
      </p:sp>
      <p:sp>
        <p:nvSpPr>
          <p:cNvPr id="3" name="İçerik Yer Tutucusu 2"/>
          <p:cNvSpPr>
            <a:spLocks noGrp="1"/>
          </p:cNvSpPr>
          <p:nvPr>
            <p:ph idx="1"/>
          </p:nvPr>
        </p:nvSpPr>
        <p:spPr/>
        <p:txBody>
          <a:bodyPr/>
          <a:lstStyle/>
          <a:p>
            <a:pPr marL="114300" indent="0">
              <a:buNone/>
            </a:pPr>
            <a:endParaRPr lang="tr-TR" b="1" dirty="0"/>
          </a:p>
          <a:p>
            <a:pPr marL="114300" indent="0">
              <a:buNone/>
            </a:pPr>
            <a:r>
              <a:rPr lang="tr-TR" b="1" dirty="0"/>
              <a:t>   	Madde 231- </a:t>
            </a:r>
            <a:r>
              <a:rPr lang="tr-TR" dirty="0"/>
              <a:t>(1) Bir çocuğun </a:t>
            </a:r>
            <a:r>
              <a:rPr lang="tr-TR" dirty="0" err="1"/>
              <a:t>soybağını</a:t>
            </a:r>
            <a:r>
              <a:rPr lang="tr-TR" dirty="0"/>
              <a:t> değiştiren veya gizleyen kişi, bir yıldan üç yıla kadar hapis cezası ile cezalandırılır.</a:t>
            </a:r>
          </a:p>
          <a:p>
            <a:pPr marL="114300" indent="0">
              <a:buNone/>
            </a:pPr>
            <a:r>
              <a:rPr lang="tr-TR" dirty="0"/>
              <a:t>	(2) Özen yükümlülüğüne aykırı davranarak, sağlık kurumundaki bir çocuğun başka bir çocukla karışmasına neden olan kişi, bir yıla kadar hapis cezası ile cezalandırılır.</a:t>
            </a:r>
          </a:p>
          <a:p>
            <a:pPr marL="114300" indent="0">
              <a:buNone/>
            </a:pPr>
            <a:r>
              <a:rPr lang="tr-TR" b="1" dirty="0"/>
              <a:t>	</a:t>
            </a:r>
            <a:endParaRPr lang="tr-TR" dirty="0"/>
          </a:p>
        </p:txBody>
      </p:sp>
    </p:spTree>
    <p:extLst>
      <p:ext uri="{BB962C8B-B14F-4D97-AF65-F5344CB8AC3E}">
        <p14:creationId xmlns:p14="http://schemas.microsoft.com/office/powerpoint/2010/main" xmlns="" val="29427241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i="1" dirty="0"/>
              <a:t>Kötü muamele</a:t>
            </a:r>
            <a:r>
              <a:rPr lang="tr-TR" dirty="0"/>
              <a:t/>
            </a:r>
            <a:br>
              <a:rPr lang="tr-TR" dirty="0"/>
            </a:br>
            <a:endParaRPr lang="tr-TR" dirty="0"/>
          </a:p>
        </p:txBody>
      </p:sp>
      <p:sp>
        <p:nvSpPr>
          <p:cNvPr id="3" name="İçerik Yer Tutucusu 2"/>
          <p:cNvSpPr>
            <a:spLocks noGrp="1"/>
          </p:cNvSpPr>
          <p:nvPr>
            <p:ph idx="1"/>
          </p:nvPr>
        </p:nvSpPr>
        <p:spPr/>
        <p:txBody>
          <a:bodyPr/>
          <a:lstStyle/>
          <a:p>
            <a:r>
              <a:rPr lang="tr-TR" b="1" dirty="0"/>
              <a:t>        	Madde 232-</a:t>
            </a:r>
            <a:r>
              <a:rPr lang="tr-TR" dirty="0"/>
              <a:t> (1) Aynı konutta birlikte yaşadığı kişilerden birine karşı kötü muamelede bulunan kimse, iki aydan bir yıla kadar hapis cezası ile cezalandırılır.</a:t>
            </a:r>
          </a:p>
          <a:p>
            <a:r>
              <a:rPr lang="tr-TR" dirty="0"/>
              <a:t>	(2) İdaresi altında bulunan veya büyütmek, okutmak, bakmak, muhafaza etmek veya bir meslek veya sanat öğretmekle yükümlü olduğu kişi üzerinde, sahibi bulunduğu terbiye hakkından doğan disiplin yetkisini kötüye kullanan kişiye, bir yıla kadar hapis cezası verilir.</a:t>
            </a:r>
          </a:p>
          <a:p>
            <a:endParaRPr lang="tr-TR" dirty="0"/>
          </a:p>
        </p:txBody>
      </p:sp>
    </p:spTree>
    <p:extLst>
      <p:ext uri="{BB962C8B-B14F-4D97-AF65-F5344CB8AC3E}">
        <p14:creationId xmlns:p14="http://schemas.microsoft.com/office/powerpoint/2010/main" xmlns="" val="6440352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3200" i="1" dirty="0" smtClean="0"/>
              <a:t/>
            </a:r>
            <a:br>
              <a:rPr lang="tr-TR" sz="3200" i="1" dirty="0" smtClean="0"/>
            </a:br>
            <a:r>
              <a:rPr lang="tr-TR" sz="3200" i="1" dirty="0" smtClean="0"/>
              <a:t>Aile </a:t>
            </a:r>
            <a:r>
              <a:rPr lang="tr-TR" sz="3200" i="1" dirty="0"/>
              <a:t>hukukundan </a:t>
            </a:r>
            <a:r>
              <a:rPr lang="tr-TR" sz="3200" i="1" dirty="0" smtClean="0"/>
              <a:t>kaynaklanan</a:t>
            </a:r>
            <a:br>
              <a:rPr lang="tr-TR" sz="3200" i="1" dirty="0" smtClean="0"/>
            </a:br>
            <a:r>
              <a:rPr lang="tr-TR" sz="3200" i="1" dirty="0" smtClean="0"/>
              <a:t> </a:t>
            </a:r>
            <a:r>
              <a:rPr lang="tr-TR" sz="3200" i="1" dirty="0"/>
              <a:t>yükümlülüğün ihlali</a:t>
            </a:r>
            <a:r>
              <a:rPr lang="tr-TR" sz="3200" dirty="0"/>
              <a:t/>
            </a:r>
            <a:br>
              <a:rPr lang="tr-TR" sz="3200" dirty="0"/>
            </a:br>
            <a:endParaRPr lang="tr-TR" sz="3200" dirty="0"/>
          </a:p>
        </p:txBody>
      </p:sp>
      <p:sp>
        <p:nvSpPr>
          <p:cNvPr id="3" name="İçerik Yer Tutucusu 2"/>
          <p:cNvSpPr>
            <a:spLocks noGrp="1"/>
          </p:cNvSpPr>
          <p:nvPr>
            <p:ph idx="1"/>
          </p:nvPr>
        </p:nvSpPr>
        <p:spPr/>
        <p:txBody>
          <a:bodyPr>
            <a:normAutofit/>
          </a:bodyPr>
          <a:lstStyle/>
          <a:p>
            <a:r>
              <a:rPr lang="tr-TR" b="1" dirty="0"/>
              <a:t>	Madde 233- </a:t>
            </a:r>
            <a:r>
              <a:rPr lang="tr-TR" dirty="0"/>
              <a:t>(1) Aile hukukundan doğan bakım, eğitim veya destek olma yükümlülüğünü yerine getirmeyen kişi, şikayet üzerine, bir yıla kadar hapis cezası ile cezalandırılır.</a:t>
            </a:r>
          </a:p>
          <a:p>
            <a:r>
              <a:rPr lang="tr-TR" dirty="0"/>
              <a:t>	(2) Hamile olduğunu bildiği eşini veya sürekli birlikte yaşadığı ve kendisinden gebe kalmış bulunduğunu bildiği evli olmayan bir kadını çaresiz durumda terk eden kimseye, üç aydan bir yıla kadar hapis cezası verilir.</a:t>
            </a:r>
          </a:p>
          <a:p>
            <a:r>
              <a:rPr lang="tr-TR" dirty="0"/>
              <a:t>	(3) Velayet hakları kaldırılmış olsa da, </a:t>
            </a:r>
            <a:r>
              <a:rPr lang="tr-TR" dirty="0" err="1"/>
              <a:t>itiyadi</a:t>
            </a:r>
            <a:r>
              <a:rPr lang="tr-TR" dirty="0"/>
              <a:t> sarhoşluk, uyuşturucu veya uyarıcı maddelerin kullanılması ya da onur kırıcı tavır ve hareketlerin sonucu maddi ve manevi özen noksanlığı nedeniyle çocuklarının ahlak, güvenlik ve sağlığını ağır şekilde tehlikeye sokan ana veya baba, üç aydan bir yıla kadar hapis cezası ile cezalandırılır.</a:t>
            </a:r>
          </a:p>
          <a:p>
            <a:endParaRPr lang="tr-TR" dirty="0"/>
          </a:p>
        </p:txBody>
      </p:sp>
    </p:spTree>
    <p:extLst>
      <p:ext uri="{BB962C8B-B14F-4D97-AF65-F5344CB8AC3E}">
        <p14:creationId xmlns:p14="http://schemas.microsoft.com/office/powerpoint/2010/main" xmlns="" val="3609260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Bitişiklik">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1021</TotalTime>
  <Words>183</Words>
  <Application>Microsoft Office PowerPoint</Application>
  <PresentationFormat>Ekran Gösterisi (4:3)</PresentationFormat>
  <Paragraphs>50</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Bitişiklik</vt:lpstr>
      <vt:lpstr>AİLE -13</vt:lpstr>
      <vt:lpstr>Ailenin Korunması ve Çocuk hakları  </vt:lpstr>
      <vt:lpstr>TCK DA YER ALAN  DÜZENLEMELER </vt:lpstr>
      <vt:lpstr>Ağırlaştırıcı Neden Olan Durumlar </vt:lpstr>
      <vt:lpstr>Dilencilik </vt:lpstr>
      <vt:lpstr>Birden çok evlilik, hileli evlenme, dinsel tören </vt:lpstr>
      <vt:lpstr>Çocuğun soybağını değiştirme </vt:lpstr>
      <vt:lpstr>Kötü muamele </vt:lpstr>
      <vt:lpstr> Aile hukukundan kaynaklanan  yükümlülüğün ihlali </vt:lpstr>
      <vt:lpstr>Çocuğun kaçırılması ve alıkonulması </vt:lpstr>
      <vt:lpstr>Kaynaklar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AİLE HUKUKU -2</dc:title>
  <dc:creator>TOSHIBA</dc:creator>
  <cp:lastModifiedBy>İrfan</cp:lastModifiedBy>
  <cp:revision>54</cp:revision>
  <dcterms:created xsi:type="dcterms:W3CDTF">2013-03-04T12:41:19Z</dcterms:created>
  <dcterms:modified xsi:type="dcterms:W3CDTF">2020-04-28T11:42:10Z</dcterms:modified>
</cp:coreProperties>
</file>