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79" r:id="rId2"/>
    <p:sldId id="258" r:id="rId3"/>
    <p:sldId id="259" r:id="rId4"/>
    <p:sldId id="260" r:id="rId5"/>
    <p:sldId id="278"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6" r:id="rId20"/>
    <p:sldId id="277" r:id="rId21"/>
    <p:sldId id="281"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8" autoAdjust="0"/>
    <p:restoredTop sz="94599"/>
  </p:normalViewPr>
  <p:slideViewPr>
    <p:cSldViewPr snapToGrid="0">
      <p:cViewPr varScale="1">
        <p:scale>
          <a:sx n="106" d="100"/>
          <a:sy n="106" d="100"/>
        </p:scale>
        <p:origin x="96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253E3EFF-273B-479C-B535-039B289B34A5}"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55A56FD-4809-4B02-86CB-ED0EF99E2773}" type="slidenum">
              <a:rPr lang="tr-TR" smtClean="0"/>
              <a:t>‹#›</a:t>
            </a:fld>
            <a:endParaRPr lang="tr-TR"/>
          </a:p>
        </p:txBody>
      </p:sp>
    </p:spTree>
    <p:extLst>
      <p:ext uri="{BB962C8B-B14F-4D97-AF65-F5344CB8AC3E}">
        <p14:creationId xmlns:p14="http://schemas.microsoft.com/office/powerpoint/2010/main" val="950434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53E3EFF-273B-479C-B535-039B289B34A5}"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55A56FD-4809-4B02-86CB-ED0EF99E2773}" type="slidenum">
              <a:rPr lang="tr-TR" smtClean="0"/>
              <a:t>‹#›</a:t>
            </a:fld>
            <a:endParaRPr lang="tr-TR"/>
          </a:p>
        </p:txBody>
      </p:sp>
    </p:spTree>
    <p:extLst>
      <p:ext uri="{BB962C8B-B14F-4D97-AF65-F5344CB8AC3E}">
        <p14:creationId xmlns:p14="http://schemas.microsoft.com/office/powerpoint/2010/main" val="1141179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53E3EFF-273B-479C-B535-039B289B34A5}"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55A56FD-4809-4B02-86CB-ED0EF99E2773}" type="slidenum">
              <a:rPr lang="tr-TR" smtClean="0"/>
              <a:t>‹#›</a:t>
            </a:fld>
            <a:endParaRPr lang="tr-TR"/>
          </a:p>
        </p:txBody>
      </p:sp>
    </p:spTree>
    <p:extLst>
      <p:ext uri="{BB962C8B-B14F-4D97-AF65-F5344CB8AC3E}">
        <p14:creationId xmlns:p14="http://schemas.microsoft.com/office/powerpoint/2010/main" val="94543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53E3EFF-273B-479C-B535-039B289B34A5}"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55A56FD-4809-4B02-86CB-ED0EF99E2773}" type="slidenum">
              <a:rPr lang="tr-TR" smtClean="0"/>
              <a:t>‹#›</a:t>
            </a:fld>
            <a:endParaRPr lang="tr-TR"/>
          </a:p>
        </p:txBody>
      </p:sp>
    </p:spTree>
    <p:extLst>
      <p:ext uri="{BB962C8B-B14F-4D97-AF65-F5344CB8AC3E}">
        <p14:creationId xmlns:p14="http://schemas.microsoft.com/office/powerpoint/2010/main" val="17088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253E3EFF-273B-479C-B535-039B289B34A5}"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55A56FD-4809-4B02-86CB-ED0EF99E2773}" type="slidenum">
              <a:rPr lang="tr-TR" smtClean="0"/>
              <a:t>‹#›</a:t>
            </a:fld>
            <a:endParaRPr lang="tr-TR"/>
          </a:p>
        </p:txBody>
      </p:sp>
    </p:spTree>
    <p:extLst>
      <p:ext uri="{BB962C8B-B14F-4D97-AF65-F5344CB8AC3E}">
        <p14:creationId xmlns:p14="http://schemas.microsoft.com/office/powerpoint/2010/main" val="3662682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253E3EFF-273B-479C-B535-039B289B34A5}"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55A56FD-4809-4B02-86CB-ED0EF99E2773}" type="slidenum">
              <a:rPr lang="tr-TR" smtClean="0"/>
              <a:t>‹#›</a:t>
            </a:fld>
            <a:endParaRPr lang="tr-TR"/>
          </a:p>
        </p:txBody>
      </p:sp>
    </p:spTree>
    <p:extLst>
      <p:ext uri="{BB962C8B-B14F-4D97-AF65-F5344CB8AC3E}">
        <p14:creationId xmlns:p14="http://schemas.microsoft.com/office/powerpoint/2010/main" val="4029616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253E3EFF-273B-479C-B535-039B289B34A5}" type="datetimeFigureOut">
              <a:rPr lang="tr-TR" smtClean="0"/>
              <a:t>4.05.2020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55A56FD-4809-4B02-86CB-ED0EF99E2773}" type="slidenum">
              <a:rPr lang="tr-TR" smtClean="0"/>
              <a:t>‹#›</a:t>
            </a:fld>
            <a:endParaRPr lang="tr-TR"/>
          </a:p>
        </p:txBody>
      </p:sp>
    </p:spTree>
    <p:extLst>
      <p:ext uri="{BB962C8B-B14F-4D97-AF65-F5344CB8AC3E}">
        <p14:creationId xmlns:p14="http://schemas.microsoft.com/office/powerpoint/2010/main" val="1341804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253E3EFF-273B-479C-B535-039B289B34A5}" type="datetimeFigureOut">
              <a:rPr lang="tr-TR" smtClean="0"/>
              <a:t>4.05.2020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55A56FD-4809-4B02-86CB-ED0EF99E2773}" type="slidenum">
              <a:rPr lang="tr-TR" smtClean="0"/>
              <a:t>‹#›</a:t>
            </a:fld>
            <a:endParaRPr lang="tr-TR"/>
          </a:p>
        </p:txBody>
      </p:sp>
    </p:spTree>
    <p:extLst>
      <p:ext uri="{BB962C8B-B14F-4D97-AF65-F5344CB8AC3E}">
        <p14:creationId xmlns:p14="http://schemas.microsoft.com/office/powerpoint/2010/main" val="1268500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53E3EFF-273B-479C-B535-039B289B34A5}" type="datetimeFigureOut">
              <a:rPr lang="tr-TR" smtClean="0"/>
              <a:t>4.05.2020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55A56FD-4809-4B02-86CB-ED0EF99E2773}" type="slidenum">
              <a:rPr lang="tr-TR" smtClean="0"/>
              <a:t>‹#›</a:t>
            </a:fld>
            <a:endParaRPr lang="tr-TR"/>
          </a:p>
        </p:txBody>
      </p:sp>
    </p:spTree>
    <p:extLst>
      <p:ext uri="{BB962C8B-B14F-4D97-AF65-F5344CB8AC3E}">
        <p14:creationId xmlns:p14="http://schemas.microsoft.com/office/powerpoint/2010/main" val="2019543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253E3EFF-273B-479C-B535-039B289B34A5}"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55A56FD-4809-4B02-86CB-ED0EF99E2773}" type="slidenum">
              <a:rPr lang="tr-TR" smtClean="0"/>
              <a:t>‹#›</a:t>
            </a:fld>
            <a:endParaRPr lang="tr-TR"/>
          </a:p>
        </p:txBody>
      </p:sp>
    </p:spTree>
    <p:extLst>
      <p:ext uri="{BB962C8B-B14F-4D97-AF65-F5344CB8AC3E}">
        <p14:creationId xmlns:p14="http://schemas.microsoft.com/office/powerpoint/2010/main" val="7652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253E3EFF-273B-479C-B535-039B289B34A5}"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55A56FD-4809-4B02-86CB-ED0EF99E2773}" type="slidenum">
              <a:rPr lang="tr-TR" smtClean="0"/>
              <a:t>‹#›</a:t>
            </a:fld>
            <a:endParaRPr lang="tr-TR"/>
          </a:p>
        </p:txBody>
      </p:sp>
    </p:spTree>
    <p:extLst>
      <p:ext uri="{BB962C8B-B14F-4D97-AF65-F5344CB8AC3E}">
        <p14:creationId xmlns:p14="http://schemas.microsoft.com/office/powerpoint/2010/main" val="3232804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E3EFF-273B-479C-B535-039B289B34A5}" type="datetimeFigureOut">
              <a:rPr lang="tr-TR" smtClean="0"/>
              <a:t>4.05.2020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5A56FD-4809-4B02-86CB-ED0EF99E2773}" type="slidenum">
              <a:rPr lang="tr-TR" smtClean="0"/>
              <a:t>‹#›</a:t>
            </a:fld>
            <a:endParaRPr lang="tr-TR"/>
          </a:p>
        </p:txBody>
      </p:sp>
    </p:spTree>
    <p:extLst>
      <p:ext uri="{BB962C8B-B14F-4D97-AF65-F5344CB8AC3E}">
        <p14:creationId xmlns:p14="http://schemas.microsoft.com/office/powerpoint/2010/main" val="364708968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BEBA8EAE-BF5A-486C-A8C5-ECC9F3942E4B}">
                <a14:imgProps xmlns:a14="http://schemas.microsoft.com/office/drawing/2010/main">
                  <a14:imgLayer r:embed="rId3">
                    <a14:imgEffect>
                      <a14:backgroundRemoval t="0" b="99494" l="20563" r="79975">
                        <a14:foregroundMark x1="33306" y1="10918" x2="33306" y2="10918"/>
                        <a14:foregroundMark x1="33306" y1="10918" x2="33306" y2="10918"/>
                        <a14:foregroundMark x1="38726" y1="13666" x2="38726" y2="13666"/>
                        <a14:foregroundMark x1="38726" y1="13666" x2="38726" y2="13666"/>
                        <a14:foregroundMark x1="38726" y1="13666" x2="38726" y2="13666"/>
                        <a14:foregroundMark x1="38726" y1="5423" x2="38726" y2="5423"/>
                        <a14:foregroundMark x1="67646" y1="9544" x2="67646" y2="9544"/>
                        <a14:foregroundMark x1="66570" y1="13160" x2="66570" y2="13160"/>
                        <a14:foregroundMark x1="73066" y1="28633" x2="73066" y2="28633"/>
                        <a14:foregroundMark x1="74514" y1="45481" x2="74514" y2="45481"/>
                        <a14:foregroundMark x1="69466" y1="73174" x2="69466" y2="73174"/>
                        <a14:foregroundMark x1="68018" y1="80477" x2="68018" y2="80477"/>
                        <a14:foregroundMark x1="51014" y1="90022" x2="51014" y2="90022"/>
                        <a14:foregroundMark x1="30037" y1="74548" x2="30037" y2="74548"/>
                        <a14:foregroundMark x1="32189" y1="23210" x2="32189" y2="23210"/>
                        <a14:foregroundMark x1="29293" y1="33189" x2="29293" y2="33189"/>
                        <a14:foregroundMark x1="27141" y1="42733" x2="27141" y2="42733"/>
                        <a14:foregroundMark x1="26769" y1="44541" x2="26769" y2="44541"/>
                        <a14:foregroundMark x1="25693" y1="39118" x2="25693" y2="39118"/>
                        <a14:foregroundMark x1="26769" y1="50036" x2="26769" y2="50036"/>
                        <a14:foregroundMark x1="24948" y1="50036" x2="24948" y2="50036"/>
                        <a14:foregroundMark x1="27844" y1="53651" x2="27844" y2="53651"/>
                        <a14:foregroundMark x1="27844" y1="60014" x2="27844" y2="60014"/>
                        <a14:foregroundMark x1="29293" y1="64064" x2="29293" y2="64064"/>
                        <a14:foregroundMark x1="29665" y1="66811" x2="29665" y2="66811"/>
                        <a14:foregroundMark x1="32189" y1="77296" x2="32189" y2="77296"/>
                        <a14:foregroundMark x1="39801" y1="83225" x2="39801" y2="83225"/>
                        <a14:foregroundMark x1="42325" y1="89588" x2="42325" y2="89588"/>
                        <a14:foregroundMark x1="42325" y1="89588" x2="42325" y2="89588"/>
                        <a14:foregroundMark x1="48118" y1="90022" x2="48118" y2="90022"/>
                        <a14:foregroundMark x1="54986" y1="90889" x2="54986" y2="90889"/>
                        <a14:foregroundMark x1="61523" y1="87274" x2="61523" y2="87274"/>
                        <a14:foregroundMark x1="72362" y1="60882" x2="72362" y2="60882"/>
                        <a14:foregroundMark x1="75631" y1="61822" x2="75631" y2="61822"/>
                        <a14:foregroundMark x1="74514" y1="53218" x2="74514" y2="53218"/>
                        <a14:foregroundMark x1="72735" y1="36804" x2="72735" y2="36804"/>
                        <a14:foregroundMark x1="71618" y1="29573" x2="71618" y2="29573"/>
                        <a14:foregroundMark x1="55358" y1="9978" x2="55358" y2="9978"/>
                        <a14:foregroundMark x1="52462" y1="6797" x2="52462" y2="6797"/>
                        <a14:foregroundMark x1="48118" y1="8171" x2="48118" y2="8171"/>
                        <a14:foregroundMark x1="43070" y1="10484" x2="43070" y2="10484"/>
                        <a14:foregroundMark x1="37609" y1="17715" x2="37609" y2="17715"/>
                        <a14:foregroundMark x1="36161" y1="18655" x2="36161" y2="18655"/>
                        <a14:foregroundMark x1="60778" y1="13160" x2="60778" y2="13160"/>
                        <a14:foregroundMark x1="64750" y1="19089" x2="64750" y2="19089"/>
                        <a14:foregroundMark x1="68763" y1="24078" x2="68763" y2="24078"/>
                        <a14:foregroundMark x1="41249" y1="13160" x2="41249" y2="13160"/>
                        <a14:foregroundMark x1="41249" y1="5929" x2="41249" y2="5929"/>
                        <a14:foregroundMark x1="73438" y1="66377" x2="73438" y2="66377"/>
                        <a14:foregroundMark x1="69839" y1="70427" x2="69839" y2="70427"/>
                        <a14:foregroundMark x1="36533" y1="82285" x2="36533" y2="82285"/>
                        <a14:foregroundMark x1="31485" y1="18655" x2="31485" y2="18655"/>
                        <a14:foregroundMark x1="47042" y1="3181" x2="47042" y2="3181"/>
                        <a14:foregroundMark x1="47042" y1="3615" x2="47042" y2="3615"/>
                        <a14:foregroundMark x1="47042" y1="3615" x2="47042" y2="3615"/>
                        <a14:foregroundMark x1="55358" y1="7737" x2="55358" y2="7737"/>
                        <a14:foregroundMark x1="70542" y1="64570" x2="70542" y2="64570"/>
                        <a14:foregroundMark x1="65867" y1="78670" x2="65867" y2="78670"/>
                        <a14:foregroundMark x1="65867" y1="78670" x2="65867" y2="78670"/>
                        <a14:foregroundMark x1="64750" y1="80911" x2="64750" y2="80911"/>
                        <a14:foregroundMark x1="64046" y1="84093" x2="64046" y2="84093"/>
                        <a14:foregroundMark x1="62598" y1="92263" x2="62598" y2="92263"/>
                        <a14:foregroundMark x1="61150" y1="94577" x2="61150" y2="94577"/>
                        <a14:foregroundMark x1="52089" y1="96819" x2="52089" y2="96819"/>
                        <a14:foregroundMark x1="43070" y1="92769" x2="43070" y2="92769"/>
                        <a14:foregroundMark x1="58254" y1="13160" x2="58254" y2="13160"/>
                        <a14:foregroundMark x1="56434" y1="23210" x2="56434" y2="23210"/>
                        <a14:foregroundMark x1="49566" y1="40926" x2="49566" y2="40926"/>
                        <a14:foregroundMark x1="42325" y1="80477" x2="42325" y2="80477"/>
                        <a14:foregroundMark x1="32933" y1="74114" x2="32933" y2="74114"/>
                        <a14:foregroundMark x1="73811" y1="38178" x2="73811" y2="38178"/>
                        <a14:foregroundMark x1="73811" y1="44107" x2="73811" y2="44107"/>
                        <a14:foregroundMark x1="73811" y1="39118" x2="73811" y2="39118"/>
                        <a14:foregroundMark x1="69839" y1="19089" x2="69839" y2="19089"/>
                        <a14:foregroundMark x1="60074" y1="7303" x2="60074" y2="7303"/>
                        <a14:foregroundMark x1="26396" y1="27260" x2="26396" y2="27260"/>
                        <a14:foregroundMark x1="44849" y1="14100" x2="44849" y2="14100"/>
                        <a14:foregroundMark x1="48862" y1="11352" x2="48862" y2="11352"/>
                        <a14:foregroundMark x1="46669" y1="11786" x2="46669" y2="11786"/>
                        <a14:foregroundMark x1="46669" y1="11786" x2="46669" y2="11786"/>
                        <a14:foregroundMark x1="64750" y1="87274" x2="64750" y2="87274"/>
                        <a14:foregroundMark x1="66570" y1="82285" x2="66570" y2="82285"/>
                        <a14:foregroundMark x1="71990" y1="72307" x2="71990" y2="72307"/>
                        <a14:foregroundMark x1="59702" y1="84093" x2="59702" y2="84093"/>
                        <a14:foregroundMark x1="59702" y1="84093" x2="59702" y2="84093"/>
                        <a14:foregroundMark x1="35085" y1="79103" x2="35085" y2="79103"/>
                        <a14:foregroundMark x1="32933" y1="82719" x2="32933" y2="82719"/>
                        <a14:foregroundMark x1="26769" y1="66377" x2="26769" y2="66377"/>
                        <a14:foregroundMark x1="24948" y1="57701" x2="24948" y2="57701"/>
                        <a14:foregroundMark x1="26065" y1="39552" x2="26065" y2="39552"/>
                        <a14:foregroundMark x1="30037" y1="29573" x2="30037" y2="29573"/>
                        <a14:foregroundMark x1="36533" y1="13666" x2="36533" y2="13666"/>
                        <a14:foregroundMark x1="29293" y1="73608" x2="29293" y2="73608"/>
                        <a14:foregroundMark x1="26769" y1="69125" x2="26769" y2="69125"/>
                        <a14:foregroundMark x1="27513" y1="74982" x2="27513" y2="74982"/>
                        <a14:foregroundMark x1="36905" y1="87274" x2="36905" y2="87274"/>
                        <a14:foregroundMark x1="45594" y1="86406" x2="45594" y2="86406"/>
                        <a14:foregroundMark x1="49938" y1="94071" x2="49938" y2="94071"/>
                        <a14:foregroundMark x1="59330" y1="87274" x2="59330" y2="87274"/>
                        <a14:foregroundMark x1="54613" y1="4989" x2="54613" y2="4989"/>
                        <a14:foregroundMark x1="53537" y1="13160" x2="53537" y2="13160"/>
                        <a14:foregroundMark x1="30741" y1="22704" x2="30741" y2="22704"/>
                        <a14:foregroundMark x1="27141" y1="33189" x2="27141" y2="33189"/>
                        <a14:foregroundMark x1="27844" y1="37744" x2="27844" y2="37744"/>
                        <a14:foregroundMark x1="23873" y1="48662" x2="23873" y2="48662"/>
                        <a14:foregroundMark x1="24948" y1="58641" x2="24948" y2="58641"/>
                        <a14:foregroundMark x1="24948" y1="58641" x2="24948" y2="58641"/>
                        <a14:foregroundMark x1="27513" y1="47289" x2="27513" y2="47289"/>
                        <a14:foregroundMark x1="27513" y1="47289" x2="27513" y2="47289"/>
                        <a14:foregroundMark x1="28217" y1="24512" x2="28217" y2="24512"/>
                        <a14:foregroundMark x1="63674" y1="14100" x2="63674" y2="14100"/>
                        <a14:foregroundMark x1="68391" y1="21837" x2="68391" y2="21837"/>
                        <a14:foregroundMark x1="70914" y1="25018" x2="70914" y2="25018"/>
                        <a14:foregroundMark x1="73811" y1="32249" x2="73811" y2="32249"/>
                        <a14:foregroundMark x1="73811" y1="51844" x2="73811" y2="51844"/>
                        <a14:foregroundMark x1="76334" y1="59074" x2="76334" y2="59074"/>
                        <a14:foregroundMark x1="75962" y1="50470" x2="75962" y2="50470"/>
                        <a14:foregroundMark x1="67646" y1="30947" x2="67646" y2="30947"/>
                        <a14:foregroundMark x1="71287" y1="35430" x2="71287" y2="35430"/>
                      </a14:backgroundRemoval>
                    </a14:imgEffect>
                  </a14:imgLayer>
                </a14:imgProps>
              </a:ext>
              <a:ext uri="{28A0092B-C50C-407E-A947-70E740481C1C}">
                <a14:useLocalDpi xmlns:a14="http://schemas.microsoft.com/office/drawing/2010/main" val="0"/>
              </a:ext>
            </a:extLst>
          </a:blip>
          <a:stretch>
            <a:fillRect/>
          </a:stretch>
        </p:blipFill>
        <p:spPr>
          <a:xfrm>
            <a:off x="-671511" y="300038"/>
            <a:ext cx="3557400" cy="1980000"/>
          </a:xfrm>
          <a:prstGeom prst="rect">
            <a:avLst/>
          </a:prstGeom>
        </p:spPr>
      </p:pic>
      <p:pic>
        <p:nvPicPr>
          <p:cNvPr id="5" name="Resim 4"/>
          <p:cNvPicPr>
            <a:picLocks noChangeAspect="1"/>
          </p:cNvPicPr>
          <p:nvPr/>
        </p:nvPicPr>
        <p:blipFill>
          <a:blip r:embed="rId4" cstate="print">
            <a:extLst>
              <a:ext uri="{BEBA8EAE-BF5A-486C-A8C5-ECC9F3942E4B}">
                <a14:imgProps xmlns:a14="http://schemas.microsoft.com/office/drawing/2010/main">
                  <a14:imgLayer r:embed="rId5">
                    <a14:imgEffect>
                      <a14:backgroundRemoval t="3352" b="94972" l="1897" r="94851"/>
                    </a14:imgEffect>
                  </a14:imgLayer>
                </a14:imgProps>
              </a:ext>
              <a:ext uri="{28A0092B-C50C-407E-A947-70E740481C1C}">
                <a14:useLocalDpi xmlns:a14="http://schemas.microsoft.com/office/drawing/2010/main" val="0"/>
              </a:ext>
            </a:extLst>
          </a:blip>
          <a:stretch>
            <a:fillRect/>
          </a:stretch>
        </p:blipFill>
        <p:spPr>
          <a:xfrm>
            <a:off x="9929308" y="228600"/>
            <a:ext cx="2391280" cy="2232000"/>
          </a:xfrm>
          <a:prstGeom prst="rect">
            <a:avLst/>
          </a:prstGeom>
        </p:spPr>
      </p:pic>
      <p:sp>
        <p:nvSpPr>
          <p:cNvPr id="6" name="Akış Çizelgesi: Delikli Teyp 5"/>
          <p:cNvSpPr/>
          <p:nvPr/>
        </p:nvSpPr>
        <p:spPr>
          <a:xfrm>
            <a:off x="2171700" y="442913"/>
            <a:ext cx="7729538" cy="1843087"/>
          </a:xfrm>
          <a:prstGeom prst="flowChartPunchedTape">
            <a:avLst/>
          </a:prstGeom>
          <a:solidFill>
            <a:srgbClr val="B2B2B2">
              <a:lumMod val="60000"/>
              <a:lumOff val="40000"/>
            </a:srgbClr>
          </a:solidFill>
          <a:ln w="12700" cap="flat" cmpd="sng" algn="ctr">
            <a:solidFill>
              <a:srgbClr val="DDDDDD">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Calibri" panose="020F0502020204030204"/>
              <a:ea typeface="+mn-ea"/>
              <a:cs typeface="+mn-cs"/>
            </a:endParaRPr>
          </a:p>
        </p:txBody>
      </p:sp>
      <p:sp>
        <p:nvSpPr>
          <p:cNvPr id="7" name="Dikdörtgen 6"/>
          <p:cNvSpPr/>
          <p:nvPr/>
        </p:nvSpPr>
        <p:spPr>
          <a:xfrm>
            <a:off x="2694411" y="781349"/>
            <a:ext cx="6774611" cy="1200329"/>
          </a:xfrm>
          <a:prstGeom prst="rect">
            <a:avLst/>
          </a:prstGeom>
          <a:noFill/>
        </p:spPr>
        <p:txBody>
          <a:bodyPr wrap="none" lIns="91440" tIns="45720" rIns="91440" bIns="45720">
            <a:spAutoFit/>
          </a:bodyPr>
          <a:lstStyle/>
          <a:p>
            <a:pPr algn="ctr"/>
            <a:r>
              <a:rPr lang="tr-TR" sz="7200" dirty="0">
                <a:ln w="0"/>
                <a:solidFill>
                  <a:prstClr val="black"/>
                </a:solidFill>
                <a:effectLst>
                  <a:outerShdw blurRad="38100" dist="19050" dir="2700000" algn="tl" rotWithShape="0">
                    <a:prstClr val="black">
                      <a:alpha val="40000"/>
                    </a:prstClr>
                  </a:outerShdw>
                </a:effectLst>
                <a:latin typeface="Jokerman" panose="04090605060D06020702" pitchFamily="82" charset="0"/>
              </a:rPr>
              <a:t>Çocuk ve Doğa</a:t>
            </a:r>
          </a:p>
        </p:txBody>
      </p:sp>
      <p:sp>
        <p:nvSpPr>
          <p:cNvPr id="8" name="Dikdörtgen 7"/>
          <p:cNvSpPr/>
          <p:nvPr/>
        </p:nvSpPr>
        <p:spPr>
          <a:xfrm>
            <a:off x="1892347" y="3065025"/>
            <a:ext cx="8493030" cy="1754326"/>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5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Arial Rounded MT Bold" panose="020F0704030504030204" pitchFamily="34" charset="0"/>
              </a:rPr>
              <a:t>Sağlık Bilimleri Fakültesi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5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Arial Rounded MT Bold" panose="020F0704030504030204" pitchFamily="34" charset="0"/>
              </a:rPr>
              <a:t>Çocuk Gelişimi Bölümü</a:t>
            </a:r>
            <a:endParaRPr kumimoji="0" lang="tr-TR" sz="5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endParaRPr>
          </a:p>
        </p:txBody>
      </p:sp>
    </p:spTree>
    <p:extLst>
      <p:ext uri="{BB962C8B-B14F-4D97-AF65-F5344CB8AC3E}">
        <p14:creationId xmlns:p14="http://schemas.microsoft.com/office/powerpoint/2010/main" val="981531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82530" y="522920"/>
            <a:ext cx="11851651" cy="6108721"/>
          </a:xfrm>
          <a:prstGeom prst="rect">
            <a:avLst/>
          </a:prstGeom>
        </p:spPr>
      </p:pic>
      <p:sp>
        <p:nvSpPr>
          <p:cNvPr id="3" name="Dikdörtgen 2"/>
          <p:cNvSpPr/>
          <p:nvPr/>
        </p:nvSpPr>
        <p:spPr>
          <a:xfrm>
            <a:off x="152657" y="899507"/>
            <a:ext cx="11915775" cy="4401205"/>
          </a:xfrm>
          <a:prstGeom prst="rect">
            <a:avLst/>
          </a:prstGeom>
        </p:spPr>
        <p:txBody>
          <a:bodyPr wrap="square">
            <a:spAutoFit/>
          </a:bodyPr>
          <a:lstStyle/>
          <a:p>
            <a:pPr algn="just"/>
            <a:r>
              <a:rPr lang="tr-TR" sz="2800" dirty="0">
                <a:ln w="0"/>
                <a:effectLst>
                  <a:outerShdw blurRad="38100" dist="19050" dir="2700000" algn="tl" rotWithShape="0">
                    <a:schemeClr val="dk1">
                      <a:alpha val="40000"/>
                    </a:schemeClr>
                  </a:outerShdw>
                </a:effectLst>
              </a:rPr>
              <a:t>Günümüzde uygulanan bir çok okul öncesi eğitim programı kapsamında çevre eğitiminin öneminin vurgulandığı görülmektedir. </a:t>
            </a:r>
            <a:r>
              <a:rPr lang="tr-TR" sz="2800" dirty="0" err="1">
                <a:ln w="0"/>
                <a:effectLst>
                  <a:outerShdw blurRad="38100" dist="19050" dir="2700000" algn="tl" rotWithShape="0">
                    <a:schemeClr val="dk1">
                      <a:alpha val="40000"/>
                    </a:schemeClr>
                  </a:outerShdw>
                </a:effectLst>
              </a:rPr>
              <a:t>Montessori</a:t>
            </a:r>
            <a:r>
              <a:rPr lang="tr-TR" sz="2800" dirty="0">
                <a:ln w="0"/>
                <a:effectLst>
                  <a:outerShdw blurRad="38100" dist="19050" dir="2700000" algn="tl" rotWithShape="0">
                    <a:schemeClr val="dk1">
                      <a:alpha val="40000"/>
                    </a:schemeClr>
                  </a:outerShdw>
                </a:effectLst>
              </a:rPr>
              <a:t>, çocuğun kendini keşfetmesi ve özgür hareket edebilmesi için doğadaki düzeni, uyumu ve güzellikleri fark edip bundan mutluluk duyması gerektiğini belirtmiştir. </a:t>
            </a:r>
            <a:r>
              <a:rPr lang="tr-TR" sz="2800" dirty="0" err="1">
                <a:ln w="0"/>
                <a:effectLst>
                  <a:outerShdw blurRad="38100" dist="19050" dir="2700000" algn="tl" rotWithShape="0">
                    <a:schemeClr val="dk1">
                      <a:alpha val="40000"/>
                    </a:schemeClr>
                  </a:outerShdw>
                </a:effectLst>
              </a:rPr>
              <a:t>Montessori’ye</a:t>
            </a:r>
            <a:r>
              <a:rPr lang="tr-TR" sz="2800" dirty="0">
                <a:ln w="0"/>
                <a:effectLst>
                  <a:outerShdw blurRad="38100" dist="19050" dir="2700000" algn="tl" rotWithShape="0">
                    <a:schemeClr val="dk1">
                      <a:alpha val="40000"/>
                    </a:schemeClr>
                  </a:outerShdw>
                </a:effectLst>
              </a:rPr>
              <a:t> göre bahçeleri, tarlaları, hayvanları bulunan okullar kurulmalıdır ki çocuklar canlı varlıkların gelişmelerini gözlemleyebilsin ve bu gözlemleri sırasında bitki ve hayvanlara ilgi, özen ve bakım göstermeyi öğrenebilsinler. Bitki ve hayvanlarla ilgilenerek çocuk, bu canlılara karşı sevgi, sempati ve güven duyabilmektedir. Toprağa atılan bir tohumun yavaş yavaş çimlenmesini gözlemleyerek sabırlı olmaya ve beklemeye alışabilecektir.</a:t>
            </a:r>
          </a:p>
        </p:txBody>
      </p:sp>
    </p:spTree>
    <p:extLst>
      <p:ext uri="{BB962C8B-B14F-4D97-AF65-F5344CB8AC3E}">
        <p14:creationId xmlns:p14="http://schemas.microsoft.com/office/powerpoint/2010/main" val="2622529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70174" y="374639"/>
            <a:ext cx="11851651" cy="6108721"/>
          </a:xfrm>
          <a:prstGeom prst="rect">
            <a:avLst/>
          </a:prstGeom>
        </p:spPr>
      </p:pic>
      <p:sp>
        <p:nvSpPr>
          <p:cNvPr id="3" name="Dikdörtgen 2"/>
          <p:cNvSpPr/>
          <p:nvPr/>
        </p:nvSpPr>
        <p:spPr>
          <a:xfrm>
            <a:off x="395416" y="1165305"/>
            <a:ext cx="11504141" cy="3046988"/>
          </a:xfrm>
          <a:prstGeom prst="rect">
            <a:avLst/>
          </a:prstGeom>
        </p:spPr>
        <p:txBody>
          <a:bodyPr wrap="square">
            <a:spAutoFit/>
          </a:bodyPr>
          <a:lstStyle/>
          <a:p>
            <a:pPr algn="just"/>
            <a:r>
              <a:rPr lang="tr-TR" sz="3200" dirty="0">
                <a:ln w="0"/>
                <a:effectLst>
                  <a:outerShdw blurRad="38100" dist="19050" dir="2700000" algn="tl" rotWithShape="0">
                    <a:schemeClr val="dk1">
                      <a:alpha val="40000"/>
                    </a:schemeClr>
                  </a:outerShdw>
                </a:effectLst>
              </a:rPr>
              <a:t>Çocuk, diktiği bitkinin yaşamasının onu sulamasına bağlı olduğunu ve bir hayvanın, kendisinin vereceği yiyeceği beklediğini öğrenince yaşamda kendisinin de bir görevi olduğunu anlamaya başlayabilecektir. Ayrıca, çocuk bütün bu işleri öğretmenin zorlaması olmadan kendiliğinden yapacağı için, kendi kendini eğitme alışkanlığı da geliştirebilecektir.</a:t>
            </a:r>
          </a:p>
        </p:txBody>
      </p:sp>
    </p:spTree>
    <p:extLst>
      <p:ext uri="{BB962C8B-B14F-4D97-AF65-F5344CB8AC3E}">
        <p14:creationId xmlns:p14="http://schemas.microsoft.com/office/powerpoint/2010/main" val="2559645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70174" y="374639"/>
            <a:ext cx="11851651" cy="6108721"/>
          </a:xfrm>
          <a:prstGeom prst="rect">
            <a:avLst/>
          </a:prstGeom>
        </p:spPr>
      </p:pic>
      <p:sp>
        <p:nvSpPr>
          <p:cNvPr id="3" name="Dikdörtgen 2"/>
          <p:cNvSpPr/>
          <p:nvPr/>
        </p:nvSpPr>
        <p:spPr>
          <a:xfrm>
            <a:off x="321275" y="1706427"/>
            <a:ext cx="11442357" cy="3046988"/>
          </a:xfrm>
          <a:prstGeom prst="rect">
            <a:avLst/>
          </a:prstGeom>
        </p:spPr>
        <p:txBody>
          <a:bodyPr wrap="square">
            <a:spAutoFit/>
          </a:bodyPr>
          <a:lstStyle/>
          <a:p>
            <a:pPr algn="just"/>
            <a:r>
              <a:rPr lang="tr-TR" sz="3200" dirty="0" err="1">
                <a:ln w="0"/>
                <a:effectLst>
                  <a:outerShdw blurRad="38100" dist="19050" dir="2700000" algn="tl" rotWithShape="0">
                    <a:schemeClr val="dk1">
                      <a:alpha val="40000"/>
                    </a:schemeClr>
                  </a:outerShdw>
                </a:effectLst>
              </a:rPr>
              <a:t>Regio</a:t>
            </a:r>
            <a:r>
              <a:rPr lang="tr-TR" sz="3200" dirty="0">
                <a:ln w="0"/>
                <a:effectLst>
                  <a:outerShdw blurRad="38100" dist="19050" dir="2700000" algn="tl" rotWithShape="0">
                    <a:schemeClr val="dk1">
                      <a:alpha val="40000"/>
                    </a:schemeClr>
                  </a:outerShdw>
                </a:effectLst>
              </a:rPr>
              <a:t> </a:t>
            </a:r>
            <a:r>
              <a:rPr lang="tr-TR" sz="3200" dirty="0" err="1">
                <a:ln w="0"/>
                <a:effectLst>
                  <a:outerShdw blurRad="38100" dist="19050" dir="2700000" algn="tl" rotWithShape="0">
                    <a:schemeClr val="dk1">
                      <a:alpha val="40000"/>
                    </a:schemeClr>
                  </a:outerShdw>
                </a:effectLst>
              </a:rPr>
              <a:t>Emilia</a:t>
            </a:r>
            <a:r>
              <a:rPr lang="tr-TR" sz="3200" dirty="0">
                <a:ln w="0"/>
                <a:effectLst>
                  <a:outerShdw blurRad="38100" dist="19050" dir="2700000" algn="tl" rotWithShape="0">
                    <a:schemeClr val="dk1">
                      <a:alpha val="40000"/>
                    </a:schemeClr>
                  </a:outerShdw>
                </a:effectLst>
              </a:rPr>
              <a:t> Yaklaşımı da, çevre eğitimine önem veren okul öncesi eğitim programlarından birisidir. Bu programın uygulandığı okullarda, canlı çiçek ve bitkilerin varlığı, açık hava oyunlarının programda önemli bir yere sahip olması, tırmanma tepeleri ve çok çeşitli tür ve boylardaki ağaçların varlığı çocukların doğa ile etkileşimlerinin sağlaması açısından önemli görülmektedir. </a:t>
            </a:r>
          </a:p>
        </p:txBody>
      </p:sp>
    </p:spTree>
    <p:extLst>
      <p:ext uri="{BB962C8B-B14F-4D97-AF65-F5344CB8AC3E}">
        <p14:creationId xmlns:p14="http://schemas.microsoft.com/office/powerpoint/2010/main" val="3416693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70174" y="374639"/>
            <a:ext cx="11851651" cy="6108721"/>
          </a:xfrm>
          <a:prstGeom prst="rect">
            <a:avLst/>
          </a:prstGeom>
        </p:spPr>
      </p:pic>
      <p:sp>
        <p:nvSpPr>
          <p:cNvPr id="3" name="Dikdörtgen 2"/>
          <p:cNvSpPr/>
          <p:nvPr/>
        </p:nvSpPr>
        <p:spPr>
          <a:xfrm>
            <a:off x="378426" y="2115353"/>
            <a:ext cx="11528854" cy="1384995"/>
          </a:xfrm>
          <a:prstGeom prst="rect">
            <a:avLst/>
          </a:prstGeom>
        </p:spPr>
        <p:txBody>
          <a:bodyPr wrap="square">
            <a:spAutoFit/>
          </a:bodyPr>
          <a:lstStyle/>
          <a:p>
            <a:pPr algn="just"/>
            <a:r>
              <a:rPr lang="tr-TR" sz="2800" dirty="0" err="1">
                <a:ln w="0"/>
                <a:effectLst>
                  <a:outerShdw blurRad="38100" dist="19050" dir="2700000" algn="tl" rotWithShape="0">
                    <a:schemeClr val="dk1">
                      <a:alpha val="40000"/>
                    </a:schemeClr>
                  </a:outerShdw>
                </a:effectLst>
              </a:rPr>
              <a:t>Waldorf</a:t>
            </a:r>
            <a:r>
              <a:rPr lang="tr-TR" sz="2800" dirty="0">
                <a:ln w="0"/>
                <a:effectLst>
                  <a:outerShdw blurRad="38100" dist="19050" dir="2700000" algn="tl" rotWithShape="0">
                    <a:schemeClr val="dk1">
                      <a:alpha val="40000"/>
                    </a:schemeClr>
                  </a:outerShdw>
                </a:effectLst>
              </a:rPr>
              <a:t>  Yaklaşımı’nda da, sınıfta doğal malzemelerin bulunması gerektiği, bu malzemelerin doğa ve dünya arasındaki bağlantıyı kurmada yardımcı olduğu düşüncesi ile çevreye verdikleri önemi ortaya koymaktadır. </a:t>
            </a:r>
          </a:p>
        </p:txBody>
      </p:sp>
    </p:spTree>
    <p:extLst>
      <p:ext uri="{BB962C8B-B14F-4D97-AF65-F5344CB8AC3E}">
        <p14:creationId xmlns:p14="http://schemas.microsoft.com/office/powerpoint/2010/main" val="61776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276" y="296562"/>
            <a:ext cx="11528854" cy="5869460"/>
          </a:xfrm>
          <a:prstGeom prst="rect">
            <a:avLst/>
          </a:prstGeom>
        </p:spPr>
      </p:pic>
    </p:spTree>
    <p:extLst>
      <p:ext uri="{BB962C8B-B14F-4D97-AF65-F5344CB8AC3E}">
        <p14:creationId xmlns:p14="http://schemas.microsoft.com/office/powerpoint/2010/main" val="3523070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70174" y="374639"/>
            <a:ext cx="11851651" cy="6108721"/>
          </a:xfrm>
          <a:prstGeom prst="rect">
            <a:avLst/>
          </a:prstGeom>
        </p:spPr>
      </p:pic>
      <p:sp>
        <p:nvSpPr>
          <p:cNvPr id="3" name="Dikdörtgen 2"/>
          <p:cNvSpPr/>
          <p:nvPr/>
        </p:nvSpPr>
        <p:spPr>
          <a:xfrm>
            <a:off x="259490" y="1761005"/>
            <a:ext cx="11565925" cy="2554545"/>
          </a:xfrm>
          <a:prstGeom prst="rect">
            <a:avLst/>
          </a:prstGeom>
        </p:spPr>
        <p:txBody>
          <a:bodyPr wrap="square">
            <a:spAutoFit/>
          </a:bodyPr>
          <a:lstStyle/>
          <a:p>
            <a:pPr algn="just"/>
            <a:r>
              <a:rPr lang="tr-TR" sz="3200" dirty="0">
                <a:ln w="0"/>
                <a:effectLst>
                  <a:outerShdw blurRad="38100" dist="19050" dir="2700000" algn="tl" rotWithShape="0">
                    <a:schemeClr val="dk1">
                      <a:alpha val="40000"/>
                    </a:schemeClr>
                  </a:outerShdw>
                </a:effectLst>
              </a:rPr>
              <a:t>Ülkemizde uygulanan 2013 MEB Okul Öncesi Eğitim Programı’nda çocuğun çevresini tanıması ve korumasına yönelik kazanım ve göstergeler bulunmaktadır. Kazanım ve göstergeler kadar çocuklara bu kazanım ve göstergeleri kazandırmak için oluşturulması gereken ortamlar ve stratejiler de önem taşımaktadır. </a:t>
            </a:r>
          </a:p>
        </p:txBody>
      </p:sp>
    </p:spTree>
    <p:extLst>
      <p:ext uri="{BB962C8B-B14F-4D97-AF65-F5344CB8AC3E}">
        <p14:creationId xmlns:p14="http://schemas.microsoft.com/office/powerpoint/2010/main" val="816952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www.ekookullar.org.tr/images/projefoto.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03" y="308919"/>
            <a:ext cx="11504140" cy="5968313"/>
          </a:xfrm>
          <a:prstGeom prst="rect">
            <a:avLst/>
          </a:prstGeom>
        </p:spPr>
      </p:pic>
    </p:spTree>
    <p:extLst>
      <p:ext uri="{BB962C8B-B14F-4D97-AF65-F5344CB8AC3E}">
        <p14:creationId xmlns:p14="http://schemas.microsoft.com/office/powerpoint/2010/main" val="3825478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70174" y="374639"/>
            <a:ext cx="11851651" cy="6108721"/>
          </a:xfrm>
          <a:prstGeom prst="rect">
            <a:avLst/>
          </a:prstGeom>
        </p:spPr>
      </p:pic>
      <p:sp>
        <p:nvSpPr>
          <p:cNvPr id="2" name="Dikdörtgen 1"/>
          <p:cNvSpPr/>
          <p:nvPr/>
        </p:nvSpPr>
        <p:spPr>
          <a:xfrm>
            <a:off x="276224" y="1259526"/>
            <a:ext cx="11625264" cy="3046988"/>
          </a:xfrm>
          <a:prstGeom prst="rect">
            <a:avLst/>
          </a:prstGeom>
        </p:spPr>
        <p:txBody>
          <a:bodyPr wrap="square">
            <a:spAutoFit/>
          </a:bodyPr>
          <a:lstStyle/>
          <a:p>
            <a:pPr algn="just"/>
            <a:r>
              <a:rPr lang="tr-TR" sz="3200" dirty="0">
                <a:ln w="0"/>
                <a:effectLst>
                  <a:outerShdw blurRad="38100" dist="19050" dir="2700000" algn="tl" rotWithShape="0">
                    <a:schemeClr val="dk1">
                      <a:alpha val="40000"/>
                    </a:schemeClr>
                  </a:outerShdw>
                </a:effectLst>
              </a:rPr>
              <a:t>Okul öncesinde çevre eğitimi çok çeşitli ortamlarda gerçekleştirilebilir. Anaokulları, hayvanat bahçeleri, okul ve evlerin bahçeleri, piknik alanları, doğa ile çocuğun etkileşime girebileceği herhangi bir yer bu ortamlara örnek olarak verilebilir. Gerekli olan şey çocukların doğa ile doğrudan ilişkisini sağlayacak imkânların kendilerine sağlanmasıdır. </a:t>
            </a:r>
          </a:p>
        </p:txBody>
      </p:sp>
    </p:spTree>
    <p:extLst>
      <p:ext uri="{BB962C8B-B14F-4D97-AF65-F5344CB8AC3E}">
        <p14:creationId xmlns:p14="http://schemas.microsoft.com/office/powerpoint/2010/main" val="179909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763" y="514350"/>
            <a:ext cx="11458575" cy="5786438"/>
          </a:xfrm>
          <a:prstGeom prst="rect">
            <a:avLst/>
          </a:prstGeom>
        </p:spPr>
      </p:pic>
    </p:spTree>
    <p:extLst>
      <p:ext uri="{BB962C8B-B14F-4D97-AF65-F5344CB8AC3E}">
        <p14:creationId xmlns:p14="http://schemas.microsoft.com/office/powerpoint/2010/main" val="3651587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70174" y="374639"/>
            <a:ext cx="11851651" cy="6108721"/>
          </a:xfrm>
          <a:prstGeom prst="rect">
            <a:avLst/>
          </a:prstGeom>
        </p:spPr>
      </p:pic>
      <p:sp>
        <p:nvSpPr>
          <p:cNvPr id="2" name="Dikdörtgen 1"/>
          <p:cNvSpPr/>
          <p:nvPr/>
        </p:nvSpPr>
        <p:spPr>
          <a:xfrm>
            <a:off x="385503" y="1282952"/>
            <a:ext cx="11568114" cy="3539430"/>
          </a:xfrm>
          <a:prstGeom prst="rect">
            <a:avLst/>
          </a:prstGeom>
        </p:spPr>
        <p:txBody>
          <a:bodyPr wrap="square">
            <a:spAutoFit/>
          </a:bodyPr>
          <a:lstStyle/>
          <a:p>
            <a:pPr algn="just"/>
            <a:r>
              <a:rPr lang="tr-TR" sz="3200" dirty="0">
                <a:ln w="0"/>
                <a:effectLst>
                  <a:outerShdw blurRad="38100" dist="19050" dir="2700000" algn="tl" rotWithShape="0">
                    <a:schemeClr val="dk1">
                      <a:alpha val="40000"/>
                    </a:schemeClr>
                  </a:outerShdw>
                </a:effectLst>
              </a:rPr>
              <a:t>Çevre eğitimi, çocuklara hareket edip, doğa ile iç içe olma fırsatı sunarken, onların çevreyi tanımalarını ve olumlu çevre tutumları geliştirmelerini sağlayabilmektedir. Unutulmamalıdır ki okul öncesi eğitimde kazanılan tutum ve davranışların çoğu yetişkinlikte de devam edebilmektedir. Gelecek nesillerin çevreye daha duyarlı olması isteniyorsa, okul öncesi eğitimde nitelikli bir çevre eğitimi verilmesi gerekmektedir. </a:t>
            </a:r>
          </a:p>
        </p:txBody>
      </p:sp>
    </p:spTree>
    <p:extLst>
      <p:ext uri="{BB962C8B-B14F-4D97-AF65-F5344CB8AC3E}">
        <p14:creationId xmlns:p14="http://schemas.microsoft.com/office/powerpoint/2010/main" val="2858519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Belirtme Çizgisi 1"/>
          <p:cNvSpPr/>
          <p:nvPr/>
        </p:nvSpPr>
        <p:spPr>
          <a:xfrm>
            <a:off x="414338" y="171449"/>
            <a:ext cx="11201400" cy="5286375"/>
          </a:xfrm>
          <a:prstGeom prst="cloudCallo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600" dirty="0">
                <a:ln w="0"/>
                <a:solidFill>
                  <a:schemeClr val="tx1"/>
                </a:solidFill>
                <a:effectLst>
                  <a:outerShdw blurRad="38100" dist="19050" dir="2700000" algn="tl" rotWithShape="0">
                    <a:schemeClr val="dk1">
                      <a:alpha val="40000"/>
                    </a:schemeClr>
                  </a:outerShdw>
                </a:effectLst>
              </a:rPr>
              <a:t>Örgün Eğitim Kapsamında</a:t>
            </a:r>
          </a:p>
          <a:p>
            <a:pPr algn="ctr"/>
            <a:r>
              <a:rPr lang="tr-TR" sz="6600" dirty="0">
                <a:ln w="0"/>
                <a:solidFill>
                  <a:schemeClr val="tx1"/>
                </a:solidFill>
                <a:effectLst>
                  <a:outerShdw blurRad="38100" dist="19050" dir="2700000" algn="tl" rotWithShape="0">
                    <a:schemeClr val="dk1">
                      <a:alpha val="40000"/>
                    </a:schemeClr>
                  </a:outerShdw>
                </a:effectLst>
              </a:rPr>
              <a:t> Çevre Eğitimi</a:t>
            </a:r>
          </a:p>
        </p:txBody>
      </p:sp>
    </p:spTree>
    <p:extLst>
      <p:ext uri="{BB962C8B-B14F-4D97-AF65-F5344CB8AC3E}">
        <p14:creationId xmlns:p14="http://schemas.microsoft.com/office/powerpoint/2010/main" val="2220349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613" y="500063"/>
            <a:ext cx="11501437" cy="5657850"/>
          </a:xfrm>
          <a:prstGeom prst="rect">
            <a:avLst/>
          </a:prstGeom>
        </p:spPr>
      </p:pic>
    </p:spTree>
    <p:extLst>
      <p:ext uri="{BB962C8B-B14F-4D97-AF65-F5344CB8AC3E}">
        <p14:creationId xmlns:p14="http://schemas.microsoft.com/office/powerpoint/2010/main" val="598814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B8851B-F055-0044-83D9-D8226F41C5E8}"/>
              </a:ext>
            </a:extLst>
          </p:cNvPr>
          <p:cNvSpPr>
            <a:spLocks noGrp="1"/>
          </p:cNvSpPr>
          <p:nvPr>
            <p:ph type="title"/>
          </p:nvPr>
        </p:nvSpPr>
        <p:spPr/>
        <p:txBody>
          <a:bodyPr/>
          <a:lstStyle/>
          <a:p>
            <a:r>
              <a:rPr lang="tr-TR" dirty="0"/>
              <a:t>Kaynakça</a:t>
            </a:r>
          </a:p>
        </p:txBody>
      </p:sp>
      <p:graphicFrame>
        <p:nvGraphicFramePr>
          <p:cNvPr id="3" name="Tablo 2">
            <a:extLst>
              <a:ext uri="{FF2B5EF4-FFF2-40B4-BE49-F238E27FC236}">
                <a16:creationId xmlns:a16="http://schemas.microsoft.com/office/drawing/2014/main" id="{A015A5CC-134D-D64E-A482-8EDB7549BFCB}"/>
              </a:ext>
            </a:extLst>
          </p:cNvPr>
          <p:cNvGraphicFramePr>
            <a:graphicFrameLocks noGrp="1"/>
          </p:cNvGraphicFramePr>
          <p:nvPr/>
        </p:nvGraphicFramePr>
        <p:xfrm>
          <a:off x="838200" y="3041174"/>
          <a:ext cx="10515600" cy="1920240"/>
        </p:xfrm>
        <a:graphic>
          <a:graphicData uri="http://schemas.openxmlformats.org/drawingml/2006/table">
            <a:tbl>
              <a:tblPr/>
              <a:tblGrid>
                <a:gridCol w="10515600">
                  <a:extLst>
                    <a:ext uri="{9D8B030D-6E8A-4147-A177-3AD203B41FA5}">
                      <a16:colId xmlns:a16="http://schemas.microsoft.com/office/drawing/2014/main" val="2159667174"/>
                    </a:ext>
                  </a:extLst>
                </a:gridCol>
              </a:tblGrid>
              <a:tr h="0">
                <a:tc>
                  <a:txBody>
                    <a:bodyPr/>
                    <a:lstStyle/>
                    <a:p>
                      <a:r>
                        <a:rPr lang="tr-TR">
                          <a:effectLst/>
                        </a:rPr>
                        <a:t>Atasoy, E. (2006). Çevre için eğitim: Çocuk doğa etkileşimi. Bursa: Ezgi Kitabevi. </a:t>
                      </a:r>
                    </a:p>
                  </a:txBody>
                  <a:tcPr marL="0" marR="0" marT="0" marB="0" anchor="ctr">
                    <a:lnL>
                      <a:noFill/>
                    </a:lnL>
                    <a:lnR>
                      <a:noFill/>
                    </a:lnR>
                    <a:lnT>
                      <a:noFill/>
                    </a:lnT>
                    <a:lnB>
                      <a:noFill/>
                    </a:lnB>
                  </a:tcPr>
                </a:tc>
                <a:extLst>
                  <a:ext uri="{0D108BD9-81ED-4DB2-BD59-A6C34878D82A}">
                    <a16:rowId xmlns:a16="http://schemas.microsoft.com/office/drawing/2014/main" val="4052185391"/>
                  </a:ext>
                </a:extLst>
              </a:tr>
              <a:tr h="0">
                <a:tc>
                  <a:txBody>
                    <a:bodyPr/>
                    <a:lstStyle/>
                    <a:p>
                      <a:r>
                        <a:rPr lang="tr-TR">
                          <a:effectLst/>
                        </a:rPr>
                        <a:t>Büyüktaşkapu, S., Öztürk Samur, A., Koçyiğit, S., ve Özenoğlu Kiremit, H. (2013). Çocuk ve çevre. Ankara: Vize Yayıncılık. </a:t>
                      </a:r>
                    </a:p>
                  </a:txBody>
                  <a:tcPr marL="0" marR="0" marT="0" marB="0" anchor="ctr">
                    <a:lnL>
                      <a:noFill/>
                    </a:lnL>
                    <a:lnR>
                      <a:noFill/>
                    </a:lnR>
                    <a:lnT>
                      <a:noFill/>
                    </a:lnT>
                    <a:lnB>
                      <a:noFill/>
                    </a:lnB>
                  </a:tcPr>
                </a:tc>
                <a:extLst>
                  <a:ext uri="{0D108BD9-81ED-4DB2-BD59-A6C34878D82A}">
                    <a16:rowId xmlns:a16="http://schemas.microsoft.com/office/drawing/2014/main" val="2192302795"/>
                  </a:ext>
                </a:extLst>
              </a:tr>
              <a:tr h="0">
                <a:tc>
                  <a:txBody>
                    <a:bodyPr/>
                    <a:lstStyle/>
                    <a:p>
                      <a:r>
                        <a:rPr lang="tr-TR">
                          <a:effectLst/>
                        </a:rPr>
                        <a:t>Kansu, N. (2012). Çocuğumla doğadayız. Ankara: Elma Yayınevi. </a:t>
                      </a:r>
                    </a:p>
                  </a:txBody>
                  <a:tcPr marL="0" marR="0" marT="0" marB="0" anchor="ctr">
                    <a:lnL>
                      <a:noFill/>
                    </a:lnL>
                    <a:lnR>
                      <a:noFill/>
                    </a:lnR>
                    <a:lnT>
                      <a:noFill/>
                    </a:lnT>
                    <a:lnB>
                      <a:noFill/>
                    </a:lnB>
                  </a:tcPr>
                </a:tc>
                <a:extLst>
                  <a:ext uri="{0D108BD9-81ED-4DB2-BD59-A6C34878D82A}">
                    <a16:rowId xmlns:a16="http://schemas.microsoft.com/office/drawing/2014/main" val="1585516800"/>
                  </a:ext>
                </a:extLst>
              </a:tr>
              <a:tr h="0">
                <a:tc>
                  <a:txBody>
                    <a:bodyPr/>
                    <a:lstStyle/>
                    <a:p>
                      <a:r>
                        <a:rPr lang="tr-TR">
                          <a:effectLst/>
                        </a:rPr>
                        <a:t>Louv, R. (2010). Doğadaki son çocuk. (Çev. C. Temürcü). Ankara: Tübitak Yayınları. </a:t>
                      </a:r>
                    </a:p>
                  </a:txBody>
                  <a:tcPr marL="0" marR="0" marT="0" marB="0" anchor="ctr">
                    <a:lnL>
                      <a:noFill/>
                    </a:lnL>
                    <a:lnR>
                      <a:noFill/>
                    </a:lnR>
                    <a:lnT>
                      <a:noFill/>
                    </a:lnT>
                    <a:lnB>
                      <a:noFill/>
                    </a:lnB>
                  </a:tcPr>
                </a:tc>
                <a:extLst>
                  <a:ext uri="{0D108BD9-81ED-4DB2-BD59-A6C34878D82A}">
                    <a16:rowId xmlns:a16="http://schemas.microsoft.com/office/drawing/2014/main" val="190482993"/>
                  </a:ext>
                </a:extLst>
              </a:tr>
              <a:tr h="0">
                <a:tc>
                  <a:txBody>
                    <a:bodyPr/>
                    <a:lstStyle/>
                    <a:p>
                      <a:r>
                        <a:rPr lang="tr-TR" dirty="0">
                          <a:effectLst/>
                        </a:rPr>
                        <a:t>Önder, A. ve Özkan, B. (2013). Sürdürülebilir çocuk gelişimi: Okul öncesinde etkinliklerle çevre eğitimi. Ankara: Anı Yayıncılık. </a:t>
                      </a:r>
                    </a:p>
                  </a:txBody>
                  <a:tcPr marL="0" marR="0" marT="0" marB="0" anchor="ctr">
                    <a:lnL>
                      <a:noFill/>
                    </a:lnL>
                    <a:lnR>
                      <a:noFill/>
                    </a:lnR>
                    <a:lnT>
                      <a:noFill/>
                    </a:lnT>
                    <a:lnB>
                      <a:noFill/>
                    </a:lnB>
                  </a:tcPr>
                </a:tc>
                <a:extLst>
                  <a:ext uri="{0D108BD9-81ED-4DB2-BD59-A6C34878D82A}">
                    <a16:rowId xmlns:a16="http://schemas.microsoft.com/office/drawing/2014/main" val="1263023871"/>
                  </a:ext>
                </a:extLst>
              </a:tr>
            </a:tbl>
          </a:graphicData>
        </a:graphic>
      </p:graphicFrame>
    </p:spTree>
    <p:extLst>
      <p:ext uri="{BB962C8B-B14F-4D97-AF65-F5344CB8AC3E}">
        <p14:creationId xmlns:p14="http://schemas.microsoft.com/office/powerpoint/2010/main" val="60885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692" y="621313"/>
            <a:ext cx="11401425" cy="5681662"/>
          </a:xfrm>
          <a:prstGeom prst="rect">
            <a:avLst/>
          </a:prstGeom>
        </p:spPr>
      </p:pic>
    </p:spTree>
    <p:extLst>
      <p:ext uri="{BB962C8B-B14F-4D97-AF65-F5344CB8AC3E}">
        <p14:creationId xmlns:p14="http://schemas.microsoft.com/office/powerpoint/2010/main" val="233782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öşeleri Yuvarlanmış Dikdörtgen Belirtme Çizgisi 1"/>
          <p:cNvSpPr/>
          <p:nvPr/>
        </p:nvSpPr>
        <p:spPr>
          <a:xfrm>
            <a:off x="160637" y="531341"/>
            <a:ext cx="11837773" cy="541225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193462" y="1528377"/>
            <a:ext cx="11644310" cy="3046988"/>
          </a:xfrm>
          <a:prstGeom prst="rect">
            <a:avLst/>
          </a:prstGeom>
          <a:noFill/>
        </p:spPr>
        <p:txBody>
          <a:bodyPr wrap="square" rtlCol="0">
            <a:spAutoFit/>
          </a:bodyPr>
          <a:lstStyle/>
          <a:p>
            <a:pPr algn="just"/>
            <a:r>
              <a:rPr lang="tr-TR" sz="3200" dirty="0">
                <a:ln w="0"/>
                <a:effectLst>
                  <a:outerShdw blurRad="38100" dist="19050" dir="2700000" algn="tl" rotWithShape="0">
                    <a:schemeClr val="dk1">
                      <a:alpha val="40000"/>
                    </a:schemeClr>
                  </a:outerShdw>
                </a:effectLst>
              </a:rPr>
              <a:t>Çevre eğitimi, doğumdan ölüme kadar insanı içinde yaşadığı çevre ve bu çevrenin geleceği ve nasıl korunacağı konusunda bilinçlendirmek amacıyla yapılan eğitim olarak tanımlanmaktadır. Çevre eğitimi, bir yandan ekolojik bilgileri aktarırken diğer yandan da bireylerde çevreye yönelik tutumların gelişmesini ve bu tutumların davranışa dönüşmesini sağlayabilmektedir. </a:t>
            </a:r>
          </a:p>
        </p:txBody>
      </p:sp>
    </p:spTree>
    <p:extLst>
      <p:ext uri="{BB962C8B-B14F-4D97-AF65-F5344CB8AC3E}">
        <p14:creationId xmlns:p14="http://schemas.microsoft.com/office/powerpoint/2010/main" val="1075831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70174" y="374639"/>
            <a:ext cx="11851651" cy="6108721"/>
          </a:xfrm>
          <a:prstGeom prst="rect">
            <a:avLst/>
          </a:prstGeom>
        </p:spPr>
      </p:pic>
      <p:sp>
        <p:nvSpPr>
          <p:cNvPr id="2" name="Dikdörtgen 1"/>
          <p:cNvSpPr/>
          <p:nvPr/>
        </p:nvSpPr>
        <p:spPr>
          <a:xfrm>
            <a:off x="306601" y="1588652"/>
            <a:ext cx="11501438" cy="3539430"/>
          </a:xfrm>
          <a:prstGeom prst="rect">
            <a:avLst/>
          </a:prstGeom>
        </p:spPr>
        <p:txBody>
          <a:bodyPr wrap="square">
            <a:spAutoFit/>
          </a:bodyPr>
          <a:lstStyle/>
          <a:p>
            <a:pPr algn="just"/>
            <a:r>
              <a:rPr lang="tr-TR" sz="3200" dirty="0">
                <a:ln w="0"/>
                <a:effectLst>
                  <a:outerShdw blurRad="38100" dist="19050" dir="2700000" algn="tl" rotWithShape="0">
                    <a:schemeClr val="dk1">
                      <a:alpha val="40000"/>
                    </a:schemeClr>
                  </a:outerShdw>
                </a:effectLst>
              </a:rPr>
              <a:t>Çevre eğitimi, öğrencilerin bilişsel, </a:t>
            </a:r>
            <a:r>
              <a:rPr lang="tr-TR" sz="3200" dirty="0" err="1">
                <a:ln w="0"/>
                <a:effectLst>
                  <a:outerShdw blurRad="38100" dist="19050" dir="2700000" algn="tl" rotWithShape="0">
                    <a:schemeClr val="dk1">
                      <a:alpha val="40000"/>
                    </a:schemeClr>
                  </a:outerShdw>
                </a:effectLst>
              </a:rPr>
              <a:t>duyuşsal</a:t>
            </a:r>
            <a:r>
              <a:rPr lang="tr-TR" sz="3200" dirty="0">
                <a:ln w="0"/>
                <a:effectLst>
                  <a:outerShdw blurRad="38100" dist="19050" dir="2700000" algn="tl" rotWithShape="0">
                    <a:schemeClr val="dk1">
                      <a:alpha val="40000"/>
                    </a:schemeClr>
                  </a:outerShdw>
                </a:effectLst>
              </a:rPr>
              <a:t> ve </a:t>
            </a:r>
            <a:r>
              <a:rPr lang="tr-TR" sz="3200" dirty="0" err="1">
                <a:ln w="0"/>
                <a:effectLst>
                  <a:outerShdw blurRad="38100" dist="19050" dir="2700000" algn="tl" rotWithShape="0">
                    <a:schemeClr val="dk1">
                      <a:alpha val="40000"/>
                    </a:schemeClr>
                  </a:outerShdw>
                </a:effectLst>
              </a:rPr>
              <a:t>psiko</a:t>
            </a:r>
            <a:r>
              <a:rPr lang="tr-TR" sz="3200" dirty="0">
                <a:ln w="0"/>
                <a:effectLst>
                  <a:outerShdw blurRad="38100" dist="19050" dir="2700000" algn="tl" rotWithShape="0">
                    <a:schemeClr val="dk1">
                      <a:alpha val="40000"/>
                    </a:schemeClr>
                  </a:outerShdw>
                </a:effectLst>
              </a:rPr>
              <a:t>-motor alanlarına hitap etmektedir. Bir başka yönden çevre eğitimi, bireylerin yaşadıkları çevre hakkındaki bilgi ve farkındalık düzeylerini arttırmak için girişilen eğitim çabaları olarak da ifade edilebilir. Çevre eğitiminin, doğal ya da yapay çevre hakkında duyarlı ve bilgili bir vatandaşlık anlayışını geliştirmeyi hedefleyen disiplinler arası bir çalışma alanı olduğu da söylenebilir. </a:t>
            </a:r>
          </a:p>
        </p:txBody>
      </p:sp>
    </p:spTree>
    <p:extLst>
      <p:ext uri="{BB962C8B-B14F-4D97-AF65-F5344CB8AC3E}">
        <p14:creationId xmlns:p14="http://schemas.microsoft.com/office/powerpoint/2010/main" val="265860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273049"/>
            <a:ext cx="11472863" cy="5870576"/>
          </a:xfrm>
          <a:prstGeom prst="rect">
            <a:avLst/>
          </a:prstGeom>
        </p:spPr>
      </p:pic>
    </p:spTree>
    <p:extLst>
      <p:ext uri="{BB962C8B-B14F-4D97-AF65-F5344CB8AC3E}">
        <p14:creationId xmlns:p14="http://schemas.microsoft.com/office/powerpoint/2010/main" val="4000452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70174" y="374639"/>
            <a:ext cx="11851651" cy="6108721"/>
          </a:xfrm>
          <a:prstGeom prst="rect">
            <a:avLst/>
          </a:prstGeom>
        </p:spPr>
      </p:pic>
      <p:sp>
        <p:nvSpPr>
          <p:cNvPr id="3" name="Dikdörtgen 2"/>
          <p:cNvSpPr/>
          <p:nvPr/>
        </p:nvSpPr>
        <p:spPr>
          <a:xfrm>
            <a:off x="243788" y="517343"/>
            <a:ext cx="11768138" cy="5016758"/>
          </a:xfrm>
          <a:prstGeom prst="rect">
            <a:avLst/>
          </a:prstGeom>
        </p:spPr>
        <p:txBody>
          <a:bodyPr wrap="square">
            <a:spAutoFit/>
          </a:bodyPr>
          <a:lstStyle/>
          <a:p>
            <a:pPr algn="just"/>
            <a:r>
              <a:rPr lang="tr-TR" sz="3200" dirty="0">
                <a:ln w="0"/>
                <a:effectLst>
                  <a:outerShdw blurRad="38100" dist="19050" dir="2700000" algn="tl" rotWithShape="0">
                    <a:schemeClr val="dk1">
                      <a:alpha val="40000"/>
                    </a:schemeClr>
                  </a:outerShdw>
                </a:effectLst>
              </a:rPr>
              <a:t>Yaşam boyu sürmesi gereken çevre için eğitim sürecinin, bireyin kişiliğinin şekillenmeye başladığı erken dönemlerden itibaren başlaması gerekmelidir. Bu anlamda “okul öncesi eğitim” yetişkin kişinin sahip olduğu tutum ve davranışların temelinin atıldığı bir dönemdir. Okul öncesi dönemde çocuğun kazandığı tutum ve davranışlar gelecekteki yetişkinin kalıcı kişilik yapısını oluşturmaktadır. Araştırmacılar, çevre bilgisi ve çevreye yönelik tutumun okul öncesi dönemde şekillenmeye başladığını, okul öncesi dönemde kazandırılan çevre bilincinin ileriki yıllarda da çevreye karşı olumlu tutum geliştirmede önemli yeri olduğunu ifade etmektedir.</a:t>
            </a:r>
          </a:p>
        </p:txBody>
      </p:sp>
    </p:spTree>
    <p:extLst>
      <p:ext uri="{BB962C8B-B14F-4D97-AF65-F5344CB8AC3E}">
        <p14:creationId xmlns:p14="http://schemas.microsoft.com/office/powerpoint/2010/main" val="920152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05473"/>
            <a:ext cx="11958638" cy="1077218"/>
          </a:xfrm>
          <a:prstGeom prst="rect">
            <a:avLst/>
          </a:prstGeom>
        </p:spPr>
        <p:txBody>
          <a:bodyPr wrap="square">
            <a:spAutoFit/>
          </a:bodyPr>
          <a:lstStyle/>
          <a:p>
            <a:pPr marL="285750" indent="-285750">
              <a:buFont typeface="Arial" panose="020B0604020202020204" pitchFamily="34" charset="0"/>
              <a:buChar char="•"/>
            </a:pPr>
            <a:r>
              <a:rPr lang="tr-TR" sz="3200" i="1" dirty="0">
                <a:ln w="0"/>
                <a:effectLst>
                  <a:outerShdw blurRad="38100" dist="19050" dir="2700000" algn="tl" rotWithShape="0">
                    <a:schemeClr val="dk1">
                      <a:alpha val="40000"/>
                    </a:schemeClr>
                  </a:outerShdw>
                </a:effectLst>
              </a:rPr>
              <a:t>Çevre eğitiminin okul öncesi eğitim programlarındaki önemini aşağıdaki şekilde özetlenmek mümkündür</a:t>
            </a:r>
          </a:p>
        </p:txBody>
      </p:sp>
      <p:sp>
        <p:nvSpPr>
          <p:cNvPr id="6" name="Dikdörtgen 5"/>
          <p:cNvSpPr/>
          <p:nvPr/>
        </p:nvSpPr>
        <p:spPr>
          <a:xfrm>
            <a:off x="247650" y="1599843"/>
            <a:ext cx="11944350" cy="4524315"/>
          </a:xfrm>
          <a:prstGeom prst="rect">
            <a:avLst/>
          </a:prstGeom>
        </p:spPr>
        <p:txBody>
          <a:bodyPr wrap="square">
            <a:spAutoFit/>
          </a:bodyPr>
          <a:lstStyle/>
          <a:p>
            <a:pPr marL="342900" indent="-342900">
              <a:buAutoNum type="arabicPeriod"/>
            </a:pPr>
            <a:r>
              <a:rPr lang="tr-TR" sz="2400" u="sng" dirty="0">
                <a:ln w="0"/>
                <a:effectLst>
                  <a:outerShdw blurRad="38100" dist="19050" dir="2700000" algn="tl" rotWithShape="0">
                    <a:schemeClr val="dk1">
                      <a:alpha val="40000"/>
                    </a:schemeClr>
                  </a:outerShdw>
                </a:effectLst>
              </a:rPr>
              <a:t>Çevre eğitimi bireyin kendisi için önemlidir:</a:t>
            </a:r>
            <a:r>
              <a:rPr lang="tr-TR" sz="2400" dirty="0">
                <a:ln w="0"/>
                <a:effectLst>
                  <a:outerShdw blurRad="38100" dist="19050" dir="2700000" algn="tl" rotWithShape="0">
                    <a:schemeClr val="dk1">
                      <a:alpha val="40000"/>
                    </a:schemeClr>
                  </a:outerShdw>
                </a:effectLst>
              </a:rPr>
              <a:t> Doğa, hem insanlara ilham verip huzur içinde yaşamayı sağlarken hem de bireyin kişiliğini ve zihnini besleyebilmektedir.</a:t>
            </a:r>
          </a:p>
          <a:p>
            <a:endParaRPr lang="tr-TR" sz="2400" dirty="0">
              <a:ln w="0"/>
              <a:effectLst>
                <a:outerShdw blurRad="38100" dist="19050" dir="2700000" algn="tl" rotWithShape="0">
                  <a:schemeClr val="dk1">
                    <a:alpha val="40000"/>
                  </a:schemeClr>
                </a:outerShdw>
              </a:effectLst>
            </a:endParaRPr>
          </a:p>
          <a:p>
            <a:r>
              <a:rPr lang="tr-TR" sz="2400" dirty="0">
                <a:ln w="0"/>
                <a:effectLst>
                  <a:outerShdw blurRad="38100" dist="19050" dir="2700000" algn="tl" rotWithShape="0">
                    <a:schemeClr val="dk1">
                      <a:alpha val="40000"/>
                    </a:schemeClr>
                  </a:outerShdw>
                </a:effectLst>
              </a:rPr>
              <a:t>2</a:t>
            </a:r>
            <a:r>
              <a:rPr lang="tr-TR" sz="2400" u="sng" dirty="0">
                <a:ln w="0"/>
                <a:effectLst>
                  <a:outerShdw blurRad="38100" dist="19050" dir="2700000" algn="tl" rotWithShape="0">
                    <a:schemeClr val="dk1">
                      <a:alpha val="40000"/>
                    </a:schemeClr>
                  </a:outerShdw>
                </a:effectLst>
              </a:rPr>
              <a:t>. Dünyamız, insan etkileri yoluyla bozulmakta ve ortaya çıkan ekolojik problemlere çözümler bulacak genç nesillere ihtiyaç duymaktadır</a:t>
            </a:r>
            <a:r>
              <a:rPr lang="tr-TR" sz="2400" dirty="0">
                <a:ln w="0"/>
                <a:effectLst>
                  <a:outerShdw blurRad="38100" dist="19050" dir="2700000" algn="tl" rotWithShape="0">
                    <a:schemeClr val="dk1">
                      <a:alpha val="40000"/>
                    </a:schemeClr>
                  </a:outerShdw>
                </a:effectLst>
              </a:rPr>
              <a:t>: Çevresine karşı saygılı, duyarlı ve çevre bilincine sahip nesiller yetiştirmek için; ekolojik sistemin varlığını en iyi şekilde koruma ve sistemle nasıl uyum içinde yaşayacağının önem ve yöntemlerinin çocuklara öğretilmesi gerekmektedir.</a:t>
            </a:r>
          </a:p>
          <a:p>
            <a:endParaRPr lang="tr-TR" sz="2400" dirty="0">
              <a:ln w="0"/>
              <a:effectLst>
                <a:outerShdw blurRad="38100" dist="19050" dir="2700000" algn="tl" rotWithShape="0">
                  <a:schemeClr val="dk1">
                    <a:alpha val="40000"/>
                  </a:schemeClr>
                </a:outerShdw>
              </a:effectLst>
            </a:endParaRPr>
          </a:p>
          <a:p>
            <a:r>
              <a:rPr lang="tr-TR" sz="2400" dirty="0">
                <a:ln w="0"/>
                <a:effectLst>
                  <a:outerShdw blurRad="38100" dist="19050" dir="2700000" algn="tl" rotWithShape="0">
                    <a:schemeClr val="dk1">
                      <a:alpha val="40000"/>
                    </a:schemeClr>
                  </a:outerShdw>
                </a:effectLst>
              </a:rPr>
              <a:t> </a:t>
            </a:r>
            <a:r>
              <a:rPr lang="tr-TR" sz="2400" u="sng" dirty="0">
                <a:ln w="0"/>
                <a:effectLst>
                  <a:outerShdw blurRad="38100" dist="19050" dir="2700000" algn="tl" rotWithShape="0">
                    <a:schemeClr val="dk1">
                      <a:alpha val="40000"/>
                    </a:schemeClr>
                  </a:outerShdw>
                </a:effectLst>
              </a:rPr>
              <a:t>3. Doğa kendisi bir model olması nedeniyle eğitim programlarında bir çekirdek oluşturmaktadır: </a:t>
            </a:r>
            <a:r>
              <a:rPr lang="tr-TR" sz="2400" dirty="0">
                <a:ln w="0"/>
                <a:effectLst>
                  <a:outerShdw blurRad="38100" dist="19050" dir="2700000" algn="tl" rotWithShape="0">
                    <a:schemeClr val="dk1">
                      <a:alpha val="40000"/>
                    </a:schemeClr>
                  </a:outerShdw>
                </a:effectLst>
              </a:rPr>
              <a:t>Doğum, büyüme, ölüm gibi bir olaylar çocuklara ilginç gelen ve merak ettikleri temel biyolojik konulardır. Ayrıca çocuğun okuldaki başarısını arttıran gözlem, sınıflandırma ve iletişim becerileri doğa ile ilgilenmesi sırasında gelişebilmektedir</a:t>
            </a:r>
          </a:p>
        </p:txBody>
      </p:sp>
    </p:spTree>
    <p:extLst>
      <p:ext uri="{BB962C8B-B14F-4D97-AF65-F5344CB8AC3E}">
        <p14:creationId xmlns:p14="http://schemas.microsoft.com/office/powerpoint/2010/main" val="889024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49" y="200025"/>
            <a:ext cx="11515725" cy="5744210"/>
          </a:xfrm>
          <a:prstGeom prst="rect">
            <a:avLst/>
          </a:prstGeom>
        </p:spPr>
      </p:pic>
    </p:spTree>
    <p:extLst>
      <p:ext uri="{BB962C8B-B14F-4D97-AF65-F5344CB8AC3E}">
        <p14:creationId xmlns:p14="http://schemas.microsoft.com/office/powerpoint/2010/main" val="512918605"/>
      </p:ext>
    </p:extLst>
  </p:cSld>
  <p:clrMapOvr>
    <a:masterClrMapping/>
  </p:clrMapOvr>
</p:sld>
</file>

<file path=ppt/theme/theme1.xml><?xml version="1.0" encoding="utf-8"?>
<a:theme xmlns:a="http://schemas.openxmlformats.org/drawingml/2006/main" name="Office Teması">
  <a:themeElements>
    <a:clrScheme name="Özel 5">
      <a:dk1>
        <a:sysClr val="windowText" lastClr="000000"/>
      </a:dk1>
      <a:lt1>
        <a:sysClr val="window" lastClr="FFFFFF"/>
      </a:lt1>
      <a:dk2>
        <a:srgbClr val="000000"/>
      </a:dk2>
      <a:lt2>
        <a:srgbClr val="F8F8F8"/>
      </a:lt2>
      <a:accent1>
        <a:srgbClr val="DDDDDD"/>
      </a:accent1>
      <a:accent2>
        <a:srgbClr val="B2B2B2"/>
      </a:accent2>
      <a:accent3>
        <a:srgbClr val="000000"/>
      </a:accent3>
      <a:accent4>
        <a:srgbClr val="000000"/>
      </a:accent4>
      <a:accent5>
        <a:srgbClr val="000000"/>
      </a:accent5>
      <a:accent6>
        <a:srgbClr val="000000"/>
      </a:accent6>
      <a:hlink>
        <a:srgbClr val="000000"/>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TotalTime>
  <Words>844</Words>
  <Application>Microsoft Macintosh PowerPoint</Application>
  <PresentationFormat>Geniş ekran</PresentationFormat>
  <Paragraphs>27</Paragraphs>
  <Slides>21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21</vt:i4>
      </vt:variant>
    </vt:vector>
  </HeadingPairs>
  <TitlesOfParts>
    <vt:vector size="27" baseType="lpstr">
      <vt:lpstr>Arial</vt:lpstr>
      <vt:lpstr>Arial Rounded MT Bold</vt:lpstr>
      <vt:lpstr>Calibri</vt:lpstr>
      <vt:lpstr>Calibri Light</vt:lpstr>
      <vt:lpstr>Jokerman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SeFa ÜnaL</dc:creator>
  <cp:lastModifiedBy>Taşkın TAŞTEPE</cp:lastModifiedBy>
  <cp:revision>21</cp:revision>
  <dcterms:created xsi:type="dcterms:W3CDTF">2017-12-02T18:23:38Z</dcterms:created>
  <dcterms:modified xsi:type="dcterms:W3CDTF">2020-05-04T20:26:38Z</dcterms:modified>
</cp:coreProperties>
</file>