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6" r:id="rId9"/>
    <p:sldId id="277" r:id="rId10"/>
    <p:sldId id="278" r:id="rId11"/>
    <p:sldId id="279" r:id="rId12"/>
    <p:sldId id="281" r:id="rId13"/>
    <p:sldId id="284" r:id="rId14"/>
    <p:sldId id="285" r:id="rId15"/>
    <p:sldId id="286" r:id="rId16"/>
    <p:sldId id="300" r:id="rId17"/>
    <p:sldId id="287" r:id="rId18"/>
    <p:sldId id="28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E06995-BF1D-437E-AFD3-6AB4EDB4ECE3}" v="1" dt="2020-01-20T09:02:09.6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mut Öneş" userId="6c115fd5070c89cc" providerId="LiveId" clId="{93E06995-BF1D-437E-AFD3-6AB4EDB4ECE3}"/>
    <pc:docChg chg="custSel modSld">
      <pc:chgData name="Umut Öneş" userId="6c115fd5070c89cc" providerId="LiveId" clId="{93E06995-BF1D-437E-AFD3-6AB4EDB4ECE3}" dt="2020-01-20T09:02:09.701" v="28" actId="27636"/>
      <pc:docMkLst>
        <pc:docMk/>
      </pc:docMkLst>
      <pc:sldChg chg="modSp">
        <pc:chgData name="Umut Öneş" userId="6c115fd5070c89cc" providerId="LiveId" clId="{93E06995-BF1D-437E-AFD3-6AB4EDB4ECE3}" dt="2020-01-20T09:02:09.701" v="28" actId="27636"/>
        <pc:sldMkLst>
          <pc:docMk/>
          <pc:sldMk cId="2752377501" sldId="256"/>
        </pc:sldMkLst>
        <pc:spChg chg="mod">
          <ac:chgData name="Umut Öneş" userId="6c115fd5070c89cc" providerId="LiveId" clId="{93E06995-BF1D-437E-AFD3-6AB4EDB4ECE3}" dt="2020-01-20T09:02:09.701" v="28" actId="27636"/>
          <ac:spMkLst>
            <pc:docMk/>
            <pc:sldMk cId="2752377501" sldId="256"/>
            <ac:spMk id="2" creationId="{F5469F4F-ABCD-4542-9609-A5F4024A13D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E507B-EFDB-4617-863F-8EF6B06AE6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8B6B82-F9A6-448F-A4DD-3A4240BBEC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E95BA-B60D-4BDA-90EF-EB1399EF2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F9EE-AEFA-4321-BB05-F66F5A0A83F5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0030C-E052-4D89-8CFF-158108D5F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7E9D8-08CA-4569-A78B-70CCCD787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CFD8-3A12-42A6-853E-CC2BBD132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67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DBE19-FFA6-4D2A-846D-36A81685C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78AA05-4E40-4B76-BC7B-632F89AC9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9D7AC-DBF5-46A5-9D1E-BAEF60B71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F9EE-AEFA-4321-BB05-F66F5A0A83F5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B393E-E8CF-4CC3-AED0-3CDD644CC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ED104-F5E5-43A7-8F45-2355D269B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CFD8-3A12-42A6-853E-CC2BBD132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680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621AFF-CACB-4BF4-86DC-6D157E4B00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28D435-8470-47ED-B456-97380334C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3108A-1B13-4DAD-AABE-F54022227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F9EE-AEFA-4321-BB05-F66F5A0A83F5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B3796-18FF-45C8-A8E1-FBE6F31F5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42526-AFEC-49D5-B3C9-66F8D94AD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CFD8-3A12-42A6-853E-CC2BBD132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288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60130-F33F-44C3-A268-CE9A83E03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5BDD3-5502-4A37-927F-5C814AD44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E016E-0EAF-4F18-A5EC-25CFD9653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F9EE-AEFA-4321-BB05-F66F5A0A83F5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F940A-3BE2-463C-8394-82814B180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F2BEA-AC94-4E7C-BC47-DC28E7113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CFD8-3A12-42A6-853E-CC2BBD132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008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E7018-16AF-49F7-AD1C-423280B8F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6831C-13FD-454F-A8E4-6E3D98239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42181-F931-4933-96C8-5B2AD6975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F9EE-AEFA-4321-BB05-F66F5A0A83F5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2CAAA-7DC0-4BAE-9D77-9F13EA0E5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114BB-0885-43F3-9BA6-E0B57B903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CFD8-3A12-42A6-853E-CC2BBD132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8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A57E9-B316-4B2B-816C-27559A54C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63A5C-EB64-4485-83C1-4AB22537D7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B709EA-1D14-4406-9C43-84AC2F5751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B7B496-71D1-4012-8344-8C348EF94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F9EE-AEFA-4321-BB05-F66F5A0A83F5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DB9FA9-6110-4664-8B18-79D470A57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B22674-4CD6-41D8-AEAD-DB4C8B652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CFD8-3A12-42A6-853E-CC2BBD132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81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C8291-CE49-451A-9238-0E254C718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AF9364-7B8E-49F6-9C46-864508840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A5BC9-7686-448E-B773-8524A47A4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889ADF-EF91-464F-8456-8D92CAD669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AC139E-F3A4-4F50-956B-FA8DEDFDA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7DEFD2-3870-4496-83B4-7CE3A8CBA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F9EE-AEFA-4321-BB05-F66F5A0A83F5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9658D3-E0C5-4712-8C8A-7C8B5AFA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1CA7BF-DA6F-4C1B-B710-C92B7C76B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CFD8-3A12-42A6-853E-CC2BBD132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78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6F51D-1213-4494-B6C4-87A84ADF9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CD19CF-D572-42AA-B647-8F7AF791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F9EE-AEFA-4321-BB05-F66F5A0A83F5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EAB76E-7977-4284-91F3-CCEE780FE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640A62-2483-4765-B69C-0D5C8EEAD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CFD8-3A12-42A6-853E-CC2BBD132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0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3D74CA-D4FF-493C-8FDF-37FAB3CA0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F9EE-AEFA-4321-BB05-F66F5A0A83F5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8A96DE-D792-44F1-BB80-37CA58414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C34E22-992E-4257-8BB4-D10CE2CFA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CFD8-3A12-42A6-853E-CC2BBD132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55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D79B4-AECA-4A71-B027-AF276B395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A27A6-7C47-4D61-A868-4FE533284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273B3C-8CEA-430B-A925-C1FC55B87C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1B0026-FFFA-434E-BA9B-178B03D6D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F9EE-AEFA-4321-BB05-F66F5A0A83F5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FE408A-33A4-495B-97C3-165B79110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842FF9-EFFB-4E38-A71B-D6A14DC56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CFD8-3A12-42A6-853E-CC2BBD132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0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4A9B9-94DD-4C96-BE98-D71F28EE4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924AB5-EEDA-4F8D-B4E9-2E6D0FD1BA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256BB-7A67-4BC6-A518-D9853EA369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D73269-35A0-4987-BF16-01546F88F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F9EE-AEFA-4321-BB05-F66F5A0A83F5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F28E63-1394-4A26-8CE0-1A96FA308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FA031E-C21B-4F6F-895E-C7972B11B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CFD8-3A12-42A6-853E-CC2BBD132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70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3734BF-12C1-46E7-B7DC-CF1EF1C8E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86E9D-6927-4DDD-9083-6D1B1E0C5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F85BF-5E36-438F-8F58-AC1889B049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F9EE-AEFA-4321-BB05-F66F5A0A83F5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B3654-F3BA-4F1D-B0DD-788417D7CC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4C193E-A65E-46AB-9441-10BDA445D6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3CFD8-3A12-42A6-853E-CC2BBD132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1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arrons.com/articles/boeing-ceo-dennis-muilenburg-pay-5157713674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69F4F-ABCD-4542-9609-A5F4024A13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Kar ençoklama güdüsü ve firma boyutunun belirleyicileri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DCEBB6-4B3C-4D9B-8659-4D59C1CA77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Sanayi İktisadı Ders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377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75A19-35BB-4945-A7CB-7CD9C197D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Tesis boyutu ya da firma boyutu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886F4-668A-44D0-8919-933202ADF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Aynı firmanın birden çok tesisi olabilir</a:t>
            </a:r>
          </a:p>
          <a:p>
            <a:r>
              <a:rPr lang="tr-TR" dirty="0"/>
              <a:t>Bu durumda cevap daha da karmaşık hale gelir. </a:t>
            </a:r>
            <a:endParaRPr lang="en-US" noProof="0" dirty="0"/>
          </a:p>
          <a:p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F23C64-1273-4E84-AF9B-84F77FB2D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4291686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90CCE-7BD8-4538-8868-04A6C4673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Dikey entegrasyon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81B8A-4A8C-4653-B9C6-51A45B12D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Neden bazı sektörlerde dikey entegrasyon yaygonken diğerlerinde yaygın değildir</a:t>
            </a:r>
            <a:r>
              <a:rPr lang="en-US" noProof="0" dirty="0"/>
              <a:t>?</a:t>
            </a:r>
          </a:p>
          <a:p>
            <a:endParaRPr lang="en-US" noProof="0" dirty="0"/>
          </a:p>
          <a:p>
            <a:r>
              <a:rPr lang="tr-TR" noProof="0" dirty="0"/>
              <a:t>Piyasayı kullanma (dikey ayrışma) vs. </a:t>
            </a:r>
            <a:r>
              <a:rPr lang="tr-TR" dirty="0"/>
              <a:t>Firmada üretme (dikey birleşme)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51A529-1E11-4FA6-9D3C-4221816E4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1727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A1DA7-F604-46DE-81F3-6D7014D54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noProof="0" dirty="0"/>
              <a:t>Fisher Body ve General Motors</a:t>
            </a:r>
          </a:p>
          <a:p>
            <a:r>
              <a:rPr lang="tr-TR" dirty="0"/>
              <a:t>Büyük firmanın merhametine kalma durumu</a:t>
            </a:r>
          </a:p>
          <a:p>
            <a:r>
              <a:rPr lang="tr-TR" dirty="0"/>
              <a:t>Esir alma sorunu ve kontrat sonrası fırsatçılık.</a:t>
            </a:r>
          </a:p>
          <a:p>
            <a:r>
              <a:rPr lang="tr-TR" dirty="0"/>
              <a:t>Sonunda iki şirket birleşti.</a:t>
            </a:r>
          </a:p>
          <a:p>
            <a:endParaRPr lang="en-US" noProof="0" dirty="0"/>
          </a:p>
          <a:p>
            <a:endParaRPr lang="en-US" noProof="0" dirty="0"/>
          </a:p>
        </p:txBody>
      </p:sp>
      <p:pic>
        <p:nvPicPr>
          <p:cNvPr id="1026" name="Picture 2" descr="Image result for fisher body">
            <a:extLst>
              <a:ext uri="{FF2B5EF4-FFF2-40B4-BE49-F238E27FC236}">
                <a16:creationId xmlns:a16="http://schemas.microsoft.com/office/drawing/2014/main" id="{7AE6DE99-0E49-489C-8B6D-2FA945CED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69768"/>
            <a:ext cx="1438275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54533C4-BC1B-4E4C-A7EA-9F1248365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3534527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D96E9-FB71-4277-8AA9-8247F4319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FE95B-2719-47A4-90D7-B14F186F4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Dikey entegrasyon tüm insiyatif sorunlarını çözmez</a:t>
            </a:r>
            <a:r>
              <a:rPr lang="en-US" noProof="0" dirty="0"/>
              <a:t>.</a:t>
            </a:r>
            <a:endParaRPr lang="tr-TR" noProof="0" dirty="0"/>
          </a:p>
          <a:p>
            <a:r>
              <a:rPr lang="tr-TR" noProof="0" dirty="0"/>
              <a:t>İçte kalitesiz üretim</a:t>
            </a:r>
            <a:r>
              <a:rPr lang="tr-TR" dirty="0"/>
              <a:t>, piyasadan teminde kalite yükselir. </a:t>
            </a:r>
          </a:p>
          <a:p>
            <a:r>
              <a:rPr lang="tr-TR" noProof="0" dirty="0"/>
              <a:t>Piyasa</a:t>
            </a:r>
            <a:r>
              <a:rPr lang="tr-TR" dirty="0"/>
              <a:t>da rekabet içeride ise denetim eksikliği ortaya çıkabilir.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10315D-D327-490C-BC95-AB7EC5C94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630049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662EE-9DBF-4F3E-AEFF-80DCD6F32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Çözüm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30D9E-888A-47E2-A0F6-36C6F5E9F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noProof="0" dirty="0"/>
              <a:t>tapered integration</a:t>
            </a:r>
            <a:r>
              <a:rPr lang="en-US" noProof="0" dirty="0"/>
              <a:t>, </a:t>
            </a:r>
            <a:r>
              <a:rPr lang="tr-TR" noProof="0" dirty="0"/>
              <a:t>parçalı entegrasyon: hem içerden hem de piyasadan temin etme durumu.</a:t>
            </a:r>
            <a:endParaRPr lang="en-US" noProof="0" dirty="0"/>
          </a:p>
          <a:p>
            <a:r>
              <a:rPr lang="en-US" noProof="0" dirty="0"/>
              <a:t>Coca-Cola </a:t>
            </a:r>
            <a:r>
              <a:rPr lang="tr-TR" noProof="0" dirty="0"/>
              <a:t>ve</a:t>
            </a:r>
            <a:r>
              <a:rPr lang="en-US" noProof="0" dirty="0"/>
              <a:t> Pepsi-Cola </a:t>
            </a:r>
            <a:r>
              <a:rPr lang="tr-TR" noProof="0" dirty="0"/>
              <a:t>şişelemede yerel şirketlerle çalışır</a:t>
            </a:r>
            <a:endParaRPr lang="en-US" noProof="0" dirty="0"/>
          </a:p>
          <a:p>
            <a:r>
              <a:rPr lang="en-US" b="1" noProof="0" dirty="0"/>
              <a:t>franchising</a:t>
            </a:r>
            <a:r>
              <a:rPr lang="en-US" noProof="0" dirty="0"/>
              <a:t>, </a:t>
            </a:r>
            <a:r>
              <a:rPr lang="tr-TR" noProof="0" dirty="0"/>
              <a:t>Stefanel, Benetton, McDonald’s</a:t>
            </a:r>
            <a:endParaRPr lang="en-US" noProof="0" dirty="0"/>
          </a:p>
          <a:p>
            <a:r>
              <a:rPr lang="en-US" noProof="0" dirty="0"/>
              <a:t>Franchising </a:t>
            </a:r>
            <a:r>
              <a:rPr lang="tr-TR" noProof="0" dirty="0"/>
              <a:t>dikey birleşmeyle piyasadan temin arasında bir ara yoldur. 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C18423-7DC9-4B92-8007-C7186E3DD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917804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FA124-5DC9-4170-BEE8-29A61869D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keiretsu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73D22-BFF1-4300-B6EF-13E8559C6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noProof="0" dirty="0"/>
              <a:t>Japon modeli: firmalar bağımsız ama uzun vadeli ilişkilerle birbirine bağlı</a:t>
            </a:r>
          </a:p>
          <a:p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722B27-1AE3-484B-997D-60DE85214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344354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2D575-3101-498F-BB40-B01DB26AA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Image result for keiretsu">
            <a:extLst>
              <a:ext uri="{FF2B5EF4-FFF2-40B4-BE49-F238E27FC236}">
                <a16:creationId xmlns:a16="http://schemas.microsoft.com/office/drawing/2014/main" id="{4F459286-1F2F-478E-9882-1B59FCDFA8B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8144" y="1825625"/>
            <a:ext cx="7835711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8103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F29B4-9E0A-42A6-AE60-7FD671415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09D69-11E0-472D-84D5-1CFB04AE6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noProof="0" dirty="0"/>
              <a:t>Sınırlar net bir şekilde tanımlı değil</a:t>
            </a:r>
            <a:r>
              <a:rPr lang="en-US" noProof="0" dirty="0"/>
              <a:t>.</a:t>
            </a:r>
          </a:p>
          <a:p>
            <a:r>
              <a:rPr lang="en-US" i="1" noProof="0" dirty="0"/>
              <a:t>keiretsu </a:t>
            </a:r>
            <a:r>
              <a:rPr lang="en-US" noProof="0" dirty="0"/>
              <a:t> </a:t>
            </a:r>
            <a:r>
              <a:rPr lang="tr-TR" noProof="0" dirty="0"/>
              <a:t>tek bir firma mıdır</a:t>
            </a:r>
            <a:r>
              <a:rPr lang="en-US" noProof="0" dirty="0"/>
              <a:t>?</a:t>
            </a:r>
          </a:p>
          <a:p>
            <a:r>
              <a:rPr lang="tr-TR" noProof="0" dirty="0"/>
              <a:t>İlişkili bağımsız firmalardan daha fazlası</a:t>
            </a:r>
            <a:r>
              <a:rPr lang="en-US" noProof="0" dirty="0"/>
              <a:t>.</a:t>
            </a:r>
          </a:p>
          <a:p>
            <a:endParaRPr lang="en-US" noProof="0" dirty="0"/>
          </a:p>
          <a:p>
            <a:r>
              <a:rPr lang="tr-TR" noProof="0" dirty="0"/>
              <a:t>Benzer firmaların çok farklı organizasyonu olabilir</a:t>
            </a:r>
            <a:r>
              <a:rPr lang="en-US" noProof="0" dirty="0"/>
              <a:t>:</a:t>
            </a:r>
          </a:p>
          <a:p>
            <a:r>
              <a:rPr lang="en-US" noProof="0" dirty="0"/>
              <a:t>Zara </a:t>
            </a:r>
            <a:r>
              <a:rPr lang="tr-TR" noProof="0" dirty="0"/>
              <a:t>ve</a:t>
            </a:r>
            <a:r>
              <a:rPr lang="en-US" noProof="0" dirty="0"/>
              <a:t> Benetton: </a:t>
            </a:r>
            <a:r>
              <a:rPr lang="tr-TR" noProof="0" dirty="0"/>
              <a:t>Zara tamamen dikey entegre, Benetton franchising.</a:t>
            </a:r>
            <a:endParaRPr lang="en-US" noProof="0" dirty="0"/>
          </a:p>
          <a:p>
            <a:r>
              <a:rPr lang="tr-TR" noProof="0" dirty="0"/>
              <a:t>Peki o zaman yapıyı belirleyen diğer faktörler nedir?</a:t>
            </a:r>
            <a:endParaRPr lang="en-US" noProof="0" dirty="0"/>
          </a:p>
          <a:p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17BC81-252E-4391-9BBA-2031A0FB1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276199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6AF2E-CB65-46A4-B1B6-5FBDA62CC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Özet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B0818-A501-4B70-8C40-D9AA0B725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Yatay sınırları genelde maliyetler belirler.</a:t>
            </a:r>
            <a:endParaRPr lang="en-US" noProof="0" dirty="0"/>
          </a:p>
          <a:p>
            <a:r>
              <a:rPr lang="tr-TR" noProof="0" dirty="0"/>
              <a:t>Dikey sınırlar yatırım güdüleri (spesifik varlıklar) ve kalite güdüleri arasında bir dengede belirlenir. 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EF4404-8F27-434B-8987-F3F96B162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156332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12D71-FE50-42E2-BAAD-14C8FE557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8033" y="500062"/>
            <a:ext cx="10515600" cy="1325563"/>
          </a:xfrm>
        </p:spPr>
        <p:txBody>
          <a:bodyPr/>
          <a:lstStyle/>
          <a:p>
            <a:r>
              <a:rPr lang="tr-TR" noProof="0" dirty="0"/>
              <a:t>Emek Piyasasıyla Disiplin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89501-14F4-4F29-AF62-4A72728B2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Hissedarlar CEO’yu cezalandırmasa bile başarısız bir yöneticiyi kimse işe almak istemeyebilir.</a:t>
            </a:r>
          </a:p>
          <a:p>
            <a:r>
              <a:rPr lang="tr-TR" dirty="0">
                <a:hlinkClick r:id="rId2"/>
              </a:rPr>
              <a:t>Gerçek hayatta altın paraşüt</a:t>
            </a:r>
            <a:endParaRPr lang="en-US" noProof="0" dirty="0"/>
          </a:p>
          <a:p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1C4BFD-17E3-4E39-9BF2-1E8806F48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802586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65699-8929-42DC-BDBB-D14DB8825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Ürün piyasası Disiplini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90117-4541-472C-A9C3-08BE761A5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noProof="0" dirty="0"/>
              <a:t>Karını ençoklamayan firmalar piyasada uzun süre barınamaz</a:t>
            </a:r>
            <a:r>
              <a:rPr lang="en-US" noProof="0" dirty="0"/>
              <a:t>.</a:t>
            </a:r>
            <a:endParaRPr lang="tr-TR" noProof="0" dirty="0"/>
          </a:p>
          <a:p>
            <a:r>
              <a:rPr lang="tr-TR" dirty="0"/>
              <a:t>Aynı zamanda rekabet edilen firmalar maliyet etkinliği konusunda bir fikir sağlar.</a:t>
            </a:r>
          </a:p>
          <a:p>
            <a:r>
              <a:rPr lang="tr-TR" noProof="0" dirty="0"/>
              <a:t>Mo</a:t>
            </a:r>
            <a:r>
              <a:rPr lang="tr-TR" dirty="0"/>
              <a:t>nopol durumunda CEO dışsal etmenleri rahatlıkla suçlayabilir ancak.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85B34A-AECA-4BD4-9804-402D42B35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4248045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5EF13-B1C2-41DF-97A5-A566470C7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Semaye Piyasası Disiplini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E9BD4-F84D-48F3-9271-B07B068CB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Birleşmeler ve satın almalar</a:t>
            </a:r>
            <a:endParaRPr lang="en-US" noProof="0" dirty="0"/>
          </a:p>
          <a:p>
            <a:r>
              <a:rPr lang="tr-TR" noProof="0" dirty="0"/>
              <a:t>Kar ençoklamayan şirketler </a:t>
            </a:r>
            <a:r>
              <a:rPr lang="tr-TR" b="1" noProof="0" dirty="0"/>
              <a:t>yağmalanır</a:t>
            </a:r>
            <a:r>
              <a:rPr lang="tr-TR" noProof="0" dirty="0"/>
              <a:t>.</a:t>
            </a:r>
            <a:endParaRPr lang="tr-TR" dirty="0"/>
          </a:p>
          <a:p>
            <a:r>
              <a:rPr lang="tr-TR" noProof="0" dirty="0"/>
              <a:t>Gerçek hayatta el koymanın gerçekleşmesi gerekmez sadece tehdit unsuru olarak bile etkili olabilir.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27838B-BAE4-4C9B-8050-6AF78E4AC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69676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5B532-241F-4DAD-90A7-93BABB160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noProof="0" dirty="0"/>
              <a:t>Firma denetimi ve Hisse seçenekleri üzerine</a:t>
            </a:r>
            <a:endParaRPr lang="en-US" noProof="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3DCBC45-4DB3-4DB5-95C4-504E505790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0842" y="2058464"/>
            <a:ext cx="9050316" cy="379103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252721-5E48-4E1E-9FD8-298DDC4B2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4152348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9B8EB-563F-4C63-BD83-94FDE5F36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0FABA-FE58-49C9-87DB-CC4AB2D2B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Hisse opsiyonları yeterli motivasyonu sağlamıyor ama dış tehditler etkili</a:t>
            </a:r>
            <a:r>
              <a:rPr lang="en-US" noProof="0" dirty="0"/>
              <a:t>.</a:t>
            </a:r>
          </a:p>
          <a:p>
            <a:r>
              <a:rPr lang="tr-TR" noProof="0" dirty="0"/>
              <a:t>Hisse opsiyonu tehdit olmadığında biraz işe yarıyor.</a:t>
            </a:r>
            <a:endParaRPr lang="en-US" noProof="0" dirty="0"/>
          </a:p>
          <a:p>
            <a:r>
              <a:rPr lang="en-US" noProof="0" dirty="0"/>
              <a:t>Lloyds TBS: </a:t>
            </a:r>
            <a:r>
              <a:rPr lang="tr-TR" noProof="0" dirty="0"/>
              <a:t>Eli sıkı bir banka. Taksi masraflarını bile ödemiyor. </a:t>
            </a:r>
          </a:p>
          <a:p>
            <a:r>
              <a:rPr lang="tr-TR" dirty="0"/>
              <a:t>Bu maliyet etkinliği ele geçirme tehditlerini azaltıcı bir faktör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9AFE46-05B1-4C90-B3B3-82A6F6A8C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377109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9444D-201F-462B-9775-6B5DBDBE6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Özetlersek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EC4B8-6091-4331-8FAE-D87324188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Yöneticilerin kar maksimizasyonunu amaçlaması şart olmasa da piyasada disiplin sağlayan bir çok etmen var.</a:t>
            </a:r>
          </a:p>
          <a:p>
            <a:r>
              <a:rPr lang="tr-TR" dirty="0"/>
              <a:t>Dolayısıyla kar ençoklamanın genel bir kural olarak görülmesi çok da hatalı bir yaklaşım değil.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622277-6246-42EB-B37B-EA1242C35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4139176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7DF2D-BB75-4248-A423-E73D9ABCA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Firmanın sınırlarını neler belirliyor?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23D3F-E835-4339-B51A-51D89A23C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noProof="0" dirty="0"/>
              <a:t>Firmanın yatay boyutu</a:t>
            </a:r>
            <a:r>
              <a:rPr lang="en-US" b="1" noProof="0" dirty="0"/>
              <a:t>?</a:t>
            </a:r>
          </a:p>
          <a:p>
            <a:r>
              <a:rPr lang="tr-TR" noProof="0" dirty="0"/>
              <a:t>Ne kadar üretiliyor ve kaç farklı ürün sunuluyor.</a:t>
            </a:r>
            <a:endParaRPr lang="en-US" noProof="0" dirty="0"/>
          </a:p>
          <a:p>
            <a:r>
              <a:rPr lang="en-US" noProof="0" dirty="0"/>
              <a:t>Skoda, SEAT, and Bentley</a:t>
            </a:r>
            <a:r>
              <a:rPr lang="tr-TR" noProof="0" dirty="0"/>
              <a:t> şirketlerini satın alan </a:t>
            </a:r>
            <a:r>
              <a:rPr lang="en-US" noProof="0" dirty="0"/>
              <a:t>Volkswagen </a:t>
            </a:r>
            <a:r>
              <a:rPr lang="tr-TR" dirty="0"/>
              <a:t>yatay olarak büyümüştür. </a:t>
            </a:r>
            <a:endParaRPr lang="en-US" noProof="0" dirty="0"/>
          </a:p>
          <a:p>
            <a:r>
              <a:rPr lang="tr-TR" b="1" noProof="0" dirty="0"/>
              <a:t>Firmanın dikey boyutu</a:t>
            </a:r>
            <a:r>
              <a:rPr lang="en-US" b="1" noProof="0" dirty="0"/>
              <a:t>?</a:t>
            </a:r>
          </a:p>
          <a:p>
            <a:r>
              <a:rPr lang="tr-TR" noProof="0" dirty="0"/>
              <a:t>Tüm üretim aşamalarından kaçı firma tarafında gerçekleşir?</a:t>
            </a:r>
            <a:endParaRPr lang="en-US" noProof="0" dirty="0"/>
          </a:p>
          <a:p>
            <a:r>
              <a:rPr lang="en-US" noProof="0" dirty="0"/>
              <a:t>Volkswagen </a:t>
            </a:r>
            <a:r>
              <a:rPr lang="tr-TR" noProof="0" dirty="0"/>
              <a:t>bir lastik üreticisini satın alırsa dikey boyutunu genişletmiş olur.</a:t>
            </a:r>
            <a:endParaRPr lang="en-US" b="1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5C275D-38D0-4016-9AF1-CF3D454CE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607677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3F94B-6569-4861-A8CC-362A28F0D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Yatay boyut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52F29-1891-448E-8886-54705B1C1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Genelde maliyetler belirler</a:t>
            </a:r>
            <a:r>
              <a:rPr lang="en-US" noProof="0" dirty="0"/>
              <a:t>: </a:t>
            </a:r>
          </a:p>
          <a:p>
            <a:r>
              <a:rPr lang="tr-TR" noProof="0" dirty="0"/>
              <a:t>U şeklinde AC ve giriş serbet ise minimum etkin ölçek yatay boyutu belirler. </a:t>
            </a:r>
          </a:p>
          <a:p>
            <a:r>
              <a:rPr lang="tr-TR" noProof="0" dirty="0"/>
              <a:t>Ancak gerçekte AC’nin alt tarafı düzdür (Tabak şeklinde) o zaman minimum etkin ölçek farklı ürün düzeylerinde geçerli olabilir, yani yatay boyutu tam olarak belirlemez. 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566D60-FC6F-45EC-940D-CEA419BAC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826945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597</Words>
  <Application>Microsoft Office PowerPoint</Application>
  <PresentationFormat>Widescreen</PresentationFormat>
  <Paragraphs>79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Kar ençoklama güdüsü ve firma boyutunun belirleyicileri</vt:lpstr>
      <vt:lpstr>Emek Piyasasıyla Disiplin</vt:lpstr>
      <vt:lpstr>Ürün piyasası Disiplini</vt:lpstr>
      <vt:lpstr>Semaye Piyasası Disiplini</vt:lpstr>
      <vt:lpstr>Firma denetimi ve Hisse seçenekleri üzerine</vt:lpstr>
      <vt:lpstr>PowerPoint Presentation</vt:lpstr>
      <vt:lpstr>Özetlersek</vt:lpstr>
      <vt:lpstr>Firmanın sınırlarını neler belirliyor?</vt:lpstr>
      <vt:lpstr>Yatay boyut</vt:lpstr>
      <vt:lpstr>Tesis boyutu ya da firma boyutu</vt:lpstr>
      <vt:lpstr>Dikey entegrasyon</vt:lpstr>
      <vt:lpstr>PowerPoint Presentation</vt:lpstr>
      <vt:lpstr>PowerPoint Presentation</vt:lpstr>
      <vt:lpstr>Çözüm</vt:lpstr>
      <vt:lpstr>keiretsu</vt:lpstr>
      <vt:lpstr>PowerPoint Presentation</vt:lpstr>
      <vt:lpstr>PowerPoint Presentation</vt:lpstr>
      <vt:lpstr>Özet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Regülasyon</dc:title>
  <dc:creator>Umut Öneş</dc:creator>
  <cp:lastModifiedBy>Umut Öneş</cp:lastModifiedBy>
  <cp:revision>4</cp:revision>
  <dcterms:created xsi:type="dcterms:W3CDTF">2020-01-20T08:34:57Z</dcterms:created>
  <dcterms:modified xsi:type="dcterms:W3CDTF">2020-01-20T09:02:38Z</dcterms:modified>
</cp:coreProperties>
</file>