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handoutMasterIdLst>
    <p:handoutMasterId r:id="rId74"/>
  </p:handoutMasterIdLst>
  <p:sldIdLst>
    <p:sldId id="259" r:id="rId2"/>
    <p:sldId id="364" r:id="rId3"/>
    <p:sldId id="258" r:id="rId4"/>
    <p:sldId id="261" r:id="rId5"/>
    <p:sldId id="319" r:id="rId6"/>
    <p:sldId id="361" r:id="rId7"/>
    <p:sldId id="320" r:id="rId8"/>
    <p:sldId id="321" r:id="rId9"/>
    <p:sldId id="322" r:id="rId10"/>
    <p:sldId id="323" r:id="rId11"/>
    <p:sldId id="324" r:id="rId12"/>
    <p:sldId id="263" r:id="rId13"/>
    <p:sldId id="265" r:id="rId14"/>
    <p:sldId id="267" r:id="rId15"/>
    <p:sldId id="269" r:id="rId16"/>
    <p:sldId id="271" r:id="rId17"/>
    <p:sldId id="273" r:id="rId18"/>
    <p:sldId id="325" r:id="rId19"/>
    <p:sldId id="326" r:id="rId20"/>
    <p:sldId id="327" r:id="rId21"/>
    <p:sldId id="328" r:id="rId22"/>
    <p:sldId id="329" r:id="rId23"/>
    <p:sldId id="330" r:id="rId24"/>
    <p:sldId id="331" r:id="rId25"/>
    <p:sldId id="332" r:id="rId26"/>
    <p:sldId id="275" r:id="rId27"/>
    <p:sldId id="277" r:id="rId28"/>
    <p:sldId id="279" r:id="rId29"/>
    <p:sldId id="281" r:id="rId30"/>
    <p:sldId id="283" r:id="rId31"/>
    <p:sldId id="285" r:id="rId32"/>
    <p:sldId id="287" r:id="rId33"/>
    <p:sldId id="362" r:id="rId34"/>
    <p:sldId id="289" r:id="rId35"/>
    <p:sldId id="291" r:id="rId36"/>
    <p:sldId id="293" r:id="rId37"/>
    <p:sldId id="335" r:id="rId38"/>
    <p:sldId id="337" r:id="rId39"/>
    <p:sldId id="333" r:id="rId40"/>
    <p:sldId id="338" r:id="rId41"/>
    <p:sldId id="363" r:id="rId42"/>
    <p:sldId id="339" r:id="rId43"/>
    <p:sldId id="340" r:id="rId44"/>
    <p:sldId id="341" r:id="rId45"/>
    <p:sldId id="342" r:id="rId46"/>
    <p:sldId id="343" r:id="rId47"/>
    <p:sldId id="365" r:id="rId48"/>
    <p:sldId id="344" r:id="rId49"/>
    <p:sldId id="345" r:id="rId50"/>
    <p:sldId id="366" r:id="rId51"/>
    <p:sldId id="367" r:id="rId52"/>
    <p:sldId id="368" r:id="rId53"/>
    <p:sldId id="369" r:id="rId54"/>
    <p:sldId id="347" r:id="rId55"/>
    <p:sldId id="348" r:id="rId56"/>
    <p:sldId id="349" r:id="rId57"/>
    <p:sldId id="350" r:id="rId58"/>
    <p:sldId id="351" r:id="rId59"/>
    <p:sldId id="352" r:id="rId60"/>
    <p:sldId id="370" r:id="rId61"/>
    <p:sldId id="353" r:id="rId62"/>
    <p:sldId id="354" r:id="rId63"/>
    <p:sldId id="355" r:id="rId64"/>
    <p:sldId id="371" r:id="rId65"/>
    <p:sldId id="356" r:id="rId66"/>
    <p:sldId id="303" r:id="rId67"/>
    <p:sldId id="305" r:id="rId68"/>
    <p:sldId id="357" r:id="rId69"/>
    <p:sldId id="358" r:id="rId70"/>
    <p:sldId id="359" r:id="rId71"/>
    <p:sldId id="360" r:id="rId72"/>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showGuides="1">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B22B10-1032-4516-9BFF-775646A73E9C}"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7580D86B-10C0-4AEC-8C4F-63A37469C1E6}">
      <dgm:prSet phldrT="[Metin]"/>
      <dgm:spPr/>
      <dgm:t>
        <a:bodyPr/>
        <a:lstStyle/>
        <a:p>
          <a:r>
            <a:rPr lang="tr-TR" dirty="0" smtClean="0">
              <a:latin typeface="Times New Roman" pitchFamily="18" charset="0"/>
              <a:cs typeface="Times New Roman" pitchFamily="18" charset="0"/>
            </a:rPr>
            <a:t>Kişisel Hakların Şerhi</a:t>
          </a:r>
          <a:endParaRPr lang="tr-TR" dirty="0">
            <a:latin typeface="Times New Roman" pitchFamily="18" charset="0"/>
            <a:cs typeface="Times New Roman" pitchFamily="18" charset="0"/>
          </a:endParaRPr>
        </a:p>
      </dgm:t>
    </dgm:pt>
    <dgm:pt modelId="{92D7D28E-C88D-457A-9ECD-C69C0F9B23C4}" type="parTrans" cxnId="{AEFAC156-9BC0-4256-99E5-C7C66E1D600A}">
      <dgm:prSet/>
      <dgm:spPr/>
      <dgm:t>
        <a:bodyPr/>
        <a:lstStyle/>
        <a:p>
          <a:endParaRPr lang="tr-TR"/>
        </a:p>
      </dgm:t>
    </dgm:pt>
    <dgm:pt modelId="{14428D64-E56D-4265-A5C0-BB684774E69A}" type="sibTrans" cxnId="{AEFAC156-9BC0-4256-99E5-C7C66E1D600A}">
      <dgm:prSet/>
      <dgm:spPr/>
      <dgm:t>
        <a:bodyPr/>
        <a:lstStyle/>
        <a:p>
          <a:endParaRPr lang="tr-TR"/>
        </a:p>
      </dgm:t>
    </dgm:pt>
    <dgm:pt modelId="{76E8D612-ED01-4509-83AD-9B90911B22D9}">
      <dgm:prSet phldrT="[Metin]"/>
      <dgm:spPr/>
      <dgm:t>
        <a:bodyPr/>
        <a:lstStyle/>
        <a:p>
          <a:r>
            <a:rPr lang="tr-TR" dirty="0" smtClean="0">
              <a:latin typeface="Times New Roman" pitchFamily="18" charset="0"/>
              <a:cs typeface="Times New Roman" pitchFamily="18" charset="0"/>
            </a:rPr>
            <a:t>Tasarruf Yetkisine ait Kısıtlamaların Şerhi</a:t>
          </a:r>
          <a:endParaRPr lang="tr-TR" dirty="0">
            <a:latin typeface="Times New Roman" pitchFamily="18" charset="0"/>
            <a:cs typeface="Times New Roman" pitchFamily="18" charset="0"/>
          </a:endParaRPr>
        </a:p>
      </dgm:t>
    </dgm:pt>
    <dgm:pt modelId="{66287120-DAE1-4202-811C-A3544F6F314B}" type="parTrans" cxnId="{633A764E-7524-4173-8A18-AFCE00A0D979}">
      <dgm:prSet/>
      <dgm:spPr/>
      <dgm:t>
        <a:bodyPr/>
        <a:lstStyle/>
        <a:p>
          <a:endParaRPr lang="tr-TR"/>
        </a:p>
      </dgm:t>
    </dgm:pt>
    <dgm:pt modelId="{D772D547-3FD0-4B62-AA77-00C38CC84A84}" type="sibTrans" cxnId="{633A764E-7524-4173-8A18-AFCE00A0D979}">
      <dgm:prSet/>
      <dgm:spPr/>
      <dgm:t>
        <a:bodyPr/>
        <a:lstStyle/>
        <a:p>
          <a:endParaRPr lang="tr-TR"/>
        </a:p>
      </dgm:t>
    </dgm:pt>
    <dgm:pt modelId="{B8B5C07B-0482-47AD-9384-3C7B58F65F35}">
      <dgm:prSet phldrT="[Metin]"/>
      <dgm:spPr/>
      <dgm:t>
        <a:bodyPr/>
        <a:lstStyle/>
        <a:p>
          <a:r>
            <a:rPr lang="tr-TR" dirty="0" smtClean="0">
              <a:latin typeface="Times New Roman" pitchFamily="18" charset="0"/>
              <a:cs typeface="Times New Roman" pitchFamily="18" charset="0"/>
            </a:rPr>
            <a:t>Geçici Tescillerin Şerhi</a:t>
          </a:r>
          <a:endParaRPr lang="tr-TR" dirty="0">
            <a:latin typeface="Times New Roman" pitchFamily="18" charset="0"/>
            <a:cs typeface="Times New Roman" pitchFamily="18" charset="0"/>
          </a:endParaRPr>
        </a:p>
      </dgm:t>
    </dgm:pt>
    <dgm:pt modelId="{F8E81718-8CA4-4332-96AC-0DD86CEE9999}" type="parTrans" cxnId="{018C568B-986A-4F48-A32B-0DA6FCA64E71}">
      <dgm:prSet/>
      <dgm:spPr/>
      <dgm:t>
        <a:bodyPr/>
        <a:lstStyle/>
        <a:p>
          <a:endParaRPr lang="tr-TR"/>
        </a:p>
      </dgm:t>
    </dgm:pt>
    <dgm:pt modelId="{713E69E6-939C-44A9-B548-A42675EA3680}" type="sibTrans" cxnId="{018C568B-986A-4F48-A32B-0DA6FCA64E71}">
      <dgm:prSet/>
      <dgm:spPr/>
      <dgm:t>
        <a:bodyPr/>
        <a:lstStyle/>
        <a:p>
          <a:endParaRPr lang="tr-TR"/>
        </a:p>
      </dgm:t>
    </dgm:pt>
    <dgm:pt modelId="{F472F9BE-DC8D-4227-80E4-0812D96F59A5}" type="pres">
      <dgm:prSet presAssocID="{44B22B10-1032-4516-9BFF-775646A73E9C}" presName="Name0" presStyleCnt="0">
        <dgm:presLayoutVars>
          <dgm:dir/>
          <dgm:resizeHandles val="exact"/>
        </dgm:presLayoutVars>
      </dgm:prSet>
      <dgm:spPr/>
      <dgm:t>
        <a:bodyPr/>
        <a:lstStyle/>
        <a:p>
          <a:endParaRPr lang="tr-TR"/>
        </a:p>
      </dgm:t>
    </dgm:pt>
    <dgm:pt modelId="{71792FA0-8CCD-4EAD-90ED-8F6FD122ED6C}" type="pres">
      <dgm:prSet presAssocID="{7580D86B-10C0-4AEC-8C4F-63A37469C1E6}" presName="node" presStyleLbl="node1" presStyleIdx="0" presStyleCnt="3">
        <dgm:presLayoutVars>
          <dgm:bulletEnabled val="1"/>
        </dgm:presLayoutVars>
      </dgm:prSet>
      <dgm:spPr/>
      <dgm:t>
        <a:bodyPr/>
        <a:lstStyle/>
        <a:p>
          <a:endParaRPr lang="tr-TR"/>
        </a:p>
      </dgm:t>
    </dgm:pt>
    <dgm:pt modelId="{A6AA4852-4E43-4B22-B7A1-76D58EA39AA2}" type="pres">
      <dgm:prSet presAssocID="{14428D64-E56D-4265-A5C0-BB684774E69A}" presName="sibTrans" presStyleCnt="0"/>
      <dgm:spPr/>
    </dgm:pt>
    <dgm:pt modelId="{0F168A49-EECA-4573-B306-43AB2C9F959B}" type="pres">
      <dgm:prSet presAssocID="{76E8D612-ED01-4509-83AD-9B90911B22D9}" presName="node" presStyleLbl="node1" presStyleIdx="1" presStyleCnt="3">
        <dgm:presLayoutVars>
          <dgm:bulletEnabled val="1"/>
        </dgm:presLayoutVars>
      </dgm:prSet>
      <dgm:spPr/>
      <dgm:t>
        <a:bodyPr/>
        <a:lstStyle/>
        <a:p>
          <a:endParaRPr lang="tr-TR"/>
        </a:p>
      </dgm:t>
    </dgm:pt>
    <dgm:pt modelId="{4D612866-B9D0-4398-B171-B45EB9F16AB2}" type="pres">
      <dgm:prSet presAssocID="{D772D547-3FD0-4B62-AA77-00C38CC84A84}" presName="sibTrans" presStyleCnt="0"/>
      <dgm:spPr/>
    </dgm:pt>
    <dgm:pt modelId="{2712315C-DD3E-40D2-BF07-9010CD66201E}" type="pres">
      <dgm:prSet presAssocID="{B8B5C07B-0482-47AD-9384-3C7B58F65F35}" presName="node" presStyleLbl="node1" presStyleIdx="2" presStyleCnt="3">
        <dgm:presLayoutVars>
          <dgm:bulletEnabled val="1"/>
        </dgm:presLayoutVars>
      </dgm:prSet>
      <dgm:spPr/>
      <dgm:t>
        <a:bodyPr/>
        <a:lstStyle/>
        <a:p>
          <a:endParaRPr lang="tr-TR"/>
        </a:p>
      </dgm:t>
    </dgm:pt>
  </dgm:ptLst>
  <dgm:cxnLst>
    <dgm:cxn modelId="{AA03A465-B0DB-4AFB-B3FE-793975EEC6BD}" type="presOf" srcId="{B8B5C07B-0482-47AD-9384-3C7B58F65F35}" destId="{2712315C-DD3E-40D2-BF07-9010CD66201E}" srcOrd="0" destOrd="0" presId="urn:microsoft.com/office/officeart/2005/8/layout/hList6"/>
    <dgm:cxn modelId="{AEFAC156-9BC0-4256-99E5-C7C66E1D600A}" srcId="{44B22B10-1032-4516-9BFF-775646A73E9C}" destId="{7580D86B-10C0-4AEC-8C4F-63A37469C1E6}" srcOrd="0" destOrd="0" parTransId="{92D7D28E-C88D-457A-9ECD-C69C0F9B23C4}" sibTransId="{14428D64-E56D-4265-A5C0-BB684774E69A}"/>
    <dgm:cxn modelId="{018C568B-986A-4F48-A32B-0DA6FCA64E71}" srcId="{44B22B10-1032-4516-9BFF-775646A73E9C}" destId="{B8B5C07B-0482-47AD-9384-3C7B58F65F35}" srcOrd="2" destOrd="0" parTransId="{F8E81718-8CA4-4332-96AC-0DD86CEE9999}" sibTransId="{713E69E6-939C-44A9-B548-A42675EA3680}"/>
    <dgm:cxn modelId="{82C825AB-750F-4409-B1C3-C734FC68E834}" type="presOf" srcId="{7580D86B-10C0-4AEC-8C4F-63A37469C1E6}" destId="{71792FA0-8CCD-4EAD-90ED-8F6FD122ED6C}" srcOrd="0" destOrd="0" presId="urn:microsoft.com/office/officeart/2005/8/layout/hList6"/>
    <dgm:cxn modelId="{633A764E-7524-4173-8A18-AFCE00A0D979}" srcId="{44B22B10-1032-4516-9BFF-775646A73E9C}" destId="{76E8D612-ED01-4509-83AD-9B90911B22D9}" srcOrd="1" destOrd="0" parTransId="{66287120-DAE1-4202-811C-A3544F6F314B}" sibTransId="{D772D547-3FD0-4B62-AA77-00C38CC84A84}"/>
    <dgm:cxn modelId="{66678AD7-4D73-45C8-B0A0-118A8DAE4FB1}" type="presOf" srcId="{44B22B10-1032-4516-9BFF-775646A73E9C}" destId="{F472F9BE-DC8D-4227-80E4-0812D96F59A5}" srcOrd="0" destOrd="0" presId="urn:microsoft.com/office/officeart/2005/8/layout/hList6"/>
    <dgm:cxn modelId="{CBF039AB-0CD0-4350-8B6E-F53DF8F42D21}" type="presOf" srcId="{76E8D612-ED01-4509-83AD-9B90911B22D9}" destId="{0F168A49-EECA-4573-B306-43AB2C9F959B}" srcOrd="0" destOrd="0" presId="urn:microsoft.com/office/officeart/2005/8/layout/hList6"/>
    <dgm:cxn modelId="{642BC3A3-8149-4D4C-A763-CD1741F23923}" type="presParOf" srcId="{F472F9BE-DC8D-4227-80E4-0812D96F59A5}" destId="{71792FA0-8CCD-4EAD-90ED-8F6FD122ED6C}" srcOrd="0" destOrd="0" presId="urn:microsoft.com/office/officeart/2005/8/layout/hList6"/>
    <dgm:cxn modelId="{5DD8C45F-6C14-477E-8684-D803DFEE6E75}" type="presParOf" srcId="{F472F9BE-DC8D-4227-80E4-0812D96F59A5}" destId="{A6AA4852-4E43-4B22-B7A1-76D58EA39AA2}" srcOrd="1" destOrd="0" presId="urn:microsoft.com/office/officeart/2005/8/layout/hList6"/>
    <dgm:cxn modelId="{AB15F8B4-9EBB-46D1-8422-EDFC8FFB4247}" type="presParOf" srcId="{F472F9BE-DC8D-4227-80E4-0812D96F59A5}" destId="{0F168A49-EECA-4573-B306-43AB2C9F959B}" srcOrd="2" destOrd="0" presId="urn:microsoft.com/office/officeart/2005/8/layout/hList6"/>
    <dgm:cxn modelId="{256836C8-A0C9-444F-BAEF-9DDEBAC9A13C}" type="presParOf" srcId="{F472F9BE-DC8D-4227-80E4-0812D96F59A5}" destId="{4D612866-B9D0-4398-B171-B45EB9F16AB2}" srcOrd="3" destOrd="0" presId="urn:microsoft.com/office/officeart/2005/8/layout/hList6"/>
    <dgm:cxn modelId="{DDBF36E2-7C09-4664-A1C5-E5AEDE66A960}" type="presParOf" srcId="{F472F9BE-DC8D-4227-80E4-0812D96F59A5}" destId="{2712315C-DD3E-40D2-BF07-9010CD66201E}"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9366AA5-D3E5-492C-B000-814DE9884BC9}"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BDC16FFE-F27C-4CD4-9A17-44EE7098AD34}">
      <dgm:prSet custT="1"/>
      <dgm:spPr/>
      <dgm:t>
        <a:bodyPr/>
        <a:lstStyle/>
        <a:p>
          <a:pPr rtl="0"/>
          <a:r>
            <a:rPr lang="tr-TR" sz="2200" dirty="0" smtClean="0">
              <a:solidFill>
                <a:schemeClr val="tx1"/>
              </a:solidFill>
            </a:rPr>
            <a:t>Çekişmeli Hakların Korunmasına ilişkin Mahkeme Kararları</a:t>
          </a:r>
          <a:endParaRPr lang="tr-TR" sz="2200" dirty="0">
            <a:solidFill>
              <a:schemeClr val="tx1"/>
            </a:solidFill>
          </a:endParaRPr>
        </a:p>
      </dgm:t>
    </dgm:pt>
    <dgm:pt modelId="{9AEEEE26-914F-40BA-9092-8D53AF32A538}" type="parTrans" cxnId="{E7298AEB-B004-4DF0-A487-1B4FBF6A1DEB}">
      <dgm:prSet/>
      <dgm:spPr/>
      <dgm:t>
        <a:bodyPr/>
        <a:lstStyle/>
        <a:p>
          <a:endParaRPr lang="tr-TR"/>
        </a:p>
      </dgm:t>
    </dgm:pt>
    <dgm:pt modelId="{59A23948-EB47-4FC6-A0A6-57C0F3C7003F}" type="sibTrans" cxnId="{E7298AEB-B004-4DF0-A487-1B4FBF6A1DEB}">
      <dgm:prSet/>
      <dgm:spPr/>
      <dgm:t>
        <a:bodyPr/>
        <a:lstStyle/>
        <a:p>
          <a:endParaRPr lang="tr-TR"/>
        </a:p>
      </dgm:t>
    </dgm:pt>
    <dgm:pt modelId="{B4E48144-B61B-46DA-B06D-F161504580D8}">
      <dgm:prSet custT="1"/>
      <dgm:spPr/>
      <dgm:t>
        <a:bodyPr/>
        <a:lstStyle/>
        <a:p>
          <a:pPr rtl="0"/>
          <a:r>
            <a:rPr lang="tr-TR" sz="2200" dirty="0" smtClean="0">
              <a:solidFill>
                <a:schemeClr val="tx1"/>
              </a:solidFill>
            </a:rPr>
            <a:t>Haciz – İflas Kararı – Konkordato ile verilen Süre</a:t>
          </a:r>
          <a:endParaRPr lang="tr-TR" sz="2200" dirty="0">
            <a:solidFill>
              <a:schemeClr val="tx1"/>
            </a:solidFill>
          </a:endParaRPr>
        </a:p>
      </dgm:t>
    </dgm:pt>
    <dgm:pt modelId="{94338783-2825-4753-BC73-444003EDC44F}" type="parTrans" cxnId="{38D8CBC9-610C-47CA-A5B3-E83BE821247B}">
      <dgm:prSet/>
      <dgm:spPr/>
      <dgm:t>
        <a:bodyPr/>
        <a:lstStyle/>
        <a:p>
          <a:endParaRPr lang="tr-TR"/>
        </a:p>
      </dgm:t>
    </dgm:pt>
    <dgm:pt modelId="{8A3EC225-B3E2-46AB-BB59-DFEB34D60009}" type="sibTrans" cxnId="{38D8CBC9-610C-47CA-A5B3-E83BE821247B}">
      <dgm:prSet/>
      <dgm:spPr/>
      <dgm:t>
        <a:bodyPr/>
        <a:lstStyle/>
        <a:p>
          <a:endParaRPr lang="tr-TR"/>
        </a:p>
      </dgm:t>
    </dgm:pt>
    <dgm:pt modelId="{B7FF7C56-6E69-45EB-ABF0-336D7C6A8ADF}">
      <dgm:prSet custT="1"/>
      <dgm:spPr/>
      <dgm:t>
        <a:bodyPr/>
        <a:lstStyle/>
        <a:p>
          <a:pPr rtl="0"/>
          <a:r>
            <a:rPr lang="tr-TR" sz="2200" dirty="0" smtClean="0">
              <a:solidFill>
                <a:schemeClr val="tx1"/>
              </a:solidFill>
            </a:rPr>
            <a:t>Aile Yurdu Kurulması ( </a:t>
          </a:r>
          <a:r>
            <a:rPr lang="tr-TR" sz="2200" b="1" i="1" dirty="0" smtClean="0">
              <a:solidFill>
                <a:schemeClr val="bg1"/>
              </a:solidFill>
            </a:rPr>
            <a:t>MK. m</a:t>
          </a:r>
          <a:r>
            <a:rPr lang="tr-TR" sz="2200" b="1" dirty="0" smtClean="0">
              <a:solidFill>
                <a:schemeClr val="bg1"/>
              </a:solidFill>
            </a:rPr>
            <a:t>. </a:t>
          </a:r>
          <a:r>
            <a:rPr lang="tr-TR" sz="2200" b="1" i="1" dirty="0" smtClean="0">
              <a:solidFill>
                <a:schemeClr val="bg1"/>
              </a:solidFill>
            </a:rPr>
            <a:t>391</a:t>
          </a:r>
          <a:r>
            <a:rPr lang="tr-TR" sz="2200" b="1" dirty="0" smtClean="0">
              <a:solidFill>
                <a:schemeClr val="bg1"/>
              </a:solidFill>
            </a:rPr>
            <a:t>) </a:t>
          </a:r>
          <a:r>
            <a:rPr lang="tr-TR" sz="2200" dirty="0" smtClean="0">
              <a:solidFill>
                <a:schemeClr val="tx1"/>
              </a:solidFill>
            </a:rPr>
            <a:t>ve Art Mirasçı Atanması </a:t>
          </a:r>
          <a:r>
            <a:rPr lang="tr-TR" sz="2200" i="1" dirty="0" smtClean="0">
              <a:solidFill>
                <a:schemeClr val="bg1"/>
              </a:solidFill>
            </a:rPr>
            <a:t>( </a:t>
          </a:r>
          <a:r>
            <a:rPr lang="tr-TR" sz="2200" b="1" i="1" dirty="0" smtClean="0">
              <a:solidFill>
                <a:schemeClr val="bg1"/>
              </a:solidFill>
            </a:rPr>
            <a:t>MK. m. 523</a:t>
          </a:r>
          <a:r>
            <a:rPr lang="tr-TR" sz="2200" b="1" dirty="0" smtClean="0">
              <a:solidFill>
                <a:schemeClr val="bg1"/>
              </a:solidFill>
            </a:rPr>
            <a:t>) </a:t>
          </a:r>
          <a:r>
            <a:rPr lang="tr-TR" sz="2200" dirty="0" smtClean="0">
              <a:solidFill>
                <a:schemeClr val="tx1"/>
              </a:solidFill>
            </a:rPr>
            <a:t>gibi Şerh verilmesi Kanunen öngörülen İşlemler</a:t>
          </a:r>
          <a:endParaRPr lang="tr-TR" sz="2200" dirty="0">
            <a:solidFill>
              <a:schemeClr val="tx1"/>
            </a:solidFill>
          </a:endParaRPr>
        </a:p>
      </dgm:t>
    </dgm:pt>
    <dgm:pt modelId="{28392DCB-CF76-47F0-84AF-9B541838AE8B}" type="parTrans" cxnId="{F8B83EB5-A5E2-4603-AFA9-210BD6E22017}">
      <dgm:prSet/>
      <dgm:spPr/>
      <dgm:t>
        <a:bodyPr/>
        <a:lstStyle/>
        <a:p>
          <a:endParaRPr lang="tr-TR"/>
        </a:p>
      </dgm:t>
    </dgm:pt>
    <dgm:pt modelId="{34248D7F-A222-41A8-95AF-5435516017C3}" type="sibTrans" cxnId="{F8B83EB5-A5E2-4603-AFA9-210BD6E22017}">
      <dgm:prSet/>
      <dgm:spPr/>
      <dgm:t>
        <a:bodyPr/>
        <a:lstStyle/>
        <a:p>
          <a:endParaRPr lang="tr-TR"/>
        </a:p>
      </dgm:t>
    </dgm:pt>
    <dgm:pt modelId="{5442823F-E2F8-445F-8981-EC2DF53D2C6F}">
      <dgm:prSet custT="1"/>
      <dgm:spPr/>
      <dgm:t>
        <a:bodyPr/>
        <a:lstStyle/>
        <a:p>
          <a:pPr rtl="0"/>
          <a:r>
            <a:rPr lang="tr-TR" sz="2200" dirty="0" smtClean="0">
              <a:solidFill>
                <a:schemeClr val="tx1"/>
              </a:solidFill>
            </a:rPr>
            <a:t>Aile Konutunun Şerhi (</a:t>
          </a:r>
          <a:r>
            <a:rPr lang="tr-TR" sz="2200" b="1" i="1" dirty="0" smtClean="0">
              <a:solidFill>
                <a:schemeClr val="bg1"/>
              </a:solidFill>
            </a:rPr>
            <a:t>MK. m. 194)</a:t>
          </a:r>
          <a:endParaRPr lang="tr-TR" sz="2200" b="1" i="1" dirty="0">
            <a:solidFill>
              <a:schemeClr val="bg1"/>
            </a:solidFill>
          </a:endParaRPr>
        </a:p>
      </dgm:t>
    </dgm:pt>
    <dgm:pt modelId="{F1D3F513-CB35-4EDE-852A-312FE985F658}" type="parTrans" cxnId="{ACC8D695-18F2-4EFE-B6D1-ACEBD70CD6F8}">
      <dgm:prSet/>
      <dgm:spPr/>
      <dgm:t>
        <a:bodyPr/>
        <a:lstStyle/>
        <a:p>
          <a:endParaRPr lang="tr-TR"/>
        </a:p>
      </dgm:t>
    </dgm:pt>
    <dgm:pt modelId="{BFE24F3A-D406-43DF-8737-C7C98726322F}" type="sibTrans" cxnId="{ACC8D695-18F2-4EFE-B6D1-ACEBD70CD6F8}">
      <dgm:prSet/>
      <dgm:spPr/>
      <dgm:t>
        <a:bodyPr/>
        <a:lstStyle/>
        <a:p>
          <a:endParaRPr lang="tr-TR"/>
        </a:p>
      </dgm:t>
    </dgm:pt>
    <dgm:pt modelId="{3F6CFB87-9911-4ACF-ACC5-90B8E375495D}">
      <dgm:prSet custT="1"/>
      <dgm:spPr/>
      <dgm:t>
        <a:bodyPr/>
        <a:lstStyle/>
        <a:p>
          <a:pPr rtl="0"/>
          <a:r>
            <a:rPr lang="tr-TR" sz="2200" dirty="0" smtClean="0">
              <a:solidFill>
                <a:schemeClr val="tx1"/>
              </a:solidFill>
            </a:rPr>
            <a:t>Ailenin Ekonomik Malvarlığını korumak üzere Tasarruf Yetkisinin Sınırlandırılması </a:t>
          </a:r>
        </a:p>
        <a:p>
          <a:pPr rtl="0"/>
          <a:r>
            <a:rPr lang="tr-TR" sz="2200" dirty="0" smtClean="0"/>
            <a:t>( </a:t>
          </a:r>
          <a:r>
            <a:rPr lang="tr-TR" sz="2200" b="1" i="1" dirty="0" smtClean="0">
              <a:solidFill>
                <a:schemeClr val="bg1"/>
              </a:solidFill>
            </a:rPr>
            <a:t>MK. m. 199) </a:t>
          </a:r>
          <a:endParaRPr lang="tr-TR" sz="2200" b="1" i="1" dirty="0">
            <a:solidFill>
              <a:schemeClr val="bg1"/>
            </a:solidFill>
          </a:endParaRPr>
        </a:p>
      </dgm:t>
    </dgm:pt>
    <dgm:pt modelId="{FC152C12-2FE6-489E-8376-A7193AD23019}" type="parTrans" cxnId="{86EBB71E-B924-463C-9F00-B24B1AD50251}">
      <dgm:prSet/>
      <dgm:spPr/>
      <dgm:t>
        <a:bodyPr/>
        <a:lstStyle/>
        <a:p>
          <a:endParaRPr lang="tr-TR"/>
        </a:p>
      </dgm:t>
    </dgm:pt>
    <dgm:pt modelId="{61744D95-90EF-499C-9D95-01ECEC52584E}" type="sibTrans" cxnId="{86EBB71E-B924-463C-9F00-B24B1AD50251}">
      <dgm:prSet/>
      <dgm:spPr/>
      <dgm:t>
        <a:bodyPr/>
        <a:lstStyle/>
        <a:p>
          <a:endParaRPr lang="tr-TR"/>
        </a:p>
      </dgm:t>
    </dgm:pt>
    <dgm:pt modelId="{D4B1E89F-0B67-4153-9403-B44D3C304E01}" type="pres">
      <dgm:prSet presAssocID="{19366AA5-D3E5-492C-B000-814DE9884BC9}" presName="Name0" presStyleCnt="0">
        <dgm:presLayoutVars>
          <dgm:dir/>
          <dgm:animLvl val="lvl"/>
          <dgm:resizeHandles val="exact"/>
        </dgm:presLayoutVars>
      </dgm:prSet>
      <dgm:spPr/>
      <dgm:t>
        <a:bodyPr/>
        <a:lstStyle/>
        <a:p>
          <a:endParaRPr lang="tr-TR"/>
        </a:p>
      </dgm:t>
    </dgm:pt>
    <dgm:pt modelId="{3E46C836-1947-4726-84CA-EF0A8EE00CC3}" type="pres">
      <dgm:prSet presAssocID="{3F6CFB87-9911-4ACF-ACC5-90B8E375495D}" presName="boxAndChildren" presStyleCnt="0"/>
      <dgm:spPr/>
    </dgm:pt>
    <dgm:pt modelId="{4DE181E2-205F-4CF8-AED2-A8A5400DE9E0}" type="pres">
      <dgm:prSet presAssocID="{3F6CFB87-9911-4ACF-ACC5-90B8E375495D}" presName="parentTextBox" presStyleLbl="node1" presStyleIdx="0" presStyleCnt="5" custScaleY="173040"/>
      <dgm:spPr/>
      <dgm:t>
        <a:bodyPr/>
        <a:lstStyle/>
        <a:p>
          <a:endParaRPr lang="tr-TR"/>
        </a:p>
      </dgm:t>
    </dgm:pt>
    <dgm:pt modelId="{B41DBDF0-A143-4410-9E38-E462C57B5027}" type="pres">
      <dgm:prSet presAssocID="{BFE24F3A-D406-43DF-8737-C7C98726322F}" presName="sp" presStyleCnt="0"/>
      <dgm:spPr/>
    </dgm:pt>
    <dgm:pt modelId="{FC52F343-DD10-4E1F-A1A2-ABC73C700879}" type="pres">
      <dgm:prSet presAssocID="{5442823F-E2F8-445F-8981-EC2DF53D2C6F}" presName="arrowAndChildren" presStyleCnt="0"/>
      <dgm:spPr/>
    </dgm:pt>
    <dgm:pt modelId="{0E52CDED-CBF0-40B4-AF4D-37151BB72682}" type="pres">
      <dgm:prSet presAssocID="{5442823F-E2F8-445F-8981-EC2DF53D2C6F}" presName="parentTextArrow" presStyleLbl="node1" presStyleIdx="1" presStyleCnt="5"/>
      <dgm:spPr/>
      <dgm:t>
        <a:bodyPr/>
        <a:lstStyle/>
        <a:p>
          <a:endParaRPr lang="tr-TR"/>
        </a:p>
      </dgm:t>
    </dgm:pt>
    <dgm:pt modelId="{6F8FA434-5FF5-4325-BBA1-25C0E1D7F6D2}" type="pres">
      <dgm:prSet presAssocID="{34248D7F-A222-41A8-95AF-5435516017C3}" presName="sp" presStyleCnt="0"/>
      <dgm:spPr/>
    </dgm:pt>
    <dgm:pt modelId="{E462840A-1151-4055-BA31-3F8591D6DF82}" type="pres">
      <dgm:prSet presAssocID="{B7FF7C56-6E69-45EB-ABF0-336D7C6A8ADF}" presName="arrowAndChildren" presStyleCnt="0"/>
      <dgm:spPr/>
    </dgm:pt>
    <dgm:pt modelId="{D303A2B5-8B3C-4582-AD66-EC14A1CC8F99}" type="pres">
      <dgm:prSet presAssocID="{B7FF7C56-6E69-45EB-ABF0-336D7C6A8ADF}" presName="parentTextArrow" presStyleLbl="node1" presStyleIdx="2" presStyleCnt="5"/>
      <dgm:spPr/>
      <dgm:t>
        <a:bodyPr/>
        <a:lstStyle/>
        <a:p>
          <a:endParaRPr lang="tr-TR"/>
        </a:p>
      </dgm:t>
    </dgm:pt>
    <dgm:pt modelId="{8DD6333C-9C22-4DFB-A58B-B3BA2AB0B4AB}" type="pres">
      <dgm:prSet presAssocID="{8A3EC225-B3E2-46AB-BB59-DFEB34D60009}" presName="sp" presStyleCnt="0"/>
      <dgm:spPr/>
    </dgm:pt>
    <dgm:pt modelId="{1E04DEDA-8AC0-4D69-A9B5-8C66F598E149}" type="pres">
      <dgm:prSet presAssocID="{B4E48144-B61B-46DA-B06D-F161504580D8}" presName="arrowAndChildren" presStyleCnt="0"/>
      <dgm:spPr/>
    </dgm:pt>
    <dgm:pt modelId="{50523507-11CF-487B-B17D-8E9A02921E52}" type="pres">
      <dgm:prSet presAssocID="{B4E48144-B61B-46DA-B06D-F161504580D8}" presName="parentTextArrow" presStyleLbl="node1" presStyleIdx="3" presStyleCnt="5"/>
      <dgm:spPr/>
      <dgm:t>
        <a:bodyPr/>
        <a:lstStyle/>
        <a:p>
          <a:endParaRPr lang="tr-TR"/>
        </a:p>
      </dgm:t>
    </dgm:pt>
    <dgm:pt modelId="{44746318-9F92-4D99-BA7D-698C6A61A02A}" type="pres">
      <dgm:prSet presAssocID="{59A23948-EB47-4FC6-A0A6-57C0F3C7003F}" presName="sp" presStyleCnt="0"/>
      <dgm:spPr/>
    </dgm:pt>
    <dgm:pt modelId="{3FE9D6A9-6C09-4F33-979A-7265D7288B98}" type="pres">
      <dgm:prSet presAssocID="{BDC16FFE-F27C-4CD4-9A17-44EE7098AD34}" presName="arrowAndChildren" presStyleCnt="0"/>
      <dgm:spPr/>
    </dgm:pt>
    <dgm:pt modelId="{26F29574-0A06-4DCD-9DA2-8D31996F7798}" type="pres">
      <dgm:prSet presAssocID="{BDC16FFE-F27C-4CD4-9A17-44EE7098AD34}" presName="parentTextArrow" presStyleLbl="node1" presStyleIdx="4" presStyleCnt="5" custLinFactNeighborX="1001" custLinFactNeighborY="4682"/>
      <dgm:spPr/>
      <dgm:t>
        <a:bodyPr/>
        <a:lstStyle/>
        <a:p>
          <a:endParaRPr lang="tr-TR"/>
        </a:p>
      </dgm:t>
    </dgm:pt>
  </dgm:ptLst>
  <dgm:cxnLst>
    <dgm:cxn modelId="{ACC8D695-18F2-4EFE-B6D1-ACEBD70CD6F8}" srcId="{19366AA5-D3E5-492C-B000-814DE9884BC9}" destId="{5442823F-E2F8-445F-8981-EC2DF53D2C6F}" srcOrd="3" destOrd="0" parTransId="{F1D3F513-CB35-4EDE-852A-312FE985F658}" sibTransId="{BFE24F3A-D406-43DF-8737-C7C98726322F}"/>
    <dgm:cxn modelId="{86EBB71E-B924-463C-9F00-B24B1AD50251}" srcId="{19366AA5-D3E5-492C-B000-814DE9884BC9}" destId="{3F6CFB87-9911-4ACF-ACC5-90B8E375495D}" srcOrd="4" destOrd="0" parTransId="{FC152C12-2FE6-489E-8376-A7193AD23019}" sibTransId="{61744D95-90EF-499C-9D95-01ECEC52584E}"/>
    <dgm:cxn modelId="{8421BE43-0684-4C3B-AF57-DF1FBE63491D}" type="presOf" srcId="{19366AA5-D3E5-492C-B000-814DE9884BC9}" destId="{D4B1E89F-0B67-4153-9403-B44D3C304E01}" srcOrd="0" destOrd="0" presId="urn:microsoft.com/office/officeart/2005/8/layout/process4"/>
    <dgm:cxn modelId="{C32B0A81-413E-4743-B063-28F5C3FA8608}" type="presOf" srcId="{B7FF7C56-6E69-45EB-ABF0-336D7C6A8ADF}" destId="{D303A2B5-8B3C-4582-AD66-EC14A1CC8F99}" srcOrd="0" destOrd="0" presId="urn:microsoft.com/office/officeart/2005/8/layout/process4"/>
    <dgm:cxn modelId="{F8B83EB5-A5E2-4603-AFA9-210BD6E22017}" srcId="{19366AA5-D3E5-492C-B000-814DE9884BC9}" destId="{B7FF7C56-6E69-45EB-ABF0-336D7C6A8ADF}" srcOrd="2" destOrd="0" parTransId="{28392DCB-CF76-47F0-84AF-9B541838AE8B}" sibTransId="{34248D7F-A222-41A8-95AF-5435516017C3}"/>
    <dgm:cxn modelId="{DB26A63B-157F-482A-AA17-44410EA98CF6}" type="presOf" srcId="{3F6CFB87-9911-4ACF-ACC5-90B8E375495D}" destId="{4DE181E2-205F-4CF8-AED2-A8A5400DE9E0}" srcOrd="0" destOrd="0" presId="urn:microsoft.com/office/officeart/2005/8/layout/process4"/>
    <dgm:cxn modelId="{290D407C-EF3F-4179-84D9-6083C4A3BB59}" type="presOf" srcId="{5442823F-E2F8-445F-8981-EC2DF53D2C6F}" destId="{0E52CDED-CBF0-40B4-AF4D-37151BB72682}" srcOrd="0" destOrd="0" presId="urn:microsoft.com/office/officeart/2005/8/layout/process4"/>
    <dgm:cxn modelId="{EF176294-7B8C-4B40-A3C2-F9ABD548CCF4}" type="presOf" srcId="{B4E48144-B61B-46DA-B06D-F161504580D8}" destId="{50523507-11CF-487B-B17D-8E9A02921E52}" srcOrd="0" destOrd="0" presId="urn:microsoft.com/office/officeart/2005/8/layout/process4"/>
    <dgm:cxn modelId="{B1131C38-10BD-4611-B75E-85E48389D354}" type="presOf" srcId="{BDC16FFE-F27C-4CD4-9A17-44EE7098AD34}" destId="{26F29574-0A06-4DCD-9DA2-8D31996F7798}" srcOrd="0" destOrd="0" presId="urn:microsoft.com/office/officeart/2005/8/layout/process4"/>
    <dgm:cxn modelId="{E7298AEB-B004-4DF0-A487-1B4FBF6A1DEB}" srcId="{19366AA5-D3E5-492C-B000-814DE9884BC9}" destId="{BDC16FFE-F27C-4CD4-9A17-44EE7098AD34}" srcOrd="0" destOrd="0" parTransId="{9AEEEE26-914F-40BA-9092-8D53AF32A538}" sibTransId="{59A23948-EB47-4FC6-A0A6-57C0F3C7003F}"/>
    <dgm:cxn modelId="{38D8CBC9-610C-47CA-A5B3-E83BE821247B}" srcId="{19366AA5-D3E5-492C-B000-814DE9884BC9}" destId="{B4E48144-B61B-46DA-B06D-F161504580D8}" srcOrd="1" destOrd="0" parTransId="{94338783-2825-4753-BC73-444003EDC44F}" sibTransId="{8A3EC225-B3E2-46AB-BB59-DFEB34D60009}"/>
    <dgm:cxn modelId="{262AEE19-186C-425D-8B4B-5177AEF309CE}" type="presParOf" srcId="{D4B1E89F-0B67-4153-9403-B44D3C304E01}" destId="{3E46C836-1947-4726-84CA-EF0A8EE00CC3}" srcOrd="0" destOrd="0" presId="urn:microsoft.com/office/officeart/2005/8/layout/process4"/>
    <dgm:cxn modelId="{C3DA2E3B-115B-4AC5-950D-2FD4F4E9EB99}" type="presParOf" srcId="{3E46C836-1947-4726-84CA-EF0A8EE00CC3}" destId="{4DE181E2-205F-4CF8-AED2-A8A5400DE9E0}" srcOrd="0" destOrd="0" presId="urn:microsoft.com/office/officeart/2005/8/layout/process4"/>
    <dgm:cxn modelId="{69E65BCF-7819-4F30-BD9F-7C9579343334}" type="presParOf" srcId="{D4B1E89F-0B67-4153-9403-B44D3C304E01}" destId="{B41DBDF0-A143-4410-9E38-E462C57B5027}" srcOrd="1" destOrd="0" presId="urn:microsoft.com/office/officeart/2005/8/layout/process4"/>
    <dgm:cxn modelId="{B6437835-A2D7-482B-A15B-3EB2E46E9590}" type="presParOf" srcId="{D4B1E89F-0B67-4153-9403-B44D3C304E01}" destId="{FC52F343-DD10-4E1F-A1A2-ABC73C700879}" srcOrd="2" destOrd="0" presId="urn:microsoft.com/office/officeart/2005/8/layout/process4"/>
    <dgm:cxn modelId="{2567CE07-095D-4782-9305-83056DC72EE2}" type="presParOf" srcId="{FC52F343-DD10-4E1F-A1A2-ABC73C700879}" destId="{0E52CDED-CBF0-40B4-AF4D-37151BB72682}" srcOrd="0" destOrd="0" presId="urn:microsoft.com/office/officeart/2005/8/layout/process4"/>
    <dgm:cxn modelId="{36A14AB0-A89E-410A-B558-971A401B3796}" type="presParOf" srcId="{D4B1E89F-0B67-4153-9403-B44D3C304E01}" destId="{6F8FA434-5FF5-4325-BBA1-25C0E1D7F6D2}" srcOrd="3" destOrd="0" presId="urn:microsoft.com/office/officeart/2005/8/layout/process4"/>
    <dgm:cxn modelId="{D802DF14-DDD8-4E1A-861B-1A58E3C4B77F}" type="presParOf" srcId="{D4B1E89F-0B67-4153-9403-B44D3C304E01}" destId="{E462840A-1151-4055-BA31-3F8591D6DF82}" srcOrd="4" destOrd="0" presId="urn:microsoft.com/office/officeart/2005/8/layout/process4"/>
    <dgm:cxn modelId="{68276284-4BF7-4612-8E06-AF21E90E3B74}" type="presParOf" srcId="{E462840A-1151-4055-BA31-3F8591D6DF82}" destId="{D303A2B5-8B3C-4582-AD66-EC14A1CC8F99}" srcOrd="0" destOrd="0" presId="urn:microsoft.com/office/officeart/2005/8/layout/process4"/>
    <dgm:cxn modelId="{3B4CA416-E112-451E-BE52-9A5A13DA5FEF}" type="presParOf" srcId="{D4B1E89F-0B67-4153-9403-B44D3C304E01}" destId="{8DD6333C-9C22-4DFB-A58B-B3BA2AB0B4AB}" srcOrd="5" destOrd="0" presId="urn:microsoft.com/office/officeart/2005/8/layout/process4"/>
    <dgm:cxn modelId="{62B89F85-6B7E-4973-AB34-7AC478778A7C}" type="presParOf" srcId="{D4B1E89F-0B67-4153-9403-B44D3C304E01}" destId="{1E04DEDA-8AC0-4D69-A9B5-8C66F598E149}" srcOrd="6" destOrd="0" presId="urn:microsoft.com/office/officeart/2005/8/layout/process4"/>
    <dgm:cxn modelId="{F1B4DE3A-A124-4672-AFEB-40BF9260986E}" type="presParOf" srcId="{1E04DEDA-8AC0-4D69-A9B5-8C66F598E149}" destId="{50523507-11CF-487B-B17D-8E9A02921E52}" srcOrd="0" destOrd="0" presId="urn:microsoft.com/office/officeart/2005/8/layout/process4"/>
    <dgm:cxn modelId="{9C5C9FF5-F738-49F0-9878-F91C1C503DA5}" type="presParOf" srcId="{D4B1E89F-0B67-4153-9403-B44D3C304E01}" destId="{44746318-9F92-4D99-BA7D-698C6A61A02A}" srcOrd="7" destOrd="0" presId="urn:microsoft.com/office/officeart/2005/8/layout/process4"/>
    <dgm:cxn modelId="{58164274-16AA-4C17-8719-14D0163F2A5B}" type="presParOf" srcId="{D4B1E89F-0B67-4153-9403-B44D3C304E01}" destId="{3FE9D6A9-6C09-4F33-979A-7265D7288B98}" srcOrd="8" destOrd="0" presId="urn:microsoft.com/office/officeart/2005/8/layout/process4"/>
    <dgm:cxn modelId="{7932531F-D7F9-47B4-9B4D-5EA6503A8212}" type="presParOf" srcId="{3FE9D6A9-6C09-4F33-979A-7265D7288B98}" destId="{26F29574-0A06-4DCD-9DA2-8D31996F779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568BEAC-FBB6-4DA8-AFEC-F236471011A2}"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97C68383-F2EC-44BF-80F5-9D84F0658F99}">
      <dgm:prSet phldrT="[Metin]"/>
      <dgm:spPr/>
      <dgm:t>
        <a:bodyPr/>
        <a:lstStyle/>
        <a:p>
          <a:r>
            <a:rPr lang="tr-TR" dirty="0" smtClean="0">
              <a:latin typeface="Times New Roman" pitchFamily="18" charset="0"/>
              <a:cs typeface="Times New Roman" pitchFamily="18" charset="0"/>
            </a:rPr>
            <a:t>MK’ da belirtilenler</a:t>
          </a:r>
          <a:endParaRPr lang="tr-TR" dirty="0"/>
        </a:p>
      </dgm:t>
    </dgm:pt>
    <dgm:pt modelId="{009F9FDA-E1F0-42AC-8437-5D5FD7D8B0EA}" type="parTrans" cxnId="{2342B710-4D7E-43B4-A317-F0A3574A9469}">
      <dgm:prSet/>
      <dgm:spPr/>
      <dgm:t>
        <a:bodyPr/>
        <a:lstStyle/>
        <a:p>
          <a:endParaRPr lang="tr-TR"/>
        </a:p>
      </dgm:t>
    </dgm:pt>
    <dgm:pt modelId="{FAB25865-64AB-40ED-925F-8797573F4A6F}" type="sibTrans" cxnId="{2342B710-4D7E-43B4-A317-F0A3574A9469}">
      <dgm:prSet/>
      <dgm:spPr/>
      <dgm:t>
        <a:bodyPr/>
        <a:lstStyle/>
        <a:p>
          <a:endParaRPr lang="tr-TR"/>
        </a:p>
      </dgm:t>
    </dgm:pt>
    <dgm:pt modelId="{D31C494C-0D52-434D-982F-E55524CA3F41}">
      <dgm:prSet phldrT="[Metin]"/>
      <dgm:spPr/>
      <dgm:t>
        <a:bodyPr/>
        <a:lstStyle/>
        <a:p>
          <a:r>
            <a:rPr lang="tr-TR" dirty="0" smtClean="0">
              <a:latin typeface="Times New Roman" pitchFamily="18" charset="0"/>
              <a:cs typeface="Times New Roman" pitchFamily="18" charset="0"/>
            </a:rPr>
            <a:t>MK. dışında belirtilenler</a:t>
          </a:r>
          <a:endParaRPr lang="tr-TR" dirty="0"/>
        </a:p>
      </dgm:t>
    </dgm:pt>
    <dgm:pt modelId="{E870F45A-59AC-4B4D-BA49-94F3541F31F9}" type="parTrans" cxnId="{873C0E16-C665-4993-8437-ED77BF2E2405}">
      <dgm:prSet/>
      <dgm:spPr/>
      <dgm:t>
        <a:bodyPr/>
        <a:lstStyle/>
        <a:p>
          <a:endParaRPr lang="tr-TR"/>
        </a:p>
      </dgm:t>
    </dgm:pt>
    <dgm:pt modelId="{137E8715-C4D6-43B2-ABD8-A62E89B64CD6}" type="sibTrans" cxnId="{873C0E16-C665-4993-8437-ED77BF2E2405}">
      <dgm:prSet/>
      <dgm:spPr/>
      <dgm:t>
        <a:bodyPr/>
        <a:lstStyle/>
        <a:p>
          <a:endParaRPr lang="tr-TR"/>
        </a:p>
      </dgm:t>
    </dgm:pt>
    <dgm:pt modelId="{14035654-D4E3-49CF-97E5-BEA332E6823E}" type="pres">
      <dgm:prSet presAssocID="{F568BEAC-FBB6-4DA8-AFEC-F236471011A2}" presName="Name0" presStyleCnt="0">
        <dgm:presLayoutVars>
          <dgm:dir/>
          <dgm:resizeHandles val="exact"/>
        </dgm:presLayoutVars>
      </dgm:prSet>
      <dgm:spPr/>
      <dgm:t>
        <a:bodyPr/>
        <a:lstStyle/>
        <a:p>
          <a:endParaRPr lang="tr-TR"/>
        </a:p>
      </dgm:t>
    </dgm:pt>
    <dgm:pt modelId="{55D8DD9C-EF56-411D-A854-B4818F2626B5}" type="pres">
      <dgm:prSet presAssocID="{97C68383-F2EC-44BF-80F5-9D84F0658F99}" presName="node" presStyleLbl="node1" presStyleIdx="0" presStyleCnt="2">
        <dgm:presLayoutVars>
          <dgm:bulletEnabled val="1"/>
        </dgm:presLayoutVars>
      </dgm:prSet>
      <dgm:spPr/>
      <dgm:t>
        <a:bodyPr/>
        <a:lstStyle/>
        <a:p>
          <a:endParaRPr lang="tr-TR"/>
        </a:p>
      </dgm:t>
    </dgm:pt>
    <dgm:pt modelId="{D7FEC643-ED24-450D-937A-6599F82008E1}" type="pres">
      <dgm:prSet presAssocID="{FAB25865-64AB-40ED-925F-8797573F4A6F}" presName="sibTrans" presStyleCnt="0"/>
      <dgm:spPr/>
    </dgm:pt>
    <dgm:pt modelId="{533B1978-82E1-4908-80F6-382141E17705}" type="pres">
      <dgm:prSet presAssocID="{D31C494C-0D52-434D-982F-E55524CA3F41}" presName="node" presStyleLbl="node1" presStyleIdx="1" presStyleCnt="2">
        <dgm:presLayoutVars>
          <dgm:bulletEnabled val="1"/>
        </dgm:presLayoutVars>
      </dgm:prSet>
      <dgm:spPr/>
      <dgm:t>
        <a:bodyPr/>
        <a:lstStyle/>
        <a:p>
          <a:endParaRPr lang="tr-TR"/>
        </a:p>
      </dgm:t>
    </dgm:pt>
  </dgm:ptLst>
  <dgm:cxnLst>
    <dgm:cxn modelId="{72C85570-5D8A-4BA9-AE95-A5A9537ED46F}" type="presOf" srcId="{97C68383-F2EC-44BF-80F5-9D84F0658F99}" destId="{55D8DD9C-EF56-411D-A854-B4818F2626B5}" srcOrd="0" destOrd="0" presId="urn:microsoft.com/office/officeart/2005/8/layout/hList6"/>
    <dgm:cxn modelId="{3AF63ADD-5893-4E20-8F65-DC322BCE97D6}" type="presOf" srcId="{D31C494C-0D52-434D-982F-E55524CA3F41}" destId="{533B1978-82E1-4908-80F6-382141E17705}" srcOrd="0" destOrd="0" presId="urn:microsoft.com/office/officeart/2005/8/layout/hList6"/>
    <dgm:cxn modelId="{873C0E16-C665-4993-8437-ED77BF2E2405}" srcId="{F568BEAC-FBB6-4DA8-AFEC-F236471011A2}" destId="{D31C494C-0D52-434D-982F-E55524CA3F41}" srcOrd="1" destOrd="0" parTransId="{E870F45A-59AC-4B4D-BA49-94F3541F31F9}" sibTransId="{137E8715-C4D6-43B2-ABD8-A62E89B64CD6}"/>
    <dgm:cxn modelId="{44A5A97F-9B19-4B00-A3D3-845522909E3B}" type="presOf" srcId="{F568BEAC-FBB6-4DA8-AFEC-F236471011A2}" destId="{14035654-D4E3-49CF-97E5-BEA332E6823E}" srcOrd="0" destOrd="0" presId="urn:microsoft.com/office/officeart/2005/8/layout/hList6"/>
    <dgm:cxn modelId="{2342B710-4D7E-43B4-A317-F0A3574A9469}" srcId="{F568BEAC-FBB6-4DA8-AFEC-F236471011A2}" destId="{97C68383-F2EC-44BF-80F5-9D84F0658F99}" srcOrd="0" destOrd="0" parTransId="{009F9FDA-E1F0-42AC-8437-5D5FD7D8B0EA}" sibTransId="{FAB25865-64AB-40ED-925F-8797573F4A6F}"/>
    <dgm:cxn modelId="{AE4B615F-6963-46E1-97BA-CECDD64B46CE}" type="presParOf" srcId="{14035654-D4E3-49CF-97E5-BEA332E6823E}" destId="{55D8DD9C-EF56-411D-A854-B4818F2626B5}" srcOrd="0" destOrd="0" presId="urn:microsoft.com/office/officeart/2005/8/layout/hList6"/>
    <dgm:cxn modelId="{BEFF6147-03A3-4F5C-B0BD-DCBE5B420741}" type="presParOf" srcId="{14035654-D4E3-49CF-97E5-BEA332E6823E}" destId="{D7FEC643-ED24-450D-937A-6599F82008E1}" srcOrd="1" destOrd="0" presId="urn:microsoft.com/office/officeart/2005/8/layout/hList6"/>
    <dgm:cxn modelId="{51D3FE9B-C8FD-43CE-A66E-943BEA6732D6}" type="presParOf" srcId="{14035654-D4E3-49CF-97E5-BEA332E6823E}" destId="{533B1978-82E1-4908-80F6-382141E17705}"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060490B-A269-40C7-ACD1-B9353460C51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047F02DE-F89A-4822-A53C-AFBA069BB853}">
      <dgm:prSet/>
      <dgm:spPr/>
      <dgm:t>
        <a:bodyPr/>
        <a:lstStyle/>
        <a:p>
          <a:pPr algn="l" rtl="0"/>
          <a:r>
            <a:rPr lang="tr-TR" b="1" u="none" dirty="0" smtClean="0">
              <a:latin typeface="Times New Roman" pitchFamily="18" charset="0"/>
              <a:cs typeface="Times New Roman" pitchFamily="18" charset="0"/>
            </a:rPr>
            <a:t>Ayni Hak İddiası</a:t>
          </a:r>
          <a:r>
            <a:rPr lang="tr-TR" dirty="0" smtClean="0">
              <a:latin typeface="Times New Roman" pitchFamily="18" charset="0"/>
              <a:cs typeface="Times New Roman" pitchFamily="18" charset="0"/>
            </a:rPr>
            <a:t>: Bir kimse sicil dışı ayni hak sahibi olduğunu iddia ediyorsa, bu iddiasını ispat edinceye kadar üçüncü kişilerin iyiniyetle ayni hakkı kazanmalarına engel olmak için geçici tescil şerhi öngörülmüştür.</a:t>
          </a:r>
          <a:endParaRPr lang="tr-TR" dirty="0">
            <a:latin typeface="Times New Roman" pitchFamily="18" charset="0"/>
            <a:cs typeface="Times New Roman" pitchFamily="18" charset="0"/>
          </a:endParaRPr>
        </a:p>
      </dgm:t>
    </dgm:pt>
    <dgm:pt modelId="{B50561C1-2FAC-44D4-85B9-F46792870F02}" type="parTrans" cxnId="{C530132A-3BB6-490F-B860-787B0EF58A87}">
      <dgm:prSet/>
      <dgm:spPr/>
      <dgm:t>
        <a:bodyPr/>
        <a:lstStyle/>
        <a:p>
          <a:endParaRPr lang="tr-TR"/>
        </a:p>
      </dgm:t>
    </dgm:pt>
    <dgm:pt modelId="{7923A6BD-1E8E-4185-AE3A-11628172C970}" type="sibTrans" cxnId="{C530132A-3BB6-490F-B860-787B0EF58A87}">
      <dgm:prSet/>
      <dgm:spPr/>
      <dgm:t>
        <a:bodyPr/>
        <a:lstStyle/>
        <a:p>
          <a:endParaRPr lang="tr-TR"/>
        </a:p>
      </dgm:t>
    </dgm:pt>
    <dgm:pt modelId="{586EE512-49F1-41FA-891A-C15FB0F7F7A3}">
      <dgm:prSet/>
      <dgm:spPr/>
      <dgm:t>
        <a:bodyPr/>
        <a:lstStyle/>
        <a:p>
          <a:pPr algn="l" rtl="0"/>
          <a:r>
            <a:rPr lang="tr-TR" b="1" u="none" dirty="0" smtClean="0">
              <a:latin typeface="Times New Roman" pitchFamily="18" charset="0"/>
              <a:cs typeface="Times New Roman" pitchFamily="18" charset="0"/>
            </a:rPr>
            <a:t>Tasarruf yetkisini belirleyen belgelerdeki noksanların sonradan tamamlanmasına kanunen imkan verilenlerin talepleri:</a:t>
          </a:r>
          <a:r>
            <a:rPr lang="tr-TR" dirty="0" smtClean="0">
              <a:latin typeface="Times New Roman" pitchFamily="18" charset="0"/>
              <a:cs typeface="Times New Roman" pitchFamily="18" charset="0"/>
            </a:rPr>
            <a:t> Bir ayni hakkın tescili hususunda tapu memuruna yapılan talebin belgelenmesinde, belge noksanının tamamlanmasına kadar geçici tescil şerhi öngörülmüştür. Belge tamamlanınca tescil şerhin yapıldığı andan itibaren hüküm ifade eder.</a:t>
          </a:r>
          <a:endParaRPr lang="tr-TR" dirty="0">
            <a:latin typeface="Times New Roman" pitchFamily="18" charset="0"/>
            <a:cs typeface="Times New Roman" pitchFamily="18" charset="0"/>
          </a:endParaRPr>
        </a:p>
      </dgm:t>
    </dgm:pt>
    <dgm:pt modelId="{2D3FE434-8C2A-47D6-A659-29ABC465E7CE}" type="parTrans" cxnId="{FC7C8D5B-D3FC-41F7-8076-26B179B19D4B}">
      <dgm:prSet/>
      <dgm:spPr/>
      <dgm:t>
        <a:bodyPr/>
        <a:lstStyle/>
        <a:p>
          <a:endParaRPr lang="tr-TR"/>
        </a:p>
      </dgm:t>
    </dgm:pt>
    <dgm:pt modelId="{67D445B9-5787-4CF2-AA42-6113888655D4}" type="sibTrans" cxnId="{FC7C8D5B-D3FC-41F7-8076-26B179B19D4B}">
      <dgm:prSet/>
      <dgm:spPr/>
      <dgm:t>
        <a:bodyPr/>
        <a:lstStyle/>
        <a:p>
          <a:endParaRPr lang="tr-TR"/>
        </a:p>
      </dgm:t>
    </dgm:pt>
    <dgm:pt modelId="{E7A362C3-179F-45ED-AD79-8DDA0378A5B1}" type="pres">
      <dgm:prSet presAssocID="{9060490B-A269-40C7-ACD1-B9353460C51C}" presName="Name0" presStyleCnt="0">
        <dgm:presLayoutVars>
          <dgm:dir/>
          <dgm:animLvl val="lvl"/>
          <dgm:resizeHandles val="exact"/>
        </dgm:presLayoutVars>
      </dgm:prSet>
      <dgm:spPr/>
      <dgm:t>
        <a:bodyPr/>
        <a:lstStyle/>
        <a:p>
          <a:endParaRPr lang="tr-TR"/>
        </a:p>
      </dgm:t>
    </dgm:pt>
    <dgm:pt modelId="{DECE6B94-BE27-47FF-A6B8-B1F40D5EE283}" type="pres">
      <dgm:prSet presAssocID="{586EE512-49F1-41FA-891A-C15FB0F7F7A3}" presName="boxAndChildren" presStyleCnt="0"/>
      <dgm:spPr/>
    </dgm:pt>
    <dgm:pt modelId="{18D847F9-9D3A-4A54-9209-5D08E28392E1}" type="pres">
      <dgm:prSet presAssocID="{586EE512-49F1-41FA-891A-C15FB0F7F7A3}" presName="parentTextBox" presStyleLbl="node1" presStyleIdx="0" presStyleCnt="2"/>
      <dgm:spPr/>
      <dgm:t>
        <a:bodyPr/>
        <a:lstStyle/>
        <a:p>
          <a:endParaRPr lang="tr-TR"/>
        </a:p>
      </dgm:t>
    </dgm:pt>
    <dgm:pt modelId="{59C38EDC-10E4-419F-BCE8-5D9094283EF7}" type="pres">
      <dgm:prSet presAssocID="{7923A6BD-1E8E-4185-AE3A-11628172C970}" presName="sp" presStyleCnt="0"/>
      <dgm:spPr/>
    </dgm:pt>
    <dgm:pt modelId="{D838D678-DF83-48B9-9F42-60B4CA2B3FA4}" type="pres">
      <dgm:prSet presAssocID="{047F02DE-F89A-4822-A53C-AFBA069BB853}" presName="arrowAndChildren" presStyleCnt="0"/>
      <dgm:spPr/>
    </dgm:pt>
    <dgm:pt modelId="{AB7D10F5-B95C-49BC-A88A-2DB862F6B0FD}" type="pres">
      <dgm:prSet presAssocID="{047F02DE-F89A-4822-A53C-AFBA069BB853}" presName="parentTextArrow" presStyleLbl="node1" presStyleIdx="1" presStyleCnt="2" custLinFactNeighborX="-1624" custLinFactNeighborY="1148"/>
      <dgm:spPr/>
      <dgm:t>
        <a:bodyPr/>
        <a:lstStyle/>
        <a:p>
          <a:endParaRPr lang="tr-TR"/>
        </a:p>
      </dgm:t>
    </dgm:pt>
  </dgm:ptLst>
  <dgm:cxnLst>
    <dgm:cxn modelId="{FC7C8D5B-D3FC-41F7-8076-26B179B19D4B}" srcId="{9060490B-A269-40C7-ACD1-B9353460C51C}" destId="{586EE512-49F1-41FA-891A-C15FB0F7F7A3}" srcOrd="1" destOrd="0" parTransId="{2D3FE434-8C2A-47D6-A659-29ABC465E7CE}" sibTransId="{67D445B9-5787-4CF2-AA42-6113888655D4}"/>
    <dgm:cxn modelId="{7D9A5D50-B79D-4A32-9426-05AC181CA831}" type="presOf" srcId="{047F02DE-F89A-4822-A53C-AFBA069BB853}" destId="{AB7D10F5-B95C-49BC-A88A-2DB862F6B0FD}" srcOrd="0" destOrd="0" presId="urn:microsoft.com/office/officeart/2005/8/layout/process4"/>
    <dgm:cxn modelId="{09F8DE88-3E59-4019-B5EA-990D5AB2E8E8}" type="presOf" srcId="{9060490B-A269-40C7-ACD1-B9353460C51C}" destId="{E7A362C3-179F-45ED-AD79-8DDA0378A5B1}" srcOrd="0" destOrd="0" presId="urn:microsoft.com/office/officeart/2005/8/layout/process4"/>
    <dgm:cxn modelId="{C530132A-3BB6-490F-B860-787B0EF58A87}" srcId="{9060490B-A269-40C7-ACD1-B9353460C51C}" destId="{047F02DE-F89A-4822-A53C-AFBA069BB853}" srcOrd="0" destOrd="0" parTransId="{B50561C1-2FAC-44D4-85B9-F46792870F02}" sibTransId="{7923A6BD-1E8E-4185-AE3A-11628172C970}"/>
    <dgm:cxn modelId="{E6550B72-DC26-4B5A-8858-0512D9268B35}" type="presOf" srcId="{586EE512-49F1-41FA-891A-C15FB0F7F7A3}" destId="{18D847F9-9D3A-4A54-9209-5D08E28392E1}" srcOrd="0" destOrd="0" presId="urn:microsoft.com/office/officeart/2005/8/layout/process4"/>
    <dgm:cxn modelId="{281FB73D-9228-417F-B789-684133F3589C}" type="presParOf" srcId="{E7A362C3-179F-45ED-AD79-8DDA0378A5B1}" destId="{DECE6B94-BE27-47FF-A6B8-B1F40D5EE283}" srcOrd="0" destOrd="0" presId="urn:microsoft.com/office/officeart/2005/8/layout/process4"/>
    <dgm:cxn modelId="{34DD535A-CD13-4F4B-ABF2-2A5B210F0A3F}" type="presParOf" srcId="{DECE6B94-BE27-47FF-A6B8-B1F40D5EE283}" destId="{18D847F9-9D3A-4A54-9209-5D08E28392E1}" srcOrd="0" destOrd="0" presId="urn:microsoft.com/office/officeart/2005/8/layout/process4"/>
    <dgm:cxn modelId="{6B8525BB-4BA5-4434-8674-8969F8F1BBB3}" type="presParOf" srcId="{E7A362C3-179F-45ED-AD79-8DDA0378A5B1}" destId="{59C38EDC-10E4-419F-BCE8-5D9094283EF7}" srcOrd="1" destOrd="0" presId="urn:microsoft.com/office/officeart/2005/8/layout/process4"/>
    <dgm:cxn modelId="{E47D92F6-E531-4892-A16C-359572F03833}" type="presParOf" srcId="{E7A362C3-179F-45ED-AD79-8DDA0378A5B1}" destId="{D838D678-DF83-48B9-9F42-60B4CA2B3FA4}" srcOrd="2" destOrd="0" presId="urn:microsoft.com/office/officeart/2005/8/layout/process4"/>
    <dgm:cxn modelId="{2CDD87B4-9E8D-4692-9415-108EDB521ADF}" type="presParOf" srcId="{D838D678-DF83-48B9-9F42-60B4CA2B3FA4}" destId="{AB7D10F5-B95C-49BC-A88A-2DB862F6B0FD}"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F24836-C121-4B4F-A71D-AC6EB7D15AF0}"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35EA924D-97A1-4562-A732-50D85BB44450}">
      <dgm:prSet phldrT="[Metin]"/>
      <dgm:spPr/>
      <dgm:t>
        <a:bodyPr/>
        <a:lstStyle/>
        <a:p>
          <a:r>
            <a:rPr lang="tr-TR" dirty="0" smtClean="0">
              <a:latin typeface="Times New Roman" pitchFamily="18" charset="0"/>
              <a:cs typeface="Times New Roman" pitchFamily="18" charset="0"/>
            </a:rPr>
            <a:t>MK’ da belirtilenler</a:t>
          </a:r>
          <a:endParaRPr lang="tr-TR" dirty="0">
            <a:latin typeface="Times New Roman" pitchFamily="18" charset="0"/>
            <a:cs typeface="Times New Roman" pitchFamily="18" charset="0"/>
          </a:endParaRPr>
        </a:p>
      </dgm:t>
    </dgm:pt>
    <dgm:pt modelId="{A3652708-82E7-4209-A4EE-3CCB0D1641B0}" type="parTrans" cxnId="{F0455D89-C2F3-4DB2-AF90-D1B58EF49C47}">
      <dgm:prSet/>
      <dgm:spPr/>
      <dgm:t>
        <a:bodyPr/>
        <a:lstStyle/>
        <a:p>
          <a:endParaRPr lang="tr-TR"/>
        </a:p>
      </dgm:t>
    </dgm:pt>
    <dgm:pt modelId="{E9B6D35E-A9FD-434E-B6CC-FEB3D1766DC5}" type="sibTrans" cxnId="{F0455D89-C2F3-4DB2-AF90-D1B58EF49C47}">
      <dgm:prSet/>
      <dgm:spPr/>
      <dgm:t>
        <a:bodyPr/>
        <a:lstStyle/>
        <a:p>
          <a:endParaRPr lang="tr-TR"/>
        </a:p>
      </dgm:t>
    </dgm:pt>
    <dgm:pt modelId="{6B481C40-5984-46D3-9091-3A5CC67C11F4}">
      <dgm:prSet phldrT="[Metin]"/>
      <dgm:spPr/>
      <dgm:t>
        <a:bodyPr/>
        <a:lstStyle/>
        <a:p>
          <a:r>
            <a:rPr lang="tr-TR" dirty="0" smtClean="0">
              <a:latin typeface="Times New Roman" pitchFamily="18" charset="0"/>
              <a:cs typeface="Times New Roman" pitchFamily="18" charset="0"/>
            </a:rPr>
            <a:t>BK’ da belirtilenler</a:t>
          </a:r>
          <a:endParaRPr lang="tr-TR" dirty="0">
            <a:latin typeface="Times New Roman" pitchFamily="18" charset="0"/>
            <a:cs typeface="Times New Roman" pitchFamily="18" charset="0"/>
          </a:endParaRPr>
        </a:p>
      </dgm:t>
    </dgm:pt>
    <dgm:pt modelId="{456BA308-F77A-4515-8791-B5D951A1D897}" type="parTrans" cxnId="{298721BE-4EE5-4103-8087-4883F3D5616B}">
      <dgm:prSet/>
      <dgm:spPr/>
      <dgm:t>
        <a:bodyPr/>
        <a:lstStyle/>
        <a:p>
          <a:endParaRPr lang="tr-TR"/>
        </a:p>
      </dgm:t>
    </dgm:pt>
    <dgm:pt modelId="{FA2A1862-5C2A-4E62-9EDD-E5756BE8E051}" type="sibTrans" cxnId="{298721BE-4EE5-4103-8087-4883F3D5616B}">
      <dgm:prSet/>
      <dgm:spPr/>
      <dgm:t>
        <a:bodyPr/>
        <a:lstStyle/>
        <a:p>
          <a:endParaRPr lang="tr-TR"/>
        </a:p>
      </dgm:t>
    </dgm:pt>
    <dgm:pt modelId="{E0C158D2-AE49-4FDB-A520-AB7E2B57C4AF}">
      <dgm:prSet phldrT="[Metin]"/>
      <dgm:spPr/>
      <dgm:t>
        <a:bodyPr/>
        <a:lstStyle/>
        <a:p>
          <a:r>
            <a:rPr lang="tr-TR" dirty="0" smtClean="0">
              <a:latin typeface="Times New Roman" pitchFamily="18" charset="0"/>
              <a:cs typeface="Times New Roman" pitchFamily="18" charset="0"/>
            </a:rPr>
            <a:t>Tapu Kanunu’nda belirtilenler</a:t>
          </a:r>
          <a:endParaRPr lang="tr-TR" dirty="0">
            <a:latin typeface="Times New Roman" pitchFamily="18" charset="0"/>
            <a:cs typeface="Times New Roman" pitchFamily="18" charset="0"/>
          </a:endParaRPr>
        </a:p>
      </dgm:t>
    </dgm:pt>
    <dgm:pt modelId="{CEB26377-DDE2-46DF-81CB-8B2617F71F67}" type="parTrans" cxnId="{62A539E5-22EB-47C2-80E8-11215DD8B1F0}">
      <dgm:prSet/>
      <dgm:spPr/>
      <dgm:t>
        <a:bodyPr/>
        <a:lstStyle/>
        <a:p>
          <a:endParaRPr lang="tr-TR"/>
        </a:p>
      </dgm:t>
    </dgm:pt>
    <dgm:pt modelId="{69D58221-4E38-40D2-A392-731B5CA869F3}" type="sibTrans" cxnId="{62A539E5-22EB-47C2-80E8-11215DD8B1F0}">
      <dgm:prSet/>
      <dgm:spPr/>
      <dgm:t>
        <a:bodyPr/>
        <a:lstStyle/>
        <a:p>
          <a:endParaRPr lang="tr-TR"/>
        </a:p>
      </dgm:t>
    </dgm:pt>
    <dgm:pt modelId="{82803C7E-D5DE-4136-8DEA-AC270F740716}" type="pres">
      <dgm:prSet presAssocID="{1DF24836-C121-4B4F-A71D-AC6EB7D15AF0}" presName="Name0" presStyleCnt="0">
        <dgm:presLayoutVars>
          <dgm:dir/>
          <dgm:resizeHandles val="exact"/>
        </dgm:presLayoutVars>
      </dgm:prSet>
      <dgm:spPr/>
      <dgm:t>
        <a:bodyPr/>
        <a:lstStyle/>
        <a:p>
          <a:endParaRPr lang="tr-TR"/>
        </a:p>
      </dgm:t>
    </dgm:pt>
    <dgm:pt modelId="{41D985AE-235B-4500-B122-9B6C9FF6DEBB}" type="pres">
      <dgm:prSet presAssocID="{35EA924D-97A1-4562-A732-50D85BB44450}" presName="node" presStyleLbl="node1" presStyleIdx="0" presStyleCnt="3">
        <dgm:presLayoutVars>
          <dgm:bulletEnabled val="1"/>
        </dgm:presLayoutVars>
      </dgm:prSet>
      <dgm:spPr/>
      <dgm:t>
        <a:bodyPr/>
        <a:lstStyle/>
        <a:p>
          <a:endParaRPr lang="tr-TR"/>
        </a:p>
      </dgm:t>
    </dgm:pt>
    <dgm:pt modelId="{AF04B68D-63F1-4CA9-BE49-0BA000B56E94}" type="pres">
      <dgm:prSet presAssocID="{E9B6D35E-A9FD-434E-B6CC-FEB3D1766DC5}" presName="sibTrans" presStyleCnt="0"/>
      <dgm:spPr/>
    </dgm:pt>
    <dgm:pt modelId="{FD258B53-C8FB-4951-9709-1B9035F096D3}" type="pres">
      <dgm:prSet presAssocID="{6B481C40-5984-46D3-9091-3A5CC67C11F4}" presName="node" presStyleLbl="node1" presStyleIdx="1" presStyleCnt="3">
        <dgm:presLayoutVars>
          <dgm:bulletEnabled val="1"/>
        </dgm:presLayoutVars>
      </dgm:prSet>
      <dgm:spPr/>
      <dgm:t>
        <a:bodyPr/>
        <a:lstStyle/>
        <a:p>
          <a:endParaRPr lang="tr-TR"/>
        </a:p>
      </dgm:t>
    </dgm:pt>
    <dgm:pt modelId="{82F4CF5F-E9DB-4128-9637-E38BAB6950F6}" type="pres">
      <dgm:prSet presAssocID="{FA2A1862-5C2A-4E62-9EDD-E5756BE8E051}" presName="sibTrans" presStyleCnt="0"/>
      <dgm:spPr/>
    </dgm:pt>
    <dgm:pt modelId="{F9F398A1-FC3F-477A-9DC2-A1B6008CA168}" type="pres">
      <dgm:prSet presAssocID="{E0C158D2-AE49-4FDB-A520-AB7E2B57C4AF}" presName="node" presStyleLbl="node1" presStyleIdx="2" presStyleCnt="3">
        <dgm:presLayoutVars>
          <dgm:bulletEnabled val="1"/>
        </dgm:presLayoutVars>
      </dgm:prSet>
      <dgm:spPr/>
      <dgm:t>
        <a:bodyPr/>
        <a:lstStyle/>
        <a:p>
          <a:endParaRPr lang="tr-TR"/>
        </a:p>
      </dgm:t>
    </dgm:pt>
  </dgm:ptLst>
  <dgm:cxnLst>
    <dgm:cxn modelId="{298721BE-4EE5-4103-8087-4883F3D5616B}" srcId="{1DF24836-C121-4B4F-A71D-AC6EB7D15AF0}" destId="{6B481C40-5984-46D3-9091-3A5CC67C11F4}" srcOrd="1" destOrd="0" parTransId="{456BA308-F77A-4515-8791-B5D951A1D897}" sibTransId="{FA2A1862-5C2A-4E62-9EDD-E5756BE8E051}"/>
    <dgm:cxn modelId="{6A501E15-4B07-4287-BDAB-5E704C94D449}" type="presOf" srcId="{6B481C40-5984-46D3-9091-3A5CC67C11F4}" destId="{FD258B53-C8FB-4951-9709-1B9035F096D3}" srcOrd="0" destOrd="0" presId="urn:microsoft.com/office/officeart/2005/8/layout/hList6"/>
    <dgm:cxn modelId="{F0455D89-C2F3-4DB2-AF90-D1B58EF49C47}" srcId="{1DF24836-C121-4B4F-A71D-AC6EB7D15AF0}" destId="{35EA924D-97A1-4562-A732-50D85BB44450}" srcOrd="0" destOrd="0" parTransId="{A3652708-82E7-4209-A4EE-3CCB0D1641B0}" sibTransId="{E9B6D35E-A9FD-434E-B6CC-FEB3D1766DC5}"/>
    <dgm:cxn modelId="{D99848FA-387D-4EBC-9510-81FF5808DE43}" type="presOf" srcId="{E0C158D2-AE49-4FDB-A520-AB7E2B57C4AF}" destId="{F9F398A1-FC3F-477A-9DC2-A1B6008CA168}" srcOrd="0" destOrd="0" presId="urn:microsoft.com/office/officeart/2005/8/layout/hList6"/>
    <dgm:cxn modelId="{62A539E5-22EB-47C2-80E8-11215DD8B1F0}" srcId="{1DF24836-C121-4B4F-A71D-AC6EB7D15AF0}" destId="{E0C158D2-AE49-4FDB-A520-AB7E2B57C4AF}" srcOrd="2" destOrd="0" parTransId="{CEB26377-DDE2-46DF-81CB-8B2617F71F67}" sibTransId="{69D58221-4E38-40D2-A392-731B5CA869F3}"/>
    <dgm:cxn modelId="{E4056D05-2A75-4E06-9E51-8B931B67C755}" type="presOf" srcId="{35EA924D-97A1-4562-A732-50D85BB44450}" destId="{41D985AE-235B-4500-B122-9B6C9FF6DEBB}" srcOrd="0" destOrd="0" presId="urn:microsoft.com/office/officeart/2005/8/layout/hList6"/>
    <dgm:cxn modelId="{F825F337-985C-4932-81C5-D74BEA4FEBF9}" type="presOf" srcId="{1DF24836-C121-4B4F-A71D-AC6EB7D15AF0}" destId="{82803C7E-D5DE-4136-8DEA-AC270F740716}" srcOrd="0" destOrd="0" presId="urn:microsoft.com/office/officeart/2005/8/layout/hList6"/>
    <dgm:cxn modelId="{532C14B2-6FDD-4C24-8C2A-CA91E6554ACA}" type="presParOf" srcId="{82803C7E-D5DE-4136-8DEA-AC270F740716}" destId="{41D985AE-235B-4500-B122-9B6C9FF6DEBB}" srcOrd="0" destOrd="0" presId="urn:microsoft.com/office/officeart/2005/8/layout/hList6"/>
    <dgm:cxn modelId="{BF7DE500-9065-4B96-80F6-BA51169EA98D}" type="presParOf" srcId="{82803C7E-D5DE-4136-8DEA-AC270F740716}" destId="{AF04B68D-63F1-4CA9-BE49-0BA000B56E94}" srcOrd="1" destOrd="0" presId="urn:microsoft.com/office/officeart/2005/8/layout/hList6"/>
    <dgm:cxn modelId="{76163F08-649E-4C0C-A1C8-6C7984E01087}" type="presParOf" srcId="{82803C7E-D5DE-4136-8DEA-AC270F740716}" destId="{FD258B53-C8FB-4951-9709-1B9035F096D3}" srcOrd="2" destOrd="0" presId="urn:microsoft.com/office/officeart/2005/8/layout/hList6"/>
    <dgm:cxn modelId="{FA31DA9A-2F5F-4A66-B7A8-9FE56BF5D097}" type="presParOf" srcId="{82803C7E-D5DE-4136-8DEA-AC270F740716}" destId="{82F4CF5F-E9DB-4128-9637-E38BAB6950F6}" srcOrd="3" destOrd="0" presId="urn:microsoft.com/office/officeart/2005/8/layout/hList6"/>
    <dgm:cxn modelId="{EF842AE6-3EBF-433A-8F92-031154AE1FB3}" type="presParOf" srcId="{82803C7E-D5DE-4136-8DEA-AC270F740716}" destId="{F9F398A1-FC3F-477A-9DC2-A1B6008CA168}"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600BE3-3457-4BB2-AE81-D3F80032C5D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D0ADA55B-B87A-4720-B45A-C8B1195F9758}">
      <dgm:prSet/>
      <dgm:spPr/>
      <dgm:t>
        <a:bodyPr/>
        <a:lstStyle/>
        <a:p>
          <a:pPr rtl="0"/>
          <a:r>
            <a:rPr lang="tr-TR" dirty="0" smtClean="0">
              <a:latin typeface="Times New Roman" pitchFamily="18" charset="0"/>
              <a:cs typeface="Times New Roman" pitchFamily="18" charset="0"/>
            </a:rPr>
            <a:t>Arsa Payı Karşılığı  İnşaat Sözleşmesinden Doğan Hak ( MK. m. 1009)</a:t>
          </a:r>
          <a:endParaRPr lang="tr-TR" dirty="0">
            <a:latin typeface="Times New Roman" pitchFamily="18" charset="0"/>
            <a:cs typeface="Times New Roman" pitchFamily="18" charset="0"/>
          </a:endParaRPr>
        </a:p>
      </dgm:t>
    </dgm:pt>
    <dgm:pt modelId="{E447108A-47F3-4952-A981-AA50F545640F}" type="parTrans" cxnId="{0AC7C3E8-A907-410B-8117-2274D9AB4F4B}">
      <dgm:prSet/>
      <dgm:spPr/>
      <dgm:t>
        <a:bodyPr/>
        <a:lstStyle/>
        <a:p>
          <a:endParaRPr lang="tr-TR"/>
        </a:p>
      </dgm:t>
    </dgm:pt>
    <dgm:pt modelId="{C1A224D7-852A-426C-B451-EE57C1E98649}" type="sibTrans" cxnId="{0AC7C3E8-A907-410B-8117-2274D9AB4F4B}">
      <dgm:prSet/>
      <dgm:spPr/>
      <dgm:t>
        <a:bodyPr/>
        <a:lstStyle/>
        <a:p>
          <a:endParaRPr lang="tr-TR"/>
        </a:p>
      </dgm:t>
    </dgm:pt>
    <dgm:pt modelId="{42555314-D509-4D7C-9789-23FA9097D0E7}">
      <dgm:prSet/>
      <dgm:spPr/>
      <dgm:t>
        <a:bodyPr/>
        <a:lstStyle/>
        <a:p>
          <a:pPr rtl="0"/>
          <a:r>
            <a:rPr lang="tr-TR" dirty="0" smtClean="0">
              <a:latin typeface="Times New Roman" pitchFamily="18" charset="0"/>
              <a:cs typeface="Times New Roman" pitchFamily="18" charset="0"/>
            </a:rPr>
            <a:t>Sözleşmeden Doğan Önalım Hakkı ( MK. m. 735)</a:t>
          </a:r>
          <a:endParaRPr lang="tr-TR" dirty="0">
            <a:latin typeface="Times New Roman" pitchFamily="18" charset="0"/>
            <a:cs typeface="Times New Roman" pitchFamily="18" charset="0"/>
          </a:endParaRPr>
        </a:p>
      </dgm:t>
    </dgm:pt>
    <dgm:pt modelId="{C0E28F4B-B513-49E3-86FC-3146B7689F12}" type="parTrans" cxnId="{0F809872-49A0-43B3-88B6-CFE55308D8E0}">
      <dgm:prSet/>
      <dgm:spPr/>
      <dgm:t>
        <a:bodyPr/>
        <a:lstStyle/>
        <a:p>
          <a:endParaRPr lang="tr-TR"/>
        </a:p>
      </dgm:t>
    </dgm:pt>
    <dgm:pt modelId="{D7CA7103-EF68-4CB0-93AA-B2501EC1CEFF}" type="sibTrans" cxnId="{0F809872-49A0-43B3-88B6-CFE55308D8E0}">
      <dgm:prSet/>
      <dgm:spPr/>
      <dgm:t>
        <a:bodyPr/>
        <a:lstStyle/>
        <a:p>
          <a:endParaRPr lang="tr-TR"/>
        </a:p>
      </dgm:t>
    </dgm:pt>
    <dgm:pt modelId="{652DB682-98EE-4542-965F-3603B1C6CD04}">
      <dgm:prSet/>
      <dgm:spPr/>
      <dgm:t>
        <a:bodyPr/>
        <a:lstStyle/>
        <a:p>
          <a:pPr rtl="0"/>
          <a:r>
            <a:rPr lang="tr-TR" dirty="0" smtClean="0">
              <a:latin typeface="Times New Roman" pitchFamily="18" charset="0"/>
              <a:cs typeface="Times New Roman" pitchFamily="18" charset="0"/>
            </a:rPr>
            <a:t>Sözleşmeden Doğan Alım Hakkı ( MK. m. 736)</a:t>
          </a:r>
          <a:endParaRPr lang="tr-TR" dirty="0">
            <a:latin typeface="Times New Roman" pitchFamily="18" charset="0"/>
            <a:cs typeface="Times New Roman" pitchFamily="18" charset="0"/>
          </a:endParaRPr>
        </a:p>
      </dgm:t>
    </dgm:pt>
    <dgm:pt modelId="{993EFDF2-C3FA-4EEA-9EAE-0277BD1B4C6E}" type="parTrans" cxnId="{916E196A-24EA-4F80-9B17-9F9A39772F93}">
      <dgm:prSet/>
      <dgm:spPr/>
      <dgm:t>
        <a:bodyPr/>
        <a:lstStyle/>
        <a:p>
          <a:endParaRPr lang="tr-TR"/>
        </a:p>
      </dgm:t>
    </dgm:pt>
    <dgm:pt modelId="{AB6EA19F-B18B-46CD-AE55-304BDE85226C}" type="sibTrans" cxnId="{916E196A-24EA-4F80-9B17-9F9A39772F93}">
      <dgm:prSet/>
      <dgm:spPr/>
      <dgm:t>
        <a:bodyPr/>
        <a:lstStyle/>
        <a:p>
          <a:endParaRPr lang="tr-TR"/>
        </a:p>
      </dgm:t>
    </dgm:pt>
    <dgm:pt modelId="{B416A959-7BAF-426D-B878-FD5B037AC9CE}">
      <dgm:prSet/>
      <dgm:spPr/>
      <dgm:t>
        <a:bodyPr/>
        <a:lstStyle/>
        <a:p>
          <a:pPr rtl="0"/>
          <a:r>
            <a:rPr lang="tr-TR" dirty="0" smtClean="0">
              <a:latin typeface="Times New Roman" pitchFamily="18" charset="0"/>
              <a:cs typeface="Times New Roman" pitchFamily="18" charset="0"/>
            </a:rPr>
            <a:t>Sözleşmeden Doğan Gerialım Hakkı ( MK. m. 736)</a:t>
          </a:r>
          <a:endParaRPr lang="tr-TR" dirty="0">
            <a:latin typeface="Times New Roman" pitchFamily="18" charset="0"/>
            <a:cs typeface="Times New Roman" pitchFamily="18" charset="0"/>
          </a:endParaRPr>
        </a:p>
      </dgm:t>
    </dgm:pt>
    <dgm:pt modelId="{9979D4D5-0553-47B4-B989-CD7DD43FA397}" type="parTrans" cxnId="{BBFE81F9-F1C0-4291-A499-229A69BF323A}">
      <dgm:prSet/>
      <dgm:spPr/>
      <dgm:t>
        <a:bodyPr/>
        <a:lstStyle/>
        <a:p>
          <a:endParaRPr lang="tr-TR"/>
        </a:p>
      </dgm:t>
    </dgm:pt>
    <dgm:pt modelId="{92A2B48A-E519-4F7B-8C83-1B1FB6674BCD}" type="sibTrans" cxnId="{BBFE81F9-F1C0-4291-A499-229A69BF323A}">
      <dgm:prSet/>
      <dgm:spPr/>
      <dgm:t>
        <a:bodyPr/>
        <a:lstStyle/>
        <a:p>
          <a:endParaRPr lang="tr-TR"/>
        </a:p>
      </dgm:t>
    </dgm:pt>
    <dgm:pt modelId="{B7C62A3D-2267-41B9-B453-ABA7A4BF4927}">
      <dgm:prSet/>
      <dgm:spPr/>
      <dgm:t>
        <a:bodyPr/>
        <a:lstStyle/>
        <a:p>
          <a:pPr rtl="0"/>
          <a:r>
            <a:rPr lang="tr-TR" dirty="0" smtClean="0">
              <a:latin typeface="Times New Roman" pitchFamily="18" charset="0"/>
              <a:cs typeface="Times New Roman" pitchFamily="18" charset="0"/>
            </a:rPr>
            <a:t>Rehinli Alacaklının Boş Dereceye İlerleme Hakkı ( MK. m. 871/f. 3)</a:t>
          </a:r>
          <a:endParaRPr lang="tr-TR" dirty="0">
            <a:latin typeface="Times New Roman" pitchFamily="18" charset="0"/>
            <a:cs typeface="Times New Roman" pitchFamily="18" charset="0"/>
          </a:endParaRPr>
        </a:p>
      </dgm:t>
    </dgm:pt>
    <dgm:pt modelId="{FDAB8A86-75B6-4163-8C06-CE1B9204F470}" type="parTrans" cxnId="{FE61F57E-84AC-448B-9201-C48221D3FB7F}">
      <dgm:prSet/>
      <dgm:spPr/>
      <dgm:t>
        <a:bodyPr/>
        <a:lstStyle/>
        <a:p>
          <a:endParaRPr lang="tr-TR"/>
        </a:p>
      </dgm:t>
    </dgm:pt>
    <dgm:pt modelId="{8D039618-CBB4-4D1A-9648-EB3BEA01CB8C}" type="sibTrans" cxnId="{FE61F57E-84AC-448B-9201-C48221D3FB7F}">
      <dgm:prSet/>
      <dgm:spPr/>
      <dgm:t>
        <a:bodyPr/>
        <a:lstStyle/>
        <a:p>
          <a:endParaRPr lang="tr-TR"/>
        </a:p>
      </dgm:t>
    </dgm:pt>
    <dgm:pt modelId="{CE622D60-409E-468E-9ABF-FCABAB92A755}">
      <dgm:prSet/>
      <dgm:spPr/>
      <dgm:t>
        <a:bodyPr/>
        <a:lstStyle/>
        <a:p>
          <a:pPr rtl="0"/>
          <a:r>
            <a:rPr lang="tr-TR" dirty="0" smtClean="0">
              <a:latin typeface="Times New Roman" pitchFamily="18" charset="0"/>
              <a:cs typeface="Times New Roman" pitchFamily="18" charset="0"/>
            </a:rPr>
            <a:t>Taşınmaz Satış Vaadinden Doğan Hak </a:t>
          </a:r>
          <a:endParaRPr lang="tr-TR" dirty="0">
            <a:latin typeface="Times New Roman" pitchFamily="18" charset="0"/>
            <a:cs typeface="Times New Roman" pitchFamily="18" charset="0"/>
          </a:endParaRPr>
        </a:p>
      </dgm:t>
    </dgm:pt>
    <dgm:pt modelId="{170F2CEE-29CB-41A4-B673-8A5BBD614236}" type="parTrans" cxnId="{6E0C12A6-87F7-47BC-8548-25925E154B47}">
      <dgm:prSet/>
      <dgm:spPr/>
    </dgm:pt>
    <dgm:pt modelId="{C587E76E-B804-40F3-981A-5D9E7EEA33A2}" type="sibTrans" cxnId="{6E0C12A6-87F7-47BC-8548-25925E154B47}">
      <dgm:prSet/>
      <dgm:spPr/>
    </dgm:pt>
    <dgm:pt modelId="{693488E8-E3F0-4316-9017-CC2A631A1C94}" type="pres">
      <dgm:prSet presAssocID="{98600BE3-3457-4BB2-AE81-D3F80032C5DA}" presName="Name0" presStyleCnt="0">
        <dgm:presLayoutVars>
          <dgm:dir/>
          <dgm:animLvl val="lvl"/>
          <dgm:resizeHandles val="exact"/>
        </dgm:presLayoutVars>
      </dgm:prSet>
      <dgm:spPr/>
      <dgm:t>
        <a:bodyPr/>
        <a:lstStyle/>
        <a:p>
          <a:endParaRPr lang="tr-TR"/>
        </a:p>
      </dgm:t>
    </dgm:pt>
    <dgm:pt modelId="{23ED8AA8-1CFD-439E-AE36-F4AF60B9DF5F}" type="pres">
      <dgm:prSet presAssocID="{B7C62A3D-2267-41B9-B453-ABA7A4BF4927}" presName="boxAndChildren" presStyleCnt="0"/>
      <dgm:spPr/>
    </dgm:pt>
    <dgm:pt modelId="{1472B5C7-1A90-4F14-82D9-F03A7336B34A}" type="pres">
      <dgm:prSet presAssocID="{B7C62A3D-2267-41B9-B453-ABA7A4BF4927}" presName="parentTextBox" presStyleLbl="node1" presStyleIdx="0" presStyleCnt="6"/>
      <dgm:spPr/>
      <dgm:t>
        <a:bodyPr/>
        <a:lstStyle/>
        <a:p>
          <a:endParaRPr lang="tr-TR"/>
        </a:p>
      </dgm:t>
    </dgm:pt>
    <dgm:pt modelId="{466FCFAB-89BB-426D-AC7E-220674562810}" type="pres">
      <dgm:prSet presAssocID="{92A2B48A-E519-4F7B-8C83-1B1FB6674BCD}" presName="sp" presStyleCnt="0"/>
      <dgm:spPr/>
    </dgm:pt>
    <dgm:pt modelId="{51FFD730-4CA3-47E7-9263-8AC5EA4318A0}" type="pres">
      <dgm:prSet presAssocID="{B416A959-7BAF-426D-B878-FD5B037AC9CE}" presName="arrowAndChildren" presStyleCnt="0"/>
      <dgm:spPr/>
    </dgm:pt>
    <dgm:pt modelId="{73854932-5635-4774-8E9D-ECDB91C917AF}" type="pres">
      <dgm:prSet presAssocID="{B416A959-7BAF-426D-B878-FD5B037AC9CE}" presName="parentTextArrow" presStyleLbl="node1" presStyleIdx="1" presStyleCnt="6"/>
      <dgm:spPr/>
      <dgm:t>
        <a:bodyPr/>
        <a:lstStyle/>
        <a:p>
          <a:endParaRPr lang="tr-TR"/>
        </a:p>
      </dgm:t>
    </dgm:pt>
    <dgm:pt modelId="{8D82EF60-C6E7-4AEC-B276-A32B74F2E88E}" type="pres">
      <dgm:prSet presAssocID="{AB6EA19F-B18B-46CD-AE55-304BDE85226C}" presName="sp" presStyleCnt="0"/>
      <dgm:spPr/>
    </dgm:pt>
    <dgm:pt modelId="{1FEF8796-C873-4902-8C7C-1F9328675D40}" type="pres">
      <dgm:prSet presAssocID="{652DB682-98EE-4542-965F-3603B1C6CD04}" presName="arrowAndChildren" presStyleCnt="0"/>
      <dgm:spPr/>
    </dgm:pt>
    <dgm:pt modelId="{53F8873C-9CFF-49C7-B224-862578C9A6CA}" type="pres">
      <dgm:prSet presAssocID="{652DB682-98EE-4542-965F-3603B1C6CD04}" presName="parentTextArrow" presStyleLbl="node1" presStyleIdx="2" presStyleCnt="6"/>
      <dgm:spPr/>
      <dgm:t>
        <a:bodyPr/>
        <a:lstStyle/>
        <a:p>
          <a:endParaRPr lang="tr-TR"/>
        </a:p>
      </dgm:t>
    </dgm:pt>
    <dgm:pt modelId="{3603B6D6-277E-42C5-8ECF-BA990AB35CBB}" type="pres">
      <dgm:prSet presAssocID="{D7CA7103-EF68-4CB0-93AA-B2501EC1CEFF}" presName="sp" presStyleCnt="0"/>
      <dgm:spPr/>
    </dgm:pt>
    <dgm:pt modelId="{6171865D-A66B-44CC-8414-8AA0548242B8}" type="pres">
      <dgm:prSet presAssocID="{42555314-D509-4D7C-9789-23FA9097D0E7}" presName="arrowAndChildren" presStyleCnt="0"/>
      <dgm:spPr/>
    </dgm:pt>
    <dgm:pt modelId="{BB189888-FB3D-4369-8ACA-4C5672540D21}" type="pres">
      <dgm:prSet presAssocID="{42555314-D509-4D7C-9789-23FA9097D0E7}" presName="parentTextArrow" presStyleLbl="node1" presStyleIdx="3" presStyleCnt="6"/>
      <dgm:spPr/>
      <dgm:t>
        <a:bodyPr/>
        <a:lstStyle/>
        <a:p>
          <a:endParaRPr lang="tr-TR"/>
        </a:p>
      </dgm:t>
    </dgm:pt>
    <dgm:pt modelId="{6267CD20-3B8E-4322-AED8-64D925C7ACF7}" type="pres">
      <dgm:prSet presAssocID="{C587E76E-B804-40F3-981A-5D9E7EEA33A2}" presName="sp" presStyleCnt="0"/>
      <dgm:spPr/>
    </dgm:pt>
    <dgm:pt modelId="{7AE9D2E7-6970-430E-8EEC-FA0CD72E62F8}" type="pres">
      <dgm:prSet presAssocID="{CE622D60-409E-468E-9ABF-FCABAB92A755}" presName="arrowAndChildren" presStyleCnt="0"/>
      <dgm:spPr/>
    </dgm:pt>
    <dgm:pt modelId="{0F16DEFC-3525-424C-93F7-14A598D480B3}" type="pres">
      <dgm:prSet presAssocID="{CE622D60-409E-468E-9ABF-FCABAB92A755}" presName="parentTextArrow" presStyleLbl="node1" presStyleIdx="4" presStyleCnt="6"/>
      <dgm:spPr/>
      <dgm:t>
        <a:bodyPr/>
        <a:lstStyle/>
        <a:p>
          <a:endParaRPr lang="tr-TR"/>
        </a:p>
      </dgm:t>
    </dgm:pt>
    <dgm:pt modelId="{17215939-DBCC-46E1-8B46-D966530C6192}" type="pres">
      <dgm:prSet presAssocID="{C1A224D7-852A-426C-B451-EE57C1E98649}" presName="sp" presStyleCnt="0"/>
      <dgm:spPr/>
    </dgm:pt>
    <dgm:pt modelId="{6C512B1E-6160-474C-B373-746415B8E7AE}" type="pres">
      <dgm:prSet presAssocID="{D0ADA55B-B87A-4720-B45A-C8B1195F9758}" presName="arrowAndChildren" presStyleCnt="0"/>
      <dgm:spPr/>
    </dgm:pt>
    <dgm:pt modelId="{1D4693C7-C2DF-43F7-BF18-DA19FA2354A8}" type="pres">
      <dgm:prSet presAssocID="{D0ADA55B-B87A-4720-B45A-C8B1195F9758}" presName="parentTextArrow" presStyleLbl="node1" presStyleIdx="5" presStyleCnt="6"/>
      <dgm:spPr/>
      <dgm:t>
        <a:bodyPr/>
        <a:lstStyle/>
        <a:p>
          <a:endParaRPr lang="tr-TR"/>
        </a:p>
      </dgm:t>
    </dgm:pt>
  </dgm:ptLst>
  <dgm:cxnLst>
    <dgm:cxn modelId="{5A49FC4B-3D6F-4E94-B636-7A4EF79496F4}" type="presOf" srcId="{CE622D60-409E-468E-9ABF-FCABAB92A755}" destId="{0F16DEFC-3525-424C-93F7-14A598D480B3}" srcOrd="0" destOrd="0" presId="urn:microsoft.com/office/officeart/2005/8/layout/process4"/>
    <dgm:cxn modelId="{1EECF156-2DFF-455E-9E2A-0369E83ACECF}" type="presOf" srcId="{D0ADA55B-B87A-4720-B45A-C8B1195F9758}" destId="{1D4693C7-C2DF-43F7-BF18-DA19FA2354A8}" srcOrd="0" destOrd="0" presId="urn:microsoft.com/office/officeart/2005/8/layout/process4"/>
    <dgm:cxn modelId="{E6370B65-4249-4880-BB31-8C12EEA36DBB}" type="presOf" srcId="{652DB682-98EE-4542-965F-3603B1C6CD04}" destId="{53F8873C-9CFF-49C7-B224-862578C9A6CA}" srcOrd="0" destOrd="0" presId="urn:microsoft.com/office/officeart/2005/8/layout/process4"/>
    <dgm:cxn modelId="{FE61F57E-84AC-448B-9201-C48221D3FB7F}" srcId="{98600BE3-3457-4BB2-AE81-D3F80032C5DA}" destId="{B7C62A3D-2267-41B9-B453-ABA7A4BF4927}" srcOrd="5" destOrd="0" parTransId="{FDAB8A86-75B6-4163-8C06-CE1B9204F470}" sibTransId="{8D039618-CBB4-4D1A-9648-EB3BEA01CB8C}"/>
    <dgm:cxn modelId="{5E2CD54A-8F75-489C-933B-2168CE598E22}" type="presOf" srcId="{B416A959-7BAF-426D-B878-FD5B037AC9CE}" destId="{73854932-5635-4774-8E9D-ECDB91C917AF}" srcOrd="0" destOrd="0" presId="urn:microsoft.com/office/officeart/2005/8/layout/process4"/>
    <dgm:cxn modelId="{2C7438E9-DEBD-42FF-89A1-704479A1E917}" type="presOf" srcId="{B7C62A3D-2267-41B9-B453-ABA7A4BF4927}" destId="{1472B5C7-1A90-4F14-82D9-F03A7336B34A}" srcOrd="0" destOrd="0" presId="urn:microsoft.com/office/officeart/2005/8/layout/process4"/>
    <dgm:cxn modelId="{916E196A-24EA-4F80-9B17-9F9A39772F93}" srcId="{98600BE3-3457-4BB2-AE81-D3F80032C5DA}" destId="{652DB682-98EE-4542-965F-3603B1C6CD04}" srcOrd="3" destOrd="0" parTransId="{993EFDF2-C3FA-4EEA-9EAE-0277BD1B4C6E}" sibTransId="{AB6EA19F-B18B-46CD-AE55-304BDE85226C}"/>
    <dgm:cxn modelId="{BBFE81F9-F1C0-4291-A499-229A69BF323A}" srcId="{98600BE3-3457-4BB2-AE81-D3F80032C5DA}" destId="{B416A959-7BAF-426D-B878-FD5B037AC9CE}" srcOrd="4" destOrd="0" parTransId="{9979D4D5-0553-47B4-B989-CD7DD43FA397}" sibTransId="{92A2B48A-E519-4F7B-8C83-1B1FB6674BCD}"/>
    <dgm:cxn modelId="{6E0C12A6-87F7-47BC-8548-25925E154B47}" srcId="{98600BE3-3457-4BB2-AE81-D3F80032C5DA}" destId="{CE622D60-409E-468E-9ABF-FCABAB92A755}" srcOrd="1" destOrd="0" parTransId="{170F2CEE-29CB-41A4-B673-8A5BBD614236}" sibTransId="{C587E76E-B804-40F3-981A-5D9E7EEA33A2}"/>
    <dgm:cxn modelId="{B8E959E8-A885-4CA7-9B62-0405F4189963}" type="presOf" srcId="{42555314-D509-4D7C-9789-23FA9097D0E7}" destId="{BB189888-FB3D-4369-8ACA-4C5672540D21}" srcOrd="0" destOrd="0" presId="urn:microsoft.com/office/officeart/2005/8/layout/process4"/>
    <dgm:cxn modelId="{0F809872-49A0-43B3-88B6-CFE55308D8E0}" srcId="{98600BE3-3457-4BB2-AE81-D3F80032C5DA}" destId="{42555314-D509-4D7C-9789-23FA9097D0E7}" srcOrd="2" destOrd="0" parTransId="{C0E28F4B-B513-49E3-86FC-3146B7689F12}" sibTransId="{D7CA7103-EF68-4CB0-93AA-B2501EC1CEFF}"/>
    <dgm:cxn modelId="{5BA649F8-59EF-4BD3-BE8C-D033592899ED}" type="presOf" srcId="{98600BE3-3457-4BB2-AE81-D3F80032C5DA}" destId="{693488E8-E3F0-4316-9017-CC2A631A1C94}" srcOrd="0" destOrd="0" presId="urn:microsoft.com/office/officeart/2005/8/layout/process4"/>
    <dgm:cxn modelId="{0AC7C3E8-A907-410B-8117-2274D9AB4F4B}" srcId="{98600BE3-3457-4BB2-AE81-D3F80032C5DA}" destId="{D0ADA55B-B87A-4720-B45A-C8B1195F9758}" srcOrd="0" destOrd="0" parTransId="{E447108A-47F3-4952-A981-AA50F545640F}" sibTransId="{C1A224D7-852A-426C-B451-EE57C1E98649}"/>
    <dgm:cxn modelId="{0346AD66-6831-49B8-9BB3-4432581D5BBA}" type="presParOf" srcId="{693488E8-E3F0-4316-9017-CC2A631A1C94}" destId="{23ED8AA8-1CFD-439E-AE36-F4AF60B9DF5F}" srcOrd="0" destOrd="0" presId="urn:microsoft.com/office/officeart/2005/8/layout/process4"/>
    <dgm:cxn modelId="{FF1BE5CA-6E82-43AA-816D-9952EFA967A9}" type="presParOf" srcId="{23ED8AA8-1CFD-439E-AE36-F4AF60B9DF5F}" destId="{1472B5C7-1A90-4F14-82D9-F03A7336B34A}" srcOrd="0" destOrd="0" presId="urn:microsoft.com/office/officeart/2005/8/layout/process4"/>
    <dgm:cxn modelId="{14130478-B529-46F7-B311-7238F77B1FF0}" type="presParOf" srcId="{693488E8-E3F0-4316-9017-CC2A631A1C94}" destId="{466FCFAB-89BB-426D-AC7E-220674562810}" srcOrd="1" destOrd="0" presId="urn:microsoft.com/office/officeart/2005/8/layout/process4"/>
    <dgm:cxn modelId="{505BB70C-3943-4083-AB7D-68753E28FA15}" type="presParOf" srcId="{693488E8-E3F0-4316-9017-CC2A631A1C94}" destId="{51FFD730-4CA3-47E7-9263-8AC5EA4318A0}" srcOrd="2" destOrd="0" presId="urn:microsoft.com/office/officeart/2005/8/layout/process4"/>
    <dgm:cxn modelId="{F15BBBBB-20B9-4B41-B70E-65373683D09E}" type="presParOf" srcId="{51FFD730-4CA3-47E7-9263-8AC5EA4318A0}" destId="{73854932-5635-4774-8E9D-ECDB91C917AF}" srcOrd="0" destOrd="0" presId="urn:microsoft.com/office/officeart/2005/8/layout/process4"/>
    <dgm:cxn modelId="{B7CE0C02-3962-41C3-BCB2-00BCFD483B35}" type="presParOf" srcId="{693488E8-E3F0-4316-9017-CC2A631A1C94}" destId="{8D82EF60-C6E7-4AEC-B276-A32B74F2E88E}" srcOrd="3" destOrd="0" presId="urn:microsoft.com/office/officeart/2005/8/layout/process4"/>
    <dgm:cxn modelId="{C6625679-5BFE-4F50-BD8E-BFC01FE80ECF}" type="presParOf" srcId="{693488E8-E3F0-4316-9017-CC2A631A1C94}" destId="{1FEF8796-C873-4902-8C7C-1F9328675D40}" srcOrd="4" destOrd="0" presId="urn:microsoft.com/office/officeart/2005/8/layout/process4"/>
    <dgm:cxn modelId="{DE73FDC8-31DE-455F-81E0-6ECE2B35C62E}" type="presParOf" srcId="{1FEF8796-C873-4902-8C7C-1F9328675D40}" destId="{53F8873C-9CFF-49C7-B224-862578C9A6CA}" srcOrd="0" destOrd="0" presId="urn:microsoft.com/office/officeart/2005/8/layout/process4"/>
    <dgm:cxn modelId="{7D470D82-0682-4CE9-B4CC-41DFD6B9610E}" type="presParOf" srcId="{693488E8-E3F0-4316-9017-CC2A631A1C94}" destId="{3603B6D6-277E-42C5-8ECF-BA990AB35CBB}" srcOrd="5" destOrd="0" presId="urn:microsoft.com/office/officeart/2005/8/layout/process4"/>
    <dgm:cxn modelId="{3714B5A8-9075-4728-A63C-F3E1BDEB0ABE}" type="presParOf" srcId="{693488E8-E3F0-4316-9017-CC2A631A1C94}" destId="{6171865D-A66B-44CC-8414-8AA0548242B8}" srcOrd="6" destOrd="0" presId="urn:microsoft.com/office/officeart/2005/8/layout/process4"/>
    <dgm:cxn modelId="{C5B3FD14-BEA0-4859-AA83-C3D1CAF1D737}" type="presParOf" srcId="{6171865D-A66B-44CC-8414-8AA0548242B8}" destId="{BB189888-FB3D-4369-8ACA-4C5672540D21}" srcOrd="0" destOrd="0" presId="urn:microsoft.com/office/officeart/2005/8/layout/process4"/>
    <dgm:cxn modelId="{78316BE9-5C9D-4DA5-A29C-4A427702AB42}" type="presParOf" srcId="{693488E8-E3F0-4316-9017-CC2A631A1C94}" destId="{6267CD20-3B8E-4322-AED8-64D925C7ACF7}" srcOrd="7" destOrd="0" presId="urn:microsoft.com/office/officeart/2005/8/layout/process4"/>
    <dgm:cxn modelId="{C7357794-B704-4C27-B740-433CFDEE1CC4}" type="presParOf" srcId="{693488E8-E3F0-4316-9017-CC2A631A1C94}" destId="{7AE9D2E7-6970-430E-8EEC-FA0CD72E62F8}" srcOrd="8" destOrd="0" presId="urn:microsoft.com/office/officeart/2005/8/layout/process4"/>
    <dgm:cxn modelId="{FDAC7718-090B-450A-917A-0FA87634DFE9}" type="presParOf" srcId="{7AE9D2E7-6970-430E-8EEC-FA0CD72E62F8}" destId="{0F16DEFC-3525-424C-93F7-14A598D480B3}" srcOrd="0" destOrd="0" presId="urn:microsoft.com/office/officeart/2005/8/layout/process4"/>
    <dgm:cxn modelId="{17883619-E851-4746-AB8E-E4CEBDB54F07}" type="presParOf" srcId="{693488E8-E3F0-4316-9017-CC2A631A1C94}" destId="{17215939-DBCC-46E1-8B46-D966530C6192}" srcOrd="9" destOrd="0" presId="urn:microsoft.com/office/officeart/2005/8/layout/process4"/>
    <dgm:cxn modelId="{8797843E-2F2B-4880-A0D0-FFC2DBEA3310}" type="presParOf" srcId="{693488E8-E3F0-4316-9017-CC2A631A1C94}" destId="{6C512B1E-6160-474C-B373-746415B8E7AE}" srcOrd="10" destOrd="0" presId="urn:microsoft.com/office/officeart/2005/8/layout/process4"/>
    <dgm:cxn modelId="{4F6931CA-D73D-4302-BECB-F6B24C9C5188}" type="presParOf" srcId="{6C512B1E-6160-474C-B373-746415B8E7AE}" destId="{1D4693C7-C2DF-43F7-BF18-DA19FA2354A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08A225-74EE-4079-9979-C4D76E8FCD7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02F772BB-3A61-4562-8E0B-667A1525A797}">
      <dgm:prSet custT="1"/>
      <dgm:spPr/>
      <dgm:t>
        <a:bodyPr/>
        <a:lstStyle/>
        <a:p>
          <a:pPr rtl="0"/>
          <a:r>
            <a:rPr lang="tr-TR" sz="2200" dirty="0" smtClean="0">
              <a:latin typeface="Times New Roman" pitchFamily="18" charset="0"/>
              <a:cs typeface="Times New Roman" pitchFamily="18" charset="0"/>
            </a:rPr>
            <a:t> Paylı Mülkiyet konusu Taşınmazlarda Yararlanma - Kullanma - Yönetime ilişkin Paydaşların yaptıkları Anlaşmadan doğan Hak </a:t>
          </a:r>
        </a:p>
        <a:p>
          <a:pPr rtl="0"/>
          <a:r>
            <a:rPr lang="tr-TR" sz="2200" dirty="0" smtClean="0">
              <a:latin typeface="Times New Roman" pitchFamily="18" charset="0"/>
              <a:cs typeface="Times New Roman" pitchFamily="18" charset="0"/>
            </a:rPr>
            <a:t>( MK. m. 695/f. 2)</a:t>
          </a:r>
          <a:endParaRPr lang="tr-TR" sz="2200" dirty="0">
            <a:latin typeface="Times New Roman" pitchFamily="18" charset="0"/>
            <a:cs typeface="Times New Roman" pitchFamily="18" charset="0"/>
          </a:endParaRPr>
        </a:p>
      </dgm:t>
    </dgm:pt>
    <dgm:pt modelId="{92D40864-B906-4BCB-9042-4E11A4D2A448}" type="parTrans" cxnId="{817466CA-91F9-458F-8087-D8650CE69986}">
      <dgm:prSet/>
      <dgm:spPr/>
      <dgm:t>
        <a:bodyPr/>
        <a:lstStyle/>
        <a:p>
          <a:endParaRPr lang="tr-TR"/>
        </a:p>
      </dgm:t>
    </dgm:pt>
    <dgm:pt modelId="{EB39AE49-596E-4506-A1A6-C7EB040D3741}" type="sibTrans" cxnId="{817466CA-91F9-458F-8087-D8650CE69986}">
      <dgm:prSet/>
      <dgm:spPr/>
      <dgm:t>
        <a:bodyPr/>
        <a:lstStyle/>
        <a:p>
          <a:endParaRPr lang="tr-TR"/>
        </a:p>
      </dgm:t>
    </dgm:pt>
    <dgm:pt modelId="{8AD60195-FDFC-4CF5-A375-33C8EB9D4331}">
      <dgm:prSet custT="1"/>
      <dgm:spPr/>
      <dgm:t>
        <a:bodyPr/>
        <a:lstStyle/>
        <a:p>
          <a:pPr rtl="0"/>
          <a:r>
            <a:rPr lang="tr-TR" sz="2200" dirty="0" smtClean="0">
              <a:latin typeface="Times New Roman" pitchFamily="18" charset="0"/>
              <a:cs typeface="Times New Roman" pitchFamily="18" charset="0"/>
            </a:rPr>
            <a:t>Paylı Mülkiyet konusu Taşınmazlarda Paylı Mülkiyetin Sürmesine ilişkin Sözleşmeler </a:t>
          </a:r>
        </a:p>
        <a:p>
          <a:pPr rtl="0"/>
          <a:r>
            <a:rPr lang="tr-TR" sz="2200" dirty="0" smtClean="0">
              <a:latin typeface="Times New Roman" pitchFamily="18" charset="0"/>
              <a:cs typeface="Times New Roman" pitchFamily="18" charset="0"/>
            </a:rPr>
            <a:t>( MK. m. 698/f. 2)</a:t>
          </a:r>
          <a:endParaRPr lang="tr-TR" sz="2200" dirty="0">
            <a:latin typeface="Times New Roman" pitchFamily="18" charset="0"/>
            <a:cs typeface="Times New Roman" pitchFamily="18" charset="0"/>
          </a:endParaRPr>
        </a:p>
      </dgm:t>
    </dgm:pt>
    <dgm:pt modelId="{26251476-45EE-4E7F-8C2E-623F8A3B2191}" type="parTrans" cxnId="{0D6EF6C7-9CF9-4849-9186-78CF24F9F7FD}">
      <dgm:prSet/>
      <dgm:spPr/>
      <dgm:t>
        <a:bodyPr/>
        <a:lstStyle/>
        <a:p>
          <a:endParaRPr lang="tr-TR"/>
        </a:p>
      </dgm:t>
    </dgm:pt>
    <dgm:pt modelId="{66A4A786-BDAA-47D4-B928-3BE63CA074A6}" type="sibTrans" cxnId="{0D6EF6C7-9CF9-4849-9186-78CF24F9F7FD}">
      <dgm:prSet/>
      <dgm:spPr/>
      <dgm:t>
        <a:bodyPr/>
        <a:lstStyle/>
        <a:p>
          <a:endParaRPr lang="tr-TR"/>
        </a:p>
      </dgm:t>
    </dgm:pt>
    <dgm:pt modelId="{114FBBBF-859A-48A9-9193-397EC7267FC8}">
      <dgm:prSet custT="1"/>
      <dgm:spPr/>
      <dgm:t>
        <a:bodyPr/>
        <a:lstStyle/>
        <a:p>
          <a:pPr rtl="0"/>
          <a:r>
            <a:rPr lang="tr-TR" sz="2200" dirty="0" smtClean="0">
              <a:latin typeface="Times New Roman" pitchFamily="18" charset="0"/>
              <a:cs typeface="Times New Roman" pitchFamily="18" charset="0"/>
            </a:rPr>
            <a:t>Taşınmaz Mülkiyetinin Kanundan doğan Kısıtlamalarının Ortadan Kaldırılması veya Değiştirilmesine ilişkin Sözleşme </a:t>
          </a:r>
        </a:p>
        <a:p>
          <a:pPr rtl="0"/>
          <a:r>
            <a:rPr lang="tr-TR" sz="2200" dirty="0" smtClean="0">
              <a:latin typeface="Times New Roman" pitchFamily="18" charset="0"/>
              <a:cs typeface="Times New Roman" pitchFamily="18" charset="0"/>
            </a:rPr>
            <a:t>(MK. m. 731/f. 2)</a:t>
          </a:r>
          <a:endParaRPr lang="tr-TR" sz="2200" dirty="0">
            <a:latin typeface="Times New Roman" pitchFamily="18" charset="0"/>
            <a:cs typeface="Times New Roman" pitchFamily="18" charset="0"/>
          </a:endParaRPr>
        </a:p>
      </dgm:t>
    </dgm:pt>
    <dgm:pt modelId="{8221040A-3A6F-4658-9ACA-E8D5E574D373}" type="parTrans" cxnId="{5FFBFBC0-45E2-4FC4-A76C-BF3E9D7D25A1}">
      <dgm:prSet/>
      <dgm:spPr/>
      <dgm:t>
        <a:bodyPr/>
        <a:lstStyle/>
        <a:p>
          <a:endParaRPr lang="tr-TR"/>
        </a:p>
      </dgm:t>
    </dgm:pt>
    <dgm:pt modelId="{FBCD968F-6606-4E77-877F-35B0735F2462}" type="sibTrans" cxnId="{5FFBFBC0-45E2-4FC4-A76C-BF3E9D7D25A1}">
      <dgm:prSet/>
      <dgm:spPr/>
      <dgm:t>
        <a:bodyPr/>
        <a:lstStyle/>
        <a:p>
          <a:endParaRPr lang="tr-TR"/>
        </a:p>
      </dgm:t>
    </dgm:pt>
    <dgm:pt modelId="{8B2C332E-F9A5-4652-ACD0-327CF8760E9A}">
      <dgm:prSet custT="1"/>
      <dgm:spPr/>
      <dgm:t>
        <a:bodyPr/>
        <a:lstStyle/>
        <a:p>
          <a:pPr rtl="0"/>
          <a:r>
            <a:rPr lang="tr-TR" sz="2200" dirty="0" smtClean="0">
              <a:latin typeface="Times New Roman" pitchFamily="18" charset="0"/>
              <a:cs typeface="Times New Roman" pitchFamily="18" charset="0"/>
            </a:rPr>
            <a:t> Yasal Önalım Hakkından Feragat Sözleşmesi </a:t>
          </a:r>
        </a:p>
        <a:p>
          <a:pPr rtl="0"/>
          <a:r>
            <a:rPr lang="tr-TR" sz="2200" dirty="0" smtClean="0">
              <a:latin typeface="Times New Roman" pitchFamily="18" charset="0"/>
              <a:cs typeface="Times New Roman" pitchFamily="18" charset="0"/>
            </a:rPr>
            <a:t>( MK. m. 733/f. 2)</a:t>
          </a:r>
          <a:endParaRPr lang="tr-TR" sz="2200" dirty="0">
            <a:latin typeface="Times New Roman" pitchFamily="18" charset="0"/>
            <a:cs typeface="Times New Roman" pitchFamily="18" charset="0"/>
          </a:endParaRPr>
        </a:p>
      </dgm:t>
    </dgm:pt>
    <dgm:pt modelId="{1B4A356D-E509-4967-8B2A-00621F994346}" type="parTrans" cxnId="{41086644-AE52-4EE0-884B-4E30E8E453BD}">
      <dgm:prSet/>
      <dgm:spPr/>
      <dgm:t>
        <a:bodyPr/>
        <a:lstStyle/>
        <a:p>
          <a:endParaRPr lang="tr-TR"/>
        </a:p>
      </dgm:t>
    </dgm:pt>
    <dgm:pt modelId="{518E978A-802C-44DC-8F5D-A747BF3B3FA1}" type="sibTrans" cxnId="{41086644-AE52-4EE0-884B-4E30E8E453BD}">
      <dgm:prSet/>
      <dgm:spPr/>
      <dgm:t>
        <a:bodyPr/>
        <a:lstStyle/>
        <a:p>
          <a:endParaRPr lang="tr-TR"/>
        </a:p>
      </dgm:t>
    </dgm:pt>
    <dgm:pt modelId="{A16A5D08-2D17-42E1-B4B4-D9B2694B3924}" type="pres">
      <dgm:prSet presAssocID="{CB08A225-74EE-4079-9979-C4D76E8FCD7A}" presName="Name0" presStyleCnt="0">
        <dgm:presLayoutVars>
          <dgm:dir/>
          <dgm:animLvl val="lvl"/>
          <dgm:resizeHandles val="exact"/>
        </dgm:presLayoutVars>
      </dgm:prSet>
      <dgm:spPr/>
      <dgm:t>
        <a:bodyPr/>
        <a:lstStyle/>
        <a:p>
          <a:endParaRPr lang="tr-TR"/>
        </a:p>
      </dgm:t>
    </dgm:pt>
    <dgm:pt modelId="{7AC81C0E-E206-498E-87D3-09C6DBEF7CA0}" type="pres">
      <dgm:prSet presAssocID="{8B2C332E-F9A5-4652-ACD0-327CF8760E9A}" presName="boxAndChildren" presStyleCnt="0"/>
      <dgm:spPr/>
    </dgm:pt>
    <dgm:pt modelId="{7C6436E1-DAC0-46DB-B8BA-5F703B3309FB}" type="pres">
      <dgm:prSet presAssocID="{8B2C332E-F9A5-4652-ACD0-327CF8760E9A}" presName="parentTextBox" presStyleLbl="node1" presStyleIdx="0" presStyleCnt="4"/>
      <dgm:spPr/>
      <dgm:t>
        <a:bodyPr/>
        <a:lstStyle/>
        <a:p>
          <a:endParaRPr lang="tr-TR"/>
        </a:p>
      </dgm:t>
    </dgm:pt>
    <dgm:pt modelId="{A03CFF8F-3E2C-408F-91C4-B561AF666E93}" type="pres">
      <dgm:prSet presAssocID="{FBCD968F-6606-4E77-877F-35B0735F2462}" presName="sp" presStyleCnt="0"/>
      <dgm:spPr/>
    </dgm:pt>
    <dgm:pt modelId="{A89884D2-0725-4156-A79E-7AAF25BAD51D}" type="pres">
      <dgm:prSet presAssocID="{114FBBBF-859A-48A9-9193-397EC7267FC8}" presName="arrowAndChildren" presStyleCnt="0"/>
      <dgm:spPr/>
    </dgm:pt>
    <dgm:pt modelId="{24CFAA33-FC45-4D7B-ADA3-6DAAF9505576}" type="pres">
      <dgm:prSet presAssocID="{114FBBBF-859A-48A9-9193-397EC7267FC8}" presName="parentTextArrow" presStyleLbl="node1" presStyleIdx="1" presStyleCnt="4"/>
      <dgm:spPr/>
      <dgm:t>
        <a:bodyPr/>
        <a:lstStyle/>
        <a:p>
          <a:endParaRPr lang="tr-TR"/>
        </a:p>
      </dgm:t>
    </dgm:pt>
    <dgm:pt modelId="{607F50AF-C4D7-4203-8AB1-6C87CB274972}" type="pres">
      <dgm:prSet presAssocID="{66A4A786-BDAA-47D4-B928-3BE63CA074A6}" presName="sp" presStyleCnt="0"/>
      <dgm:spPr/>
    </dgm:pt>
    <dgm:pt modelId="{0763D892-9095-4CC8-84CB-112508AFC512}" type="pres">
      <dgm:prSet presAssocID="{8AD60195-FDFC-4CF5-A375-33C8EB9D4331}" presName="arrowAndChildren" presStyleCnt="0"/>
      <dgm:spPr/>
    </dgm:pt>
    <dgm:pt modelId="{6EB78384-4C00-48F3-BC3B-6B32D0FE2855}" type="pres">
      <dgm:prSet presAssocID="{8AD60195-FDFC-4CF5-A375-33C8EB9D4331}" presName="parentTextArrow" presStyleLbl="node1" presStyleIdx="2" presStyleCnt="4"/>
      <dgm:spPr/>
      <dgm:t>
        <a:bodyPr/>
        <a:lstStyle/>
        <a:p>
          <a:endParaRPr lang="tr-TR"/>
        </a:p>
      </dgm:t>
    </dgm:pt>
    <dgm:pt modelId="{303D1432-ED94-4110-BF2C-D236AB2307E5}" type="pres">
      <dgm:prSet presAssocID="{EB39AE49-596E-4506-A1A6-C7EB040D3741}" presName="sp" presStyleCnt="0"/>
      <dgm:spPr/>
    </dgm:pt>
    <dgm:pt modelId="{5936FCB2-F2DF-41E0-A0C2-85D2D87029DB}" type="pres">
      <dgm:prSet presAssocID="{02F772BB-3A61-4562-8E0B-667A1525A797}" presName="arrowAndChildren" presStyleCnt="0"/>
      <dgm:spPr/>
    </dgm:pt>
    <dgm:pt modelId="{9FAA1DC3-1749-475C-A600-95B69C5855F0}" type="pres">
      <dgm:prSet presAssocID="{02F772BB-3A61-4562-8E0B-667A1525A797}" presName="parentTextArrow" presStyleLbl="node1" presStyleIdx="3" presStyleCnt="4"/>
      <dgm:spPr/>
      <dgm:t>
        <a:bodyPr/>
        <a:lstStyle/>
        <a:p>
          <a:endParaRPr lang="tr-TR"/>
        </a:p>
      </dgm:t>
    </dgm:pt>
  </dgm:ptLst>
  <dgm:cxnLst>
    <dgm:cxn modelId="{777F217B-DCC1-4B66-8101-F19F78A6EB82}" type="presOf" srcId="{8B2C332E-F9A5-4652-ACD0-327CF8760E9A}" destId="{7C6436E1-DAC0-46DB-B8BA-5F703B3309FB}" srcOrd="0" destOrd="0" presId="urn:microsoft.com/office/officeart/2005/8/layout/process4"/>
    <dgm:cxn modelId="{5CD49206-C3D9-47F7-A0F2-648A595EAD41}" type="presOf" srcId="{114FBBBF-859A-48A9-9193-397EC7267FC8}" destId="{24CFAA33-FC45-4D7B-ADA3-6DAAF9505576}" srcOrd="0" destOrd="0" presId="urn:microsoft.com/office/officeart/2005/8/layout/process4"/>
    <dgm:cxn modelId="{0D6EF6C7-9CF9-4849-9186-78CF24F9F7FD}" srcId="{CB08A225-74EE-4079-9979-C4D76E8FCD7A}" destId="{8AD60195-FDFC-4CF5-A375-33C8EB9D4331}" srcOrd="1" destOrd="0" parTransId="{26251476-45EE-4E7F-8C2E-623F8A3B2191}" sibTransId="{66A4A786-BDAA-47D4-B928-3BE63CA074A6}"/>
    <dgm:cxn modelId="{5FFBFBC0-45E2-4FC4-A76C-BF3E9D7D25A1}" srcId="{CB08A225-74EE-4079-9979-C4D76E8FCD7A}" destId="{114FBBBF-859A-48A9-9193-397EC7267FC8}" srcOrd="2" destOrd="0" parTransId="{8221040A-3A6F-4658-9ACA-E8D5E574D373}" sibTransId="{FBCD968F-6606-4E77-877F-35B0735F2462}"/>
    <dgm:cxn modelId="{4A1DFECC-A224-4FBD-BE9A-667E1592D948}" type="presOf" srcId="{CB08A225-74EE-4079-9979-C4D76E8FCD7A}" destId="{A16A5D08-2D17-42E1-B4B4-D9B2694B3924}" srcOrd="0" destOrd="0" presId="urn:microsoft.com/office/officeart/2005/8/layout/process4"/>
    <dgm:cxn modelId="{05490A69-9999-48E1-9DCF-014B7D281253}" type="presOf" srcId="{02F772BB-3A61-4562-8E0B-667A1525A797}" destId="{9FAA1DC3-1749-475C-A600-95B69C5855F0}" srcOrd="0" destOrd="0" presId="urn:microsoft.com/office/officeart/2005/8/layout/process4"/>
    <dgm:cxn modelId="{817466CA-91F9-458F-8087-D8650CE69986}" srcId="{CB08A225-74EE-4079-9979-C4D76E8FCD7A}" destId="{02F772BB-3A61-4562-8E0B-667A1525A797}" srcOrd="0" destOrd="0" parTransId="{92D40864-B906-4BCB-9042-4E11A4D2A448}" sibTransId="{EB39AE49-596E-4506-A1A6-C7EB040D3741}"/>
    <dgm:cxn modelId="{41086644-AE52-4EE0-884B-4E30E8E453BD}" srcId="{CB08A225-74EE-4079-9979-C4D76E8FCD7A}" destId="{8B2C332E-F9A5-4652-ACD0-327CF8760E9A}" srcOrd="3" destOrd="0" parTransId="{1B4A356D-E509-4967-8B2A-00621F994346}" sibTransId="{518E978A-802C-44DC-8F5D-A747BF3B3FA1}"/>
    <dgm:cxn modelId="{F14CCD11-D6DF-4636-98BC-3DCCE65CACE6}" type="presOf" srcId="{8AD60195-FDFC-4CF5-A375-33C8EB9D4331}" destId="{6EB78384-4C00-48F3-BC3B-6B32D0FE2855}" srcOrd="0" destOrd="0" presId="urn:microsoft.com/office/officeart/2005/8/layout/process4"/>
    <dgm:cxn modelId="{990C0310-EEA8-4302-AFDB-97DC5C668EF0}" type="presParOf" srcId="{A16A5D08-2D17-42E1-B4B4-D9B2694B3924}" destId="{7AC81C0E-E206-498E-87D3-09C6DBEF7CA0}" srcOrd="0" destOrd="0" presId="urn:microsoft.com/office/officeart/2005/8/layout/process4"/>
    <dgm:cxn modelId="{B163580D-14E8-4BC6-9722-D0291A34AF9B}" type="presParOf" srcId="{7AC81C0E-E206-498E-87D3-09C6DBEF7CA0}" destId="{7C6436E1-DAC0-46DB-B8BA-5F703B3309FB}" srcOrd="0" destOrd="0" presId="urn:microsoft.com/office/officeart/2005/8/layout/process4"/>
    <dgm:cxn modelId="{85EA8197-5B01-44CF-BF7F-61C80F53F11C}" type="presParOf" srcId="{A16A5D08-2D17-42E1-B4B4-D9B2694B3924}" destId="{A03CFF8F-3E2C-408F-91C4-B561AF666E93}" srcOrd="1" destOrd="0" presId="urn:microsoft.com/office/officeart/2005/8/layout/process4"/>
    <dgm:cxn modelId="{AA004F0C-4FE4-4DB3-826B-180C39BC3610}" type="presParOf" srcId="{A16A5D08-2D17-42E1-B4B4-D9B2694B3924}" destId="{A89884D2-0725-4156-A79E-7AAF25BAD51D}" srcOrd="2" destOrd="0" presId="urn:microsoft.com/office/officeart/2005/8/layout/process4"/>
    <dgm:cxn modelId="{1DE5BF69-631F-429E-9C73-707F0299CC9C}" type="presParOf" srcId="{A89884D2-0725-4156-A79E-7AAF25BAD51D}" destId="{24CFAA33-FC45-4D7B-ADA3-6DAAF9505576}" srcOrd="0" destOrd="0" presId="urn:microsoft.com/office/officeart/2005/8/layout/process4"/>
    <dgm:cxn modelId="{BA639557-BB8B-4E6C-A869-DB9A72C1F2A9}" type="presParOf" srcId="{A16A5D08-2D17-42E1-B4B4-D9B2694B3924}" destId="{607F50AF-C4D7-4203-8AB1-6C87CB274972}" srcOrd="3" destOrd="0" presId="urn:microsoft.com/office/officeart/2005/8/layout/process4"/>
    <dgm:cxn modelId="{DA0C0037-AD9E-450A-8A3E-51C9ADE7FDE1}" type="presParOf" srcId="{A16A5D08-2D17-42E1-B4B4-D9B2694B3924}" destId="{0763D892-9095-4CC8-84CB-112508AFC512}" srcOrd="4" destOrd="0" presId="urn:microsoft.com/office/officeart/2005/8/layout/process4"/>
    <dgm:cxn modelId="{77ABFCCD-05E6-4C4D-9CEC-119A8CC7A954}" type="presParOf" srcId="{0763D892-9095-4CC8-84CB-112508AFC512}" destId="{6EB78384-4C00-48F3-BC3B-6B32D0FE2855}" srcOrd="0" destOrd="0" presId="urn:microsoft.com/office/officeart/2005/8/layout/process4"/>
    <dgm:cxn modelId="{B7B77F69-CEB9-4FB2-87A6-CF17DBA6457D}" type="presParOf" srcId="{A16A5D08-2D17-42E1-B4B4-D9B2694B3924}" destId="{303D1432-ED94-4110-BF2C-D236AB2307E5}" srcOrd="5" destOrd="0" presId="urn:microsoft.com/office/officeart/2005/8/layout/process4"/>
    <dgm:cxn modelId="{681760D8-98DE-4C94-B3C0-38F9C0C4DF1F}" type="presParOf" srcId="{A16A5D08-2D17-42E1-B4B4-D9B2694B3924}" destId="{5936FCB2-F2DF-41E0-A0C2-85D2D87029DB}" srcOrd="6" destOrd="0" presId="urn:microsoft.com/office/officeart/2005/8/layout/process4"/>
    <dgm:cxn modelId="{13DB57D2-A69E-4BB4-A646-E70509B11366}" type="presParOf" srcId="{5936FCB2-F2DF-41E0-A0C2-85D2D87029DB}" destId="{9FAA1DC3-1749-475C-A600-95B69C5855F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9A2BB4-C318-48AA-B8B2-A6C6A9DFBA3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445EB444-1A86-4718-BF7B-949DEE1AE3B6}">
      <dgm:prSet custT="1"/>
      <dgm:spPr/>
      <dgm:t>
        <a:bodyPr/>
        <a:lstStyle/>
        <a:p>
          <a:pPr rtl="0"/>
          <a:r>
            <a:rPr lang="tr-TR" sz="2800" dirty="0" smtClean="0">
              <a:latin typeface="Times New Roman" pitchFamily="18" charset="0"/>
              <a:cs typeface="Times New Roman" pitchFamily="18" charset="0"/>
            </a:rPr>
            <a:t>Taşınmaz Malikine kalan Yapılar için Üst Hakkı Sahibine ödenmesi kararlaştırılan Bedele ilişkin Anlaşmalar  </a:t>
          </a:r>
        </a:p>
        <a:p>
          <a:pPr rtl="0"/>
          <a:r>
            <a:rPr lang="tr-TR" sz="2800" dirty="0" smtClean="0">
              <a:latin typeface="Times New Roman" pitchFamily="18" charset="0"/>
              <a:cs typeface="Times New Roman" pitchFamily="18" charset="0"/>
            </a:rPr>
            <a:t>( MK. m. 830)</a:t>
          </a:r>
          <a:endParaRPr lang="tr-TR" sz="2800" dirty="0">
            <a:latin typeface="Times New Roman" pitchFamily="18" charset="0"/>
            <a:cs typeface="Times New Roman" pitchFamily="18" charset="0"/>
          </a:endParaRPr>
        </a:p>
      </dgm:t>
    </dgm:pt>
    <dgm:pt modelId="{13F547DF-BE91-4FA8-ACD9-0381875ED781}" type="parTrans" cxnId="{2D02D00C-7C2C-4FBB-9B45-75834383EA4C}">
      <dgm:prSet/>
      <dgm:spPr/>
      <dgm:t>
        <a:bodyPr/>
        <a:lstStyle/>
        <a:p>
          <a:endParaRPr lang="tr-TR"/>
        </a:p>
      </dgm:t>
    </dgm:pt>
    <dgm:pt modelId="{D29AAE58-1EF5-42C4-98C5-174DE504880A}" type="sibTrans" cxnId="{2D02D00C-7C2C-4FBB-9B45-75834383EA4C}">
      <dgm:prSet/>
      <dgm:spPr/>
      <dgm:t>
        <a:bodyPr/>
        <a:lstStyle/>
        <a:p>
          <a:endParaRPr lang="tr-TR"/>
        </a:p>
      </dgm:t>
    </dgm:pt>
    <dgm:pt modelId="{046BD3CD-005A-4603-B27B-3EB4A4BAEC67}">
      <dgm:prSet custT="1"/>
      <dgm:spPr/>
      <dgm:t>
        <a:bodyPr/>
        <a:lstStyle/>
        <a:p>
          <a:pPr algn="just" rtl="0"/>
          <a:r>
            <a:rPr lang="tr-TR" sz="2800" dirty="0" smtClean="0"/>
            <a:t> Paylaşmalı Mal Ayrılığı Rejiminde Evliliğin İptali veya Boşanma Halinde Aile Konutunda kalmaya ve Ev Eşyasını kullanmaya hangi Eşin devam edeceği hakkında yapılan Sözleşmeden doğan Konutta Kalma Hakkı </a:t>
          </a:r>
          <a:r>
            <a:rPr lang="tr-TR" sz="2800" dirty="0" smtClean="0">
              <a:latin typeface="Times New Roman" pitchFamily="18" charset="0"/>
              <a:cs typeface="Times New Roman" pitchFamily="18" charset="0"/>
            </a:rPr>
            <a:t>( MK. m. 254)  </a:t>
          </a:r>
          <a:endParaRPr lang="tr-TR" sz="2800" dirty="0">
            <a:latin typeface="Times New Roman" pitchFamily="18" charset="0"/>
            <a:cs typeface="Times New Roman" pitchFamily="18" charset="0"/>
          </a:endParaRPr>
        </a:p>
      </dgm:t>
    </dgm:pt>
    <dgm:pt modelId="{CEFB8D7A-A1E0-44A6-906C-A4952EC54C76}" type="parTrans" cxnId="{110CB2DE-D06B-400D-BF26-14D4C80696FB}">
      <dgm:prSet/>
      <dgm:spPr/>
      <dgm:t>
        <a:bodyPr/>
        <a:lstStyle/>
        <a:p>
          <a:endParaRPr lang="tr-TR"/>
        </a:p>
      </dgm:t>
    </dgm:pt>
    <dgm:pt modelId="{F7D6A273-2543-40A6-AEBF-1A8009BCD9AC}" type="sibTrans" cxnId="{110CB2DE-D06B-400D-BF26-14D4C80696FB}">
      <dgm:prSet/>
      <dgm:spPr/>
      <dgm:t>
        <a:bodyPr/>
        <a:lstStyle/>
        <a:p>
          <a:endParaRPr lang="tr-TR"/>
        </a:p>
      </dgm:t>
    </dgm:pt>
    <dgm:pt modelId="{6D41071A-2916-49FF-B1CC-870BABA22E88}" type="pres">
      <dgm:prSet presAssocID="{669A2BB4-C318-48AA-B8B2-A6C6A9DFBA3C}" presName="Name0" presStyleCnt="0">
        <dgm:presLayoutVars>
          <dgm:dir/>
          <dgm:animLvl val="lvl"/>
          <dgm:resizeHandles val="exact"/>
        </dgm:presLayoutVars>
      </dgm:prSet>
      <dgm:spPr/>
      <dgm:t>
        <a:bodyPr/>
        <a:lstStyle/>
        <a:p>
          <a:endParaRPr lang="tr-TR"/>
        </a:p>
      </dgm:t>
    </dgm:pt>
    <dgm:pt modelId="{99443E21-B6D6-4896-9107-7240FAFAE42F}" type="pres">
      <dgm:prSet presAssocID="{046BD3CD-005A-4603-B27B-3EB4A4BAEC67}" presName="boxAndChildren" presStyleCnt="0"/>
      <dgm:spPr/>
    </dgm:pt>
    <dgm:pt modelId="{114A98E3-0853-451B-9FA7-2D33354161A1}" type="pres">
      <dgm:prSet presAssocID="{046BD3CD-005A-4603-B27B-3EB4A4BAEC67}" presName="parentTextBox" presStyleLbl="node1" presStyleIdx="0" presStyleCnt="2" custLinFactNeighborX="-348" custLinFactNeighborY="-289"/>
      <dgm:spPr/>
      <dgm:t>
        <a:bodyPr/>
        <a:lstStyle/>
        <a:p>
          <a:endParaRPr lang="tr-TR"/>
        </a:p>
      </dgm:t>
    </dgm:pt>
    <dgm:pt modelId="{B449CC5E-441B-4CCC-86CE-9BCC95B4D6A4}" type="pres">
      <dgm:prSet presAssocID="{D29AAE58-1EF5-42C4-98C5-174DE504880A}" presName="sp" presStyleCnt="0"/>
      <dgm:spPr/>
    </dgm:pt>
    <dgm:pt modelId="{21C063E9-DFC2-435A-B6E7-A8E77CCBA239}" type="pres">
      <dgm:prSet presAssocID="{445EB444-1A86-4718-BF7B-949DEE1AE3B6}" presName="arrowAndChildren" presStyleCnt="0"/>
      <dgm:spPr/>
    </dgm:pt>
    <dgm:pt modelId="{A907D347-1BF1-4361-B726-2078C3F7F295}" type="pres">
      <dgm:prSet presAssocID="{445EB444-1A86-4718-BF7B-949DEE1AE3B6}" presName="parentTextArrow" presStyleLbl="node1" presStyleIdx="1" presStyleCnt="2" custLinFactNeighborX="5556" custLinFactNeighborY="-31726"/>
      <dgm:spPr/>
      <dgm:t>
        <a:bodyPr/>
        <a:lstStyle/>
        <a:p>
          <a:endParaRPr lang="tr-TR"/>
        </a:p>
      </dgm:t>
    </dgm:pt>
  </dgm:ptLst>
  <dgm:cxnLst>
    <dgm:cxn modelId="{0250D134-C57B-4D4D-9506-9D4BF24D5654}" type="presOf" srcId="{669A2BB4-C318-48AA-B8B2-A6C6A9DFBA3C}" destId="{6D41071A-2916-49FF-B1CC-870BABA22E88}" srcOrd="0" destOrd="0" presId="urn:microsoft.com/office/officeart/2005/8/layout/process4"/>
    <dgm:cxn modelId="{110CB2DE-D06B-400D-BF26-14D4C80696FB}" srcId="{669A2BB4-C318-48AA-B8B2-A6C6A9DFBA3C}" destId="{046BD3CD-005A-4603-B27B-3EB4A4BAEC67}" srcOrd="1" destOrd="0" parTransId="{CEFB8D7A-A1E0-44A6-906C-A4952EC54C76}" sibTransId="{F7D6A273-2543-40A6-AEBF-1A8009BCD9AC}"/>
    <dgm:cxn modelId="{88ABD055-9537-445D-A109-DA1E7C1D06B1}" type="presOf" srcId="{046BD3CD-005A-4603-B27B-3EB4A4BAEC67}" destId="{114A98E3-0853-451B-9FA7-2D33354161A1}" srcOrd="0" destOrd="0" presId="urn:microsoft.com/office/officeart/2005/8/layout/process4"/>
    <dgm:cxn modelId="{2D02D00C-7C2C-4FBB-9B45-75834383EA4C}" srcId="{669A2BB4-C318-48AA-B8B2-A6C6A9DFBA3C}" destId="{445EB444-1A86-4718-BF7B-949DEE1AE3B6}" srcOrd="0" destOrd="0" parTransId="{13F547DF-BE91-4FA8-ACD9-0381875ED781}" sibTransId="{D29AAE58-1EF5-42C4-98C5-174DE504880A}"/>
    <dgm:cxn modelId="{402B3976-4490-4CB9-B3DE-1F687BD0BEE1}" type="presOf" srcId="{445EB444-1A86-4718-BF7B-949DEE1AE3B6}" destId="{A907D347-1BF1-4361-B726-2078C3F7F295}" srcOrd="0" destOrd="0" presId="urn:microsoft.com/office/officeart/2005/8/layout/process4"/>
    <dgm:cxn modelId="{6362B8D3-6C37-4C92-B24D-9041AC59A344}" type="presParOf" srcId="{6D41071A-2916-49FF-B1CC-870BABA22E88}" destId="{99443E21-B6D6-4896-9107-7240FAFAE42F}" srcOrd="0" destOrd="0" presId="urn:microsoft.com/office/officeart/2005/8/layout/process4"/>
    <dgm:cxn modelId="{77D98A34-B039-43CB-B018-0A5AE6A04927}" type="presParOf" srcId="{99443E21-B6D6-4896-9107-7240FAFAE42F}" destId="{114A98E3-0853-451B-9FA7-2D33354161A1}" srcOrd="0" destOrd="0" presId="urn:microsoft.com/office/officeart/2005/8/layout/process4"/>
    <dgm:cxn modelId="{544F9FF3-BB92-4E7B-A532-F02B8BE4E6A5}" type="presParOf" srcId="{6D41071A-2916-49FF-B1CC-870BABA22E88}" destId="{B449CC5E-441B-4CCC-86CE-9BCC95B4D6A4}" srcOrd="1" destOrd="0" presId="urn:microsoft.com/office/officeart/2005/8/layout/process4"/>
    <dgm:cxn modelId="{5C3284F1-4FEB-473B-BDFB-9B836638CD72}" type="presParOf" srcId="{6D41071A-2916-49FF-B1CC-870BABA22E88}" destId="{21C063E9-DFC2-435A-B6E7-A8E77CCBA239}" srcOrd="2" destOrd="0" presId="urn:microsoft.com/office/officeart/2005/8/layout/process4"/>
    <dgm:cxn modelId="{930DFECE-BFCD-44C1-B2E2-B6CD1C64E9F6}" type="presParOf" srcId="{21C063E9-DFC2-435A-B6E7-A8E77CCBA239}" destId="{A907D347-1BF1-4361-B726-2078C3F7F29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0E18EEB-6C4B-4492-8CA6-8512D1629546}"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CD15A294-4986-4728-9E5C-54ABD1135986}">
      <dgm:prSet/>
      <dgm:spPr/>
      <dgm:t>
        <a:bodyPr/>
        <a:lstStyle/>
        <a:p>
          <a:pPr rtl="0"/>
          <a:r>
            <a:rPr lang="tr-TR" dirty="0" smtClean="0">
              <a:latin typeface="Times New Roman" pitchFamily="18" charset="0"/>
              <a:cs typeface="Times New Roman" pitchFamily="18" charset="0"/>
            </a:rPr>
            <a:t>Bağışlayana Dönme Koşullu Bağışlamada Dönme Koşuluna ilişkin Hak  (</a:t>
          </a:r>
          <a:r>
            <a:rPr lang="tr-TR" i="1" dirty="0" smtClean="0">
              <a:latin typeface="Times New Roman" pitchFamily="18" charset="0"/>
              <a:cs typeface="Times New Roman" pitchFamily="18" charset="0"/>
            </a:rPr>
            <a:t>BK. m. 292/f. 2)</a:t>
          </a:r>
          <a:endParaRPr lang="tr-TR" i="1" dirty="0">
            <a:latin typeface="Times New Roman" pitchFamily="18" charset="0"/>
            <a:cs typeface="Times New Roman" pitchFamily="18" charset="0"/>
          </a:endParaRPr>
        </a:p>
      </dgm:t>
    </dgm:pt>
    <dgm:pt modelId="{3E5949AC-44DE-43C2-BEB3-B515CD73E281}" type="parTrans" cxnId="{3E023722-F65D-4E7C-96A9-4732F78DB95F}">
      <dgm:prSet/>
      <dgm:spPr/>
      <dgm:t>
        <a:bodyPr/>
        <a:lstStyle/>
        <a:p>
          <a:endParaRPr lang="tr-TR"/>
        </a:p>
      </dgm:t>
    </dgm:pt>
    <dgm:pt modelId="{A201077D-599E-4F97-90FD-794891D709F6}" type="sibTrans" cxnId="{3E023722-F65D-4E7C-96A9-4732F78DB95F}">
      <dgm:prSet/>
      <dgm:spPr/>
      <dgm:t>
        <a:bodyPr/>
        <a:lstStyle/>
        <a:p>
          <a:endParaRPr lang="tr-TR"/>
        </a:p>
      </dgm:t>
    </dgm:pt>
    <dgm:pt modelId="{2E14BC74-01CB-48A8-9C4F-8E85DB1EA660}">
      <dgm:prSet/>
      <dgm:spPr/>
      <dgm:t>
        <a:bodyPr/>
        <a:lstStyle/>
        <a:p>
          <a:pPr rtl="0"/>
          <a:r>
            <a:rPr lang="tr-TR" dirty="0" smtClean="0">
              <a:latin typeface="Times New Roman" pitchFamily="18" charset="0"/>
              <a:cs typeface="Times New Roman" pitchFamily="18" charset="0"/>
            </a:rPr>
            <a:t>Kira ( </a:t>
          </a:r>
          <a:r>
            <a:rPr lang="tr-TR" i="1" dirty="0" smtClean="0">
              <a:latin typeface="Times New Roman" pitchFamily="18" charset="0"/>
              <a:cs typeface="Times New Roman" pitchFamily="18" charset="0"/>
            </a:rPr>
            <a:t>MK. 1009 / 1, BK 312)</a:t>
          </a:r>
          <a:endParaRPr lang="tr-TR" i="1" dirty="0">
            <a:latin typeface="Times New Roman" pitchFamily="18" charset="0"/>
            <a:cs typeface="Times New Roman" pitchFamily="18" charset="0"/>
          </a:endParaRPr>
        </a:p>
      </dgm:t>
    </dgm:pt>
    <dgm:pt modelId="{1EDAF0FE-B0B4-4DF1-86B9-3E60393DBFEC}" type="parTrans" cxnId="{798242E3-91C2-42BB-9501-52FEE14583B6}">
      <dgm:prSet/>
      <dgm:spPr/>
      <dgm:t>
        <a:bodyPr/>
        <a:lstStyle/>
        <a:p>
          <a:endParaRPr lang="tr-TR"/>
        </a:p>
      </dgm:t>
    </dgm:pt>
    <dgm:pt modelId="{AB7214A4-12AF-42BB-801E-D7EF2BCF3167}" type="sibTrans" cxnId="{798242E3-91C2-42BB-9501-52FEE14583B6}">
      <dgm:prSet/>
      <dgm:spPr/>
      <dgm:t>
        <a:bodyPr/>
        <a:lstStyle/>
        <a:p>
          <a:endParaRPr lang="tr-TR"/>
        </a:p>
      </dgm:t>
    </dgm:pt>
    <dgm:pt modelId="{151D6723-E355-43B3-8C7D-993205C831B1}" type="pres">
      <dgm:prSet presAssocID="{10E18EEB-6C4B-4492-8CA6-8512D1629546}" presName="Name0" presStyleCnt="0">
        <dgm:presLayoutVars>
          <dgm:dir/>
          <dgm:animLvl val="lvl"/>
          <dgm:resizeHandles val="exact"/>
        </dgm:presLayoutVars>
      </dgm:prSet>
      <dgm:spPr/>
      <dgm:t>
        <a:bodyPr/>
        <a:lstStyle/>
        <a:p>
          <a:endParaRPr lang="tr-TR"/>
        </a:p>
      </dgm:t>
    </dgm:pt>
    <dgm:pt modelId="{E600799C-1DD4-455B-80BC-6FFEF3551606}" type="pres">
      <dgm:prSet presAssocID="{2E14BC74-01CB-48A8-9C4F-8E85DB1EA660}" presName="boxAndChildren" presStyleCnt="0"/>
      <dgm:spPr/>
    </dgm:pt>
    <dgm:pt modelId="{ED79E17E-56AC-4BEA-8400-B0CAF962EF9D}" type="pres">
      <dgm:prSet presAssocID="{2E14BC74-01CB-48A8-9C4F-8E85DB1EA660}" presName="parentTextBox" presStyleLbl="node1" presStyleIdx="0" presStyleCnt="2"/>
      <dgm:spPr/>
      <dgm:t>
        <a:bodyPr/>
        <a:lstStyle/>
        <a:p>
          <a:endParaRPr lang="tr-TR"/>
        </a:p>
      </dgm:t>
    </dgm:pt>
    <dgm:pt modelId="{7064B091-061E-43B8-9F23-EB5F03CD1BF2}" type="pres">
      <dgm:prSet presAssocID="{A201077D-599E-4F97-90FD-794891D709F6}" presName="sp" presStyleCnt="0"/>
      <dgm:spPr/>
    </dgm:pt>
    <dgm:pt modelId="{570EE594-5690-46FC-A1CC-5C553F15279A}" type="pres">
      <dgm:prSet presAssocID="{CD15A294-4986-4728-9E5C-54ABD1135986}" presName="arrowAndChildren" presStyleCnt="0"/>
      <dgm:spPr/>
    </dgm:pt>
    <dgm:pt modelId="{AAD23A27-64F7-45BE-B64E-A74055724098}" type="pres">
      <dgm:prSet presAssocID="{CD15A294-4986-4728-9E5C-54ABD1135986}" presName="parentTextArrow" presStyleLbl="node1" presStyleIdx="1" presStyleCnt="2"/>
      <dgm:spPr/>
      <dgm:t>
        <a:bodyPr/>
        <a:lstStyle/>
        <a:p>
          <a:endParaRPr lang="tr-TR"/>
        </a:p>
      </dgm:t>
    </dgm:pt>
  </dgm:ptLst>
  <dgm:cxnLst>
    <dgm:cxn modelId="{798242E3-91C2-42BB-9501-52FEE14583B6}" srcId="{10E18EEB-6C4B-4492-8CA6-8512D1629546}" destId="{2E14BC74-01CB-48A8-9C4F-8E85DB1EA660}" srcOrd="1" destOrd="0" parTransId="{1EDAF0FE-B0B4-4DF1-86B9-3E60393DBFEC}" sibTransId="{AB7214A4-12AF-42BB-801E-D7EF2BCF3167}"/>
    <dgm:cxn modelId="{06BD7824-16EE-446B-BCAA-F1F5B4B14C13}" type="presOf" srcId="{10E18EEB-6C4B-4492-8CA6-8512D1629546}" destId="{151D6723-E355-43B3-8C7D-993205C831B1}" srcOrd="0" destOrd="0" presId="urn:microsoft.com/office/officeart/2005/8/layout/process4"/>
    <dgm:cxn modelId="{3E023722-F65D-4E7C-96A9-4732F78DB95F}" srcId="{10E18EEB-6C4B-4492-8CA6-8512D1629546}" destId="{CD15A294-4986-4728-9E5C-54ABD1135986}" srcOrd="0" destOrd="0" parTransId="{3E5949AC-44DE-43C2-BEB3-B515CD73E281}" sibTransId="{A201077D-599E-4F97-90FD-794891D709F6}"/>
    <dgm:cxn modelId="{8E58966D-DB18-433B-B48F-D1673E6240D2}" type="presOf" srcId="{2E14BC74-01CB-48A8-9C4F-8E85DB1EA660}" destId="{ED79E17E-56AC-4BEA-8400-B0CAF962EF9D}" srcOrd="0" destOrd="0" presId="urn:microsoft.com/office/officeart/2005/8/layout/process4"/>
    <dgm:cxn modelId="{1B10C2CE-6D0A-492D-BC55-14F68AA84646}" type="presOf" srcId="{CD15A294-4986-4728-9E5C-54ABD1135986}" destId="{AAD23A27-64F7-45BE-B64E-A74055724098}" srcOrd="0" destOrd="0" presId="urn:microsoft.com/office/officeart/2005/8/layout/process4"/>
    <dgm:cxn modelId="{70CBDBB8-B3B0-4C06-B521-A54C4294E285}" type="presParOf" srcId="{151D6723-E355-43B3-8C7D-993205C831B1}" destId="{E600799C-1DD4-455B-80BC-6FFEF3551606}" srcOrd="0" destOrd="0" presId="urn:microsoft.com/office/officeart/2005/8/layout/process4"/>
    <dgm:cxn modelId="{C2646F5D-7BF4-4FC1-A18C-7242ECB2DA34}" type="presParOf" srcId="{E600799C-1DD4-455B-80BC-6FFEF3551606}" destId="{ED79E17E-56AC-4BEA-8400-B0CAF962EF9D}" srcOrd="0" destOrd="0" presId="urn:microsoft.com/office/officeart/2005/8/layout/process4"/>
    <dgm:cxn modelId="{A0258A40-D855-4035-B43E-A88DDF997DA8}" type="presParOf" srcId="{151D6723-E355-43B3-8C7D-993205C831B1}" destId="{7064B091-061E-43B8-9F23-EB5F03CD1BF2}" srcOrd="1" destOrd="0" presId="urn:microsoft.com/office/officeart/2005/8/layout/process4"/>
    <dgm:cxn modelId="{3271EC19-1A78-448B-B3EA-227B7FC1913B}" type="presParOf" srcId="{151D6723-E355-43B3-8C7D-993205C831B1}" destId="{570EE594-5690-46FC-A1CC-5C553F15279A}" srcOrd="2" destOrd="0" presId="urn:microsoft.com/office/officeart/2005/8/layout/process4"/>
    <dgm:cxn modelId="{11D40F55-77CD-4BA0-9A90-599D45C50542}" type="presParOf" srcId="{570EE594-5690-46FC-A1CC-5C553F15279A}" destId="{AAD23A27-64F7-45BE-B64E-A7405572409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BE5A1A4-9910-43C8-B26D-6D65F63C17F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20DE5F08-7C5B-4510-8484-9D9C7C31522B}">
      <dgm:prSet custT="1"/>
      <dgm:spPr/>
      <dgm:t>
        <a:bodyPr/>
        <a:lstStyle/>
        <a:p>
          <a:pPr rtl="0"/>
          <a:r>
            <a:rPr lang="tr-TR" sz="4400" dirty="0" smtClean="0"/>
            <a:t>Taşınmaz Satış Vaadi </a:t>
          </a:r>
        </a:p>
        <a:p>
          <a:pPr rtl="0"/>
          <a:r>
            <a:rPr lang="tr-TR" sz="4400" dirty="0" smtClean="0"/>
            <a:t>( </a:t>
          </a:r>
          <a:r>
            <a:rPr lang="tr-TR" sz="4400" i="1" dirty="0" smtClean="0"/>
            <a:t>MK m.1009 / 1, Tapu K. m. 26/f. 7)</a:t>
          </a:r>
          <a:endParaRPr lang="tr-TR" sz="4400" i="1" dirty="0"/>
        </a:p>
      </dgm:t>
    </dgm:pt>
    <dgm:pt modelId="{E92A2BAB-6584-4710-8B94-861501C8B406}" type="parTrans" cxnId="{78F7A0AC-9B01-4300-996E-7E5E53B94F6F}">
      <dgm:prSet/>
      <dgm:spPr/>
      <dgm:t>
        <a:bodyPr/>
        <a:lstStyle/>
        <a:p>
          <a:endParaRPr lang="tr-TR"/>
        </a:p>
      </dgm:t>
    </dgm:pt>
    <dgm:pt modelId="{6A7826BC-80A9-4C34-95BA-0CEEED62ACB7}" type="sibTrans" cxnId="{78F7A0AC-9B01-4300-996E-7E5E53B94F6F}">
      <dgm:prSet/>
      <dgm:spPr/>
      <dgm:t>
        <a:bodyPr/>
        <a:lstStyle/>
        <a:p>
          <a:endParaRPr lang="tr-TR"/>
        </a:p>
      </dgm:t>
    </dgm:pt>
    <dgm:pt modelId="{3EF2FBBF-7BD3-4071-AD99-866FF80043EE}" type="pres">
      <dgm:prSet presAssocID="{3BE5A1A4-9910-43C8-B26D-6D65F63C17FA}" presName="Name0" presStyleCnt="0">
        <dgm:presLayoutVars>
          <dgm:dir/>
          <dgm:animLvl val="lvl"/>
          <dgm:resizeHandles val="exact"/>
        </dgm:presLayoutVars>
      </dgm:prSet>
      <dgm:spPr/>
      <dgm:t>
        <a:bodyPr/>
        <a:lstStyle/>
        <a:p>
          <a:endParaRPr lang="tr-TR"/>
        </a:p>
      </dgm:t>
    </dgm:pt>
    <dgm:pt modelId="{1AF6F1D1-AAD2-4713-8D5F-EAECEF4C61CD}" type="pres">
      <dgm:prSet presAssocID="{20DE5F08-7C5B-4510-8484-9D9C7C31522B}" presName="boxAndChildren" presStyleCnt="0"/>
      <dgm:spPr/>
    </dgm:pt>
    <dgm:pt modelId="{6E234254-C334-4662-9880-4AD54B0C19BE}" type="pres">
      <dgm:prSet presAssocID="{20DE5F08-7C5B-4510-8484-9D9C7C31522B}" presName="parentTextBox" presStyleLbl="node1" presStyleIdx="0" presStyleCnt="1"/>
      <dgm:spPr/>
      <dgm:t>
        <a:bodyPr/>
        <a:lstStyle/>
        <a:p>
          <a:endParaRPr lang="tr-TR"/>
        </a:p>
      </dgm:t>
    </dgm:pt>
  </dgm:ptLst>
  <dgm:cxnLst>
    <dgm:cxn modelId="{601FCDB2-5DF0-4FE9-8310-9467ADEBEE02}" type="presOf" srcId="{3BE5A1A4-9910-43C8-B26D-6D65F63C17FA}" destId="{3EF2FBBF-7BD3-4071-AD99-866FF80043EE}" srcOrd="0" destOrd="0" presId="urn:microsoft.com/office/officeart/2005/8/layout/process4"/>
    <dgm:cxn modelId="{738C2840-FA01-40EF-9CC7-E4BCD039BD2B}" type="presOf" srcId="{20DE5F08-7C5B-4510-8484-9D9C7C31522B}" destId="{6E234254-C334-4662-9880-4AD54B0C19BE}" srcOrd="0" destOrd="0" presId="urn:microsoft.com/office/officeart/2005/8/layout/process4"/>
    <dgm:cxn modelId="{78F7A0AC-9B01-4300-996E-7E5E53B94F6F}" srcId="{3BE5A1A4-9910-43C8-B26D-6D65F63C17FA}" destId="{20DE5F08-7C5B-4510-8484-9D9C7C31522B}" srcOrd="0" destOrd="0" parTransId="{E92A2BAB-6584-4710-8B94-861501C8B406}" sibTransId="{6A7826BC-80A9-4C34-95BA-0CEEED62ACB7}"/>
    <dgm:cxn modelId="{B7D4D1B6-29D6-4562-9236-8DC8558ED806}" type="presParOf" srcId="{3EF2FBBF-7BD3-4071-AD99-866FF80043EE}" destId="{1AF6F1D1-AAD2-4713-8D5F-EAECEF4C61CD}" srcOrd="0" destOrd="0" presId="urn:microsoft.com/office/officeart/2005/8/layout/process4"/>
    <dgm:cxn modelId="{6DE5952E-0D41-4642-AC5B-2EEF87CE0615}" type="presParOf" srcId="{1AF6F1D1-AAD2-4713-8D5F-EAECEF4C61CD}" destId="{6E234254-C334-4662-9880-4AD54B0C19B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D3B63A6-2EEE-4724-9B3F-519078452AE0}" type="doc">
      <dgm:prSet loTypeId="urn:microsoft.com/office/officeart/2005/8/layout/default#6" loCatId="list" qsTypeId="urn:microsoft.com/office/officeart/2005/8/quickstyle/simple1" qsCatId="simple" csTypeId="urn:microsoft.com/office/officeart/2005/8/colors/accent1_2" csCatId="accent1" phldr="1"/>
      <dgm:spPr/>
      <dgm:t>
        <a:bodyPr/>
        <a:lstStyle/>
        <a:p>
          <a:endParaRPr lang="tr-TR"/>
        </a:p>
      </dgm:t>
    </dgm:pt>
    <dgm:pt modelId="{9E31FC79-F8BF-486A-B919-FFFBA69EF185}">
      <dgm:prSet phldrT="[Metin]" custT="1"/>
      <dgm:spPr/>
      <dgm:t>
        <a:bodyPr/>
        <a:lstStyle/>
        <a:p>
          <a:pPr algn="ctr"/>
          <a:r>
            <a:rPr lang="tr-TR" sz="2800" b="0" u="sng" dirty="0" smtClean="0">
              <a:latin typeface="Times New Roman" pitchFamily="18" charset="0"/>
              <a:cs typeface="Times New Roman" pitchFamily="18" charset="0"/>
            </a:rPr>
            <a:t>MK. ve BK. Uygulaması</a:t>
          </a:r>
        </a:p>
        <a:p>
          <a:pPr algn="l"/>
          <a:r>
            <a:rPr lang="tr-TR" sz="2800" b="0" dirty="0" smtClean="0">
              <a:latin typeface="Times New Roman" pitchFamily="18" charset="0"/>
              <a:cs typeface="Times New Roman" pitchFamily="18" charset="0"/>
            </a:rPr>
            <a:t>- Taşınmaz Maliki, Şerh Talebinde bulunmalıdır.</a:t>
          </a:r>
        </a:p>
        <a:p>
          <a:pPr algn="l"/>
          <a:r>
            <a:rPr lang="tr-TR" sz="2800" b="0" dirty="0" smtClean="0">
              <a:latin typeface="Times New Roman" pitchFamily="18" charset="0"/>
              <a:cs typeface="Times New Roman" pitchFamily="18" charset="0"/>
            </a:rPr>
            <a:t>- Taşınmaz Malikinin Tasarruf Yetkisi ve Şerhi gerektiren Hukuki Sebebi ispatlaması gerekir.</a:t>
          </a:r>
        </a:p>
        <a:p>
          <a:pPr algn="l"/>
          <a:r>
            <a:rPr lang="tr-TR" sz="2800" b="0" dirty="0" smtClean="0">
              <a:latin typeface="Times New Roman" pitchFamily="18" charset="0"/>
              <a:cs typeface="Times New Roman" pitchFamily="18" charset="0"/>
            </a:rPr>
            <a:t>-  Şerh, Şerhte belirtilen Sürenin sonunda Taşınmaz Malikinin Talebi ile terkin edilir</a:t>
          </a:r>
          <a:r>
            <a:rPr lang="tr-TR" sz="2800" b="0" dirty="0" smtClean="0"/>
            <a:t>.</a:t>
          </a:r>
          <a:endParaRPr lang="tr-TR" sz="2800" b="0" dirty="0"/>
        </a:p>
      </dgm:t>
    </dgm:pt>
    <dgm:pt modelId="{72D9630A-94F0-42D1-8073-25B1BA5B1730}" type="parTrans" cxnId="{D236A91E-BE2D-48A0-9E43-B5B5DC10380E}">
      <dgm:prSet/>
      <dgm:spPr/>
      <dgm:t>
        <a:bodyPr/>
        <a:lstStyle/>
        <a:p>
          <a:endParaRPr lang="tr-TR"/>
        </a:p>
      </dgm:t>
    </dgm:pt>
    <dgm:pt modelId="{56D0E647-7072-4911-8BCE-DCDF5B873656}" type="sibTrans" cxnId="{D236A91E-BE2D-48A0-9E43-B5B5DC10380E}">
      <dgm:prSet/>
      <dgm:spPr/>
      <dgm:t>
        <a:bodyPr/>
        <a:lstStyle/>
        <a:p>
          <a:endParaRPr lang="tr-TR"/>
        </a:p>
      </dgm:t>
    </dgm:pt>
    <dgm:pt modelId="{2490266B-A080-47E8-946C-BAC262495D8C}">
      <dgm:prSet phldrT="[Metin]" custT="1"/>
      <dgm:spPr/>
      <dgm:t>
        <a:bodyPr/>
        <a:lstStyle/>
        <a:p>
          <a:pPr algn="ctr"/>
          <a:r>
            <a:rPr lang="tr-TR" sz="2400" u="sng" dirty="0" smtClean="0">
              <a:latin typeface="Times New Roman" pitchFamily="18" charset="0"/>
              <a:cs typeface="Times New Roman" pitchFamily="18" charset="0"/>
            </a:rPr>
            <a:t>Tapu K. Uygulaması</a:t>
          </a:r>
        </a:p>
        <a:p>
          <a:pPr algn="ctr"/>
          <a:r>
            <a:rPr lang="tr-TR" sz="2400" u="sng" dirty="0" smtClean="0">
              <a:latin typeface="Times New Roman" pitchFamily="18" charset="0"/>
              <a:cs typeface="Times New Roman" pitchFamily="18" charset="0"/>
            </a:rPr>
            <a:t> ( Taşınmaz Satış Vaadi ve Arsa Payı Karşılığı İnşaat Sözleşmesi)</a:t>
          </a:r>
        </a:p>
        <a:p>
          <a:pPr algn="l"/>
          <a:r>
            <a:rPr lang="tr-TR" sz="2400" dirty="0" smtClean="0">
              <a:latin typeface="Times New Roman" pitchFamily="18" charset="0"/>
              <a:cs typeface="Times New Roman" pitchFamily="18" charset="0"/>
            </a:rPr>
            <a:t>- Taraflardan her biri Şerhi talep edebilir. </a:t>
          </a:r>
        </a:p>
        <a:p>
          <a:pPr algn="l"/>
          <a:r>
            <a:rPr lang="tr-TR" sz="2400" dirty="0" smtClean="0">
              <a:latin typeface="Times New Roman" pitchFamily="18" charset="0"/>
              <a:cs typeface="Times New Roman" pitchFamily="18" charset="0"/>
            </a:rPr>
            <a:t>- Geçerli Satış Vaadinin varlığı yeterlidir; ayrıca Şerh Anlaşması aranmaz.</a:t>
          </a:r>
        </a:p>
        <a:p>
          <a:pPr algn="l"/>
          <a:r>
            <a:rPr lang="tr-TR" sz="2400" dirty="0" smtClean="0">
              <a:latin typeface="Times New Roman" pitchFamily="18" charset="0"/>
              <a:cs typeface="Times New Roman" pitchFamily="18" charset="0"/>
            </a:rPr>
            <a:t>- Şerh, satış gerçekleşmediği takdirde, Tapu Memuru tarafından 5 yıl sonra terkin edilir</a:t>
          </a:r>
          <a:r>
            <a:rPr lang="tr-TR" sz="2800" dirty="0" smtClean="0">
              <a:latin typeface="Times New Roman" pitchFamily="18" charset="0"/>
              <a:cs typeface="Times New Roman" pitchFamily="18" charset="0"/>
            </a:rPr>
            <a:t>.</a:t>
          </a:r>
          <a:endParaRPr lang="tr-TR" sz="2800" dirty="0">
            <a:latin typeface="Times New Roman" pitchFamily="18" charset="0"/>
            <a:cs typeface="Times New Roman" pitchFamily="18" charset="0"/>
          </a:endParaRPr>
        </a:p>
      </dgm:t>
    </dgm:pt>
    <dgm:pt modelId="{A837329A-6E05-423C-879E-9FAD5C099C6C}" type="parTrans" cxnId="{D89CD257-F104-4F13-98D1-BBA07CC8BFEB}">
      <dgm:prSet/>
      <dgm:spPr/>
      <dgm:t>
        <a:bodyPr/>
        <a:lstStyle/>
        <a:p>
          <a:endParaRPr lang="tr-TR"/>
        </a:p>
      </dgm:t>
    </dgm:pt>
    <dgm:pt modelId="{25484B99-94BD-4BAC-96F9-F85FEF6B4AE6}" type="sibTrans" cxnId="{D89CD257-F104-4F13-98D1-BBA07CC8BFEB}">
      <dgm:prSet/>
      <dgm:spPr/>
      <dgm:t>
        <a:bodyPr/>
        <a:lstStyle/>
        <a:p>
          <a:endParaRPr lang="tr-TR"/>
        </a:p>
      </dgm:t>
    </dgm:pt>
    <dgm:pt modelId="{6794BED9-0263-44EC-8721-2DD08126190D}" type="pres">
      <dgm:prSet presAssocID="{ED3B63A6-2EEE-4724-9B3F-519078452AE0}" presName="diagram" presStyleCnt="0">
        <dgm:presLayoutVars>
          <dgm:dir/>
          <dgm:resizeHandles val="exact"/>
        </dgm:presLayoutVars>
      </dgm:prSet>
      <dgm:spPr/>
      <dgm:t>
        <a:bodyPr/>
        <a:lstStyle/>
        <a:p>
          <a:endParaRPr lang="tr-TR"/>
        </a:p>
      </dgm:t>
    </dgm:pt>
    <dgm:pt modelId="{888C1984-A00A-4DDB-AE66-B7284CDB2096}" type="pres">
      <dgm:prSet presAssocID="{9E31FC79-F8BF-486A-B919-FFFBA69EF185}" presName="node" presStyleLbl="node1" presStyleIdx="0" presStyleCnt="2" custScaleY="210196" custLinFactNeighborX="939" custLinFactNeighborY="3063">
        <dgm:presLayoutVars>
          <dgm:bulletEnabled val="1"/>
        </dgm:presLayoutVars>
      </dgm:prSet>
      <dgm:spPr/>
      <dgm:t>
        <a:bodyPr/>
        <a:lstStyle/>
        <a:p>
          <a:endParaRPr lang="tr-TR"/>
        </a:p>
      </dgm:t>
    </dgm:pt>
    <dgm:pt modelId="{F04CE797-6625-4FDB-AFAF-11B0539439A9}" type="pres">
      <dgm:prSet presAssocID="{56D0E647-7072-4911-8BCE-DCDF5B873656}" presName="sibTrans" presStyleCnt="0"/>
      <dgm:spPr/>
    </dgm:pt>
    <dgm:pt modelId="{00B17FB4-404A-4BBB-BD53-44042E844943}" type="pres">
      <dgm:prSet presAssocID="{2490266B-A080-47E8-946C-BAC262495D8C}" presName="node" presStyleLbl="node1" presStyleIdx="1" presStyleCnt="2" custScaleY="210196" custLinFactNeighborX="-887" custLinFactNeighborY="-6336">
        <dgm:presLayoutVars>
          <dgm:bulletEnabled val="1"/>
        </dgm:presLayoutVars>
      </dgm:prSet>
      <dgm:spPr/>
      <dgm:t>
        <a:bodyPr/>
        <a:lstStyle/>
        <a:p>
          <a:endParaRPr lang="tr-TR"/>
        </a:p>
      </dgm:t>
    </dgm:pt>
  </dgm:ptLst>
  <dgm:cxnLst>
    <dgm:cxn modelId="{403DFBA2-EF52-41A4-9F0A-35BCE96E589B}" type="presOf" srcId="{9E31FC79-F8BF-486A-B919-FFFBA69EF185}" destId="{888C1984-A00A-4DDB-AE66-B7284CDB2096}" srcOrd="0" destOrd="0" presId="urn:microsoft.com/office/officeart/2005/8/layout/default#6"/>
    <dgm:cxn modelId="{D236A91E-BE2D-48A0-9E43-B5B5DC10380E}" srcId="{ED3B63A6-2EEE-4724-9B3F-519078452AE0}" destId="{9E31FC79-F8BF-486A-B919-FFFBA69EF185}" srcOrd="0" destOrd="0" parTransId="{72D9630A-94F0-42D1-8073-25B1BA5B1730}" sibTransId="{56D0E647-7072-4911-8BCE-DCDF5B873656}"/>
    <dgm:cxn modelId="{6BC5E9BB-B90E-4851-A1AC-FE484371BC02}" type="presOf" srcId="{ED3B63A6-2EEE-4724-9B3F-519078452AE0}" destId="{6794BED9-0263-44EC-8721-2DD08126190D}" srcOrd="0" destOrd="0" presId="urn:microsoft.com/office/officeart/2005/8/layout/default#6"/>
    <dgm:cxn modelId="{D89CD257-F104-4F13-98D1-BBA07CC8BFEB}" srcId="{ED3B63A6-2EEE-4724-9B3F-519078452AE0}" destId="{2490266B-A080-47E8-946C-BAC262495D8C}" srcOrd="1" destOrd="0" parTransId="{A837329A-6E05-423C-879E-9FAD5C099C6C}" sibTransId="{25484B99-94BD-4BAC-96F9-F85FEF6B4AE6}"/>
    <dgm:cxn modelId="{E163E98E-3227-4E34-9D75-84224C2E3091}" type="presOf" srcId="{2490266B-A080-47E8-946C-BAC262495D8C}" destId="{00B17FB4-404A-4BBB-BD53-44042E844943}" srcOrd="0" destOrd="0" presId="urn:microsoft.com/office/officeart/2005/8/layout/default#6"/>
    <dgm:cxn modelId="{BA065376-5F27-4872-908A-A8934C6B4F20}" type="presParOf" srcId="{6794BED9-0263-44EC-8721-2DD08126190D}" destId="{888C1984-A00A-4DDB-AE66-B7284CDB2096}" srcOrd="0" destOrd="0" presId="urn:microsoft.com/office/officeart/2005/8/layout/default#6"/>
    <dgm:cxn modelId="{0C7080F8-EF4A-4671-9ACD-8B3C6CB38647}" type="presParOf" srcId="{6794BED9-0263-44EC-8721-2DD08126190D}" destId="{F04CE797-6625-4FDB-AFAF-11B0539439A9}" srcOrd="1" destOrd="0" presId="urn:microsoft.com/office/officeart/2005/8/layout/default#6"/>
    <dgm:cxn modelId="{E59C0681-8D3D-4BFE-893B-CB48910022B0}" type="presParOf" srcId="{6794BED9-0263-44EC-8721-2DD08126190D}" destId="{00B17FB4-404A-4BBB-BD53-44042E844943}" srcOrd="2" destOrd="0" presId="urn:microsoft.com/office/officeart/2005/8/layout/defaul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21BC34E-66C5-4CCA-90B3-512AC364DECD}"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02FB97CA-04F9-4B55-9ABF-8301B042DE3E}">
      <dgm:prSet phldrT="[Metin]"/>
      <dgm:spPr/>
      <dgm:t>
        <a:bodyPr/>
        <a:lstStyle/>
        <a:p>
          <a:r>
            <a:rPr lang="tr-TR" dirty="0" smtClean="0">
              <a:latin typeface="Times New Roman" pitchFamily="18" charset="0"/>
              <a:cs typeface="Times New Roman" pitchFamily="18" charset="0"/>
            </a:rPr>
            <a:t>Medeni Kanun’da belirtilenler</a:t>
          </a:r>
          <a:endParaRPr lang="tr-TR" dirty="0"/>
        </a:p>
      </dgm:t>
    </dgm:pt>
    <dgm:pt modelId="{22E0E760-6C4C-46F2-95AA-2375E8B19689}" type="parTrans" cxnId="{A96D201E-6FC4-440B-AE35-5551689A352C}">
      <dgm:prSet/>
      <dgm:spPr/>
      <dgm:t>
        <a:bodyPr/>
        <a:lstStyle/>
        <a:p>
          <a:endParaRPr lang="tr-TR"/>
        </a:p>
      </dgm:t>
    </dgm:pt>
    <dgm:pt modelId="{ED66A7BC-30A1-49E0-B1EE-78D790EDDE19}" type="sibTrans" cxnId="{A96D201E-6FC4-440B-AE35-5551689A352C}">
      <dgm:prSet/>
      <dgm:spPr/>
      <dgm:t>
        <a:bodyPr/>
        <a:lstStyle/>
        <a:p>
          <a:endParaRPr lang="tr-TR"/>
        </a:p>
      </dgm:t>
    </dgm:pt>
    <dgm:pt modelId="{9DEC49C4-3398-43FC-A90C-400288218780}">
      <dgm:prSet phldrT="[Metin]" custT="1"/>
      <dgm:spPr/>
      <dgm:t>
        <a:bodyPr/>
        <a:lstStyle/>
        <a:p>
          <a:r>
            <a:rPr lang="tr-TR" sz="4400" dirty="0" smtClean="0">
              <a:latin typeface="Times New Roman" pitchFamily="18" charset="0"/>
              <a:cs typeface="Times New Roman" pitchFamily="18" charset="0"/>
            </a:rPr>
            <a:t>Medeni Kanun dışında diğer bazı Kanunlarda belirtilenler</a:t>
          </a:r>
          <a:endParaRPr lang="tr-TR" sz="4400" dirty="0">
            <a:latin typeface="Times New Roman" pitchFamily="18" charset="0"/>
            <a:cs typeface="Times New Roman" pitchFamily="18" charset="0"/>
          </a:endParaRPr>
        </a:p>
      </dgm:t>
    </dgm:pt>
    <dgm:pt modelId="{3A093FCF-5CFE-48FF-97F6-0941D902539A}" type="parTrans" cxnId="{231FEC06-0985-49A5-8A2A-A56AD8DB39F2}">
      <dgm:prSet/>
      <dgm:spPr/>
      <dgm:t>
        <a:bodyPr/>
        <a:lstStyle/>
        <a:p>
          <a:endParaRPr lang="tr-TR"/>
        </a:p>
      </dgm:t>
    </dgm:pt>
    <dgm:pt modelId="{57403F5B-C902-40B0-9E08-D79F94E8CABC}" type="sibTrans" cxnId="{231FEC06-0985-49A5-8A2A-A56AD8DB39F2}">
      <dgm:prSet/>
      <dgm:spPr/>
      <dgm:t>
        <a:bodyPr/>
        <a:lstStyle/>
        <a:p>
          <a:endParaRPr lang="tr-TR"/>
        </a:p>
      </dgm:t>
    </dgm:pt>
    <dgm:pt modelId="{2150F663-2760-4D20-A424-8110BB2D8887}" type="pres">
      <dgm:prSet presAssocID="{021BC34E-66C5-4CCA-90B3-512AC364DECD}" presName="Name0" presStyleCnt="0">
        <dgm:presLayoutVars>
          <dgm:dir/>
          <dgm:resizeHandles val="exact"/>
        </dgm:presLayoutVars>
      </dgm:prSet>
      <dgm:spPr/>
      <dgm:t>
        <a:bodyPr/>
        <a:lstStyle/>
        <a:p>
          <a:endParaRPr lang="tr-TR"/>
        </a:p>
      </dgm:t>
    </dgm:pt>
    <dgm:pt modelId="{B12BF0DE-BE8B-40FE-B3D4-D639C8BCCADD}" type="pres">
      <dgm:prSet presAssocID="{02FB97CA-04F9-4B55-9ABF-8301B042DE3E}" presName="node" presStyleLbl="node1" presStyleIdx="0" presStyleCnt="2">
        <dgm:presLayoutVars>
          <dgm:bulletEnabled val="1"/>
        </dgm:presLayoutVars>
      </dgm:prSet>
      <dgm:spPr/>
      <dgm:t>
        <a:bodyPr/>
        <a:lstStyle/>
        <a:p>
          <a:endParaRPr lang="tr-TR"/>
        </a:p>
      </dgm:t>
    </dgm:pt>
    <dgm:pt modelId="{159755B0-72F3-4C55-82D7-797F079F78A0}" type="pres">
      <dgm:prSet presAssocID="{ED66A7BC-30A1-49E0-B1EE-78D790EDDE19}" presName="sibTrans" presStyleCnt="0"/>
      <dgm:spPr/>
    </dgm:pt>
    <dgm:pt modelId="{DE31AE8E-5E0F-4923-B90C-00B0652B4D61}" type="pres">
      <dgm:prSet presAssocID="{9DEC49C4-3398-43FC-A90C-400288218780}" presName="node" presStyleLbl="node1" presStyleIdx="1" presStyleCnt="2">
        <dgm:presLayoutVars>
          <dgm:bulletEnabled val="1"/>
        </dgm:presLayoutVars>
      </dgm:prSet>
      <dgm:spPr/>
      <dgm:t>
        <a:bodyPr/>
        <a:lstStyle/>
        <a:p>
          <a:endParaRPr lang="tr-TR"/>
        </a:p>
      </dgm:t>
    </dgm:pt>
  </dgm:ptLst>
  <dgm:cxnLst>
    <dgm:cxn modelId="{FBC899CF-16D6-47C8-A003-8AA0DEECAEC6}" type="presOf" srcId="{9DEC49C4-3398-43FC-A90C-400288218780}" destId="{DE31AE8E-5E0F-4923-B90C-00B0652B4D61}" srcOrd="0" destOrd="0" presId="urn:microsoft.com/office/officeart/2005/8/layout/hList6"/>
    <dgm:cxn modelId="{C85B8C97-5B51-468B-91C8-0F4367CDF4B7}" type="presOf" srcId="{02FB97CA-04F9-4B55-9ABF-8301B042DE3E}" destId="{B12BF0DE-BE8B-40FE-B3D4-D639C8BCCADD}" srcOrd="0" destOrd="0" presId="urn:microsoft.com/office/officeart/2005/8/layout/hList6"/>
    <dgm:cxn modelId="{C68CFF8E-9DB9-42AE-8A24-664AB7B999EA}" type="presOf" srcId="{021BC34E-66C5-4CCA-90B3-512AC364DECD}" destId="{2150F663-2760-4D20-A424-8110BB2D8887}" srcOrd="0" destOrd="0" presId="urn:microsoft.com/office/officeart/2005/8/layout/hList6"/>
    <dgm:cxn modelId="{231FEC06-0985-49A5-8A2A-A56AD8DB39F2}" srcId="{021BC34E-66C5-4CCA-90B3-512AC364DECD}" destId="{9DEC49C4-3398-43FC-A90C-400288218780}" srcOrd="1" destOrd="0" parTransId="{3A093FCF-5CFE-48FF-97F6-0941D902539A}" sibTransId="{57403F5B-C902-40B0-9E08-D79F94E8CABC}"/>
    <dgm:cxn modelId="{A96D201E-6FC4-440B-AE35-5551689A352C}" srcId="{021BC34E-66C5-4CCA-90B3-512AC364DECD}" destId="{02FB97CA-04F9-4B55-9ABF-8301B042DE3E}" srcOrd="0" destOrd="0" parTransId="{22E0E760-6C4C-46F2-95AA-2375E8B19689}" sibTransId="{ED66A7BC-30A1-49E0-B1EE-78D790EDDE19}"/>
    <dgm:cxn modelId="{528A7A3E-4B4F-4E0F-8078-9F1FE7A350FB}" type="presParOf" srcId="{2150F663-2760-4D20-A424-8110BB2D8887}" destId="{B12BF0DE-BE8B-40FE-B3D4-D639C8BCCADD}" srcOrd="0" destOrd="0" presId="urn:microsoft.com/office/officeart/2005/8/layout/hList6"/>
    <dgm:cxn modelId="{AE1B651B-52D1-41C6-B097-F28C5E6F4A15}" type="presParOf" srcId="{2150F663-2760-4D20-A424-8110BB2D8887}" destId="{159755B0-72F3-4C55-82D7-797F079F78A0}" srcOrd="1" destOrd="0" presId="urn:microsoft.com/office/officeart/2005/8/layout/hList6"/>
    <dgm:cxn modelId="{B9EC42A3-E09F-4FB0-B771-1A070A103D2D}" type="presParOf" srcId="{2150F663-2760-4D20-A424-8110BB2D8887}" destId="{DE31AE8E-5E0F-4923-B90C-00B0652B4D61}"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6">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93387B78-F5CA-461A-850F-4452681740B4}" type="datetimeFigureOut">
              <a:rPr lang="tr-TR" smtClean="0"/>
              <a:t>2.4.2020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1244AC53-0063-4BB7-ADA8-55905C68B25F}" type="slidenum">
              <a:rPr lang="tr-TR" smtClean="0"/>
              <a:t>‹#›</a:t>
            </a:fld>
            <a:endParaRPr lang="tr-TR"/>
          </a:p>
        </p:txBody>
      </p:sp>
    </p:spTree>
    <p:extLst>
      <p:ext uri="{BB962C8B-B14F-4D97-AF65-F5344CB8AC3E}">
        <p14:creationId xmlns:p14="http://schemas.microsoft.com/office/powerpoint/2010/main" val="3622354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1F778EFB-30D9-4067-BD1A-5F36067CE9BB}" type="datetimeFigureOut">
              <a:rPr lang="tr-TR" smtClean="0"/>
              <a:t>2.4.2020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04565ED4-8384-4C97-8D01-BF6C1774B687}" type="slidenum">
              <a:rPr lang="tr-TR" smtClean="0"/>
              <a:t>‹#›</a:t>
            </a:fld>
            <a:endParaRPr lang="tr-TR"/>
          </a:p>
        </p:txBody>
      </p:sp>
    </p:spTree>
    <p:extLst>
      <p:ext uri="{BB962C8B-B14F-4D97-AF65-F5344CB8AC3E}">
        <p14:creationId xmlns:p14="http://schemas.microsoft.com/office/powerpoint/2010/main" val="37214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B63252F-D4E0-49AF-AE38-623BB92FBB92}"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4107875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63252F-D4E0-49AF-AE38-623BB92FBB92}"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1940811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63252F-D4E0-49AF-AE38-623BB92FBB92}"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117233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63252F-D4E0-49AF-AE38-623BB92FBB92}"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1036068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B63252F-D4E0-49AF-AE38-623BB92FBB92}"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1626039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B63252F-D4E0-49AF-AE38-623BB92FBB92}"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2337321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B63252F-D4E0-49AF-AE38-623BB92FBB92}" type="datetimeFigureOut">
              <a:rPr lang="tr-TR" smtClean="0"/>
              <a:t>2.4.2020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1639594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B63252F-D4E0-49AF-AE38-623BB92FBB92}" type="datetimeFigureOut">
              <a:rPr lang="tr-TR" smtClean="0"/>
              <a:t>2.4.2020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3915673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B63252F-D4E0-49AF-AE38-623BB92FBB92}" type="datetimeFigureOut">
              <a:rPr lang="tr-TR" smtClean="0"/>
              <a:t>2.4.2020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3225294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B63252F-D4E0-49AF-AE38-623BB92FBB92}"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2016581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B63252F-D4E0-49AF-AE38-623BB92FBB92}"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74E00A-FE58-45BB-8CEA-E027F48574B2}" type="slidenum">
              <a:rPr lang="tr-TR" smtClean="0"/>
              <a:t>‹#›</a:t>
            </a:fld>
            <a:endParaRPr lang="tr-TR"/>
          </a:p>
        </p:txBody>
      </p:sp>
    </p:spTree>
    <p:extLst>
      <p:ext uri="{BB962C8B-B14F-4D97-AF65-F5344CB8AC3E}">
        <p14:creationId xmlns:p14="http://schemas.microsoft.com/office/powerpoint/2010/main" val="201455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63252F-D4E0-49AF-AE38-623BB92FBB92}" type="datetimeFigureOut">
              <a:rPr lang="tr-TR" smtClean="0"/>
              <a:t>2.4.2020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4E00A-FE58-45BB-8CEA-E027F48574B2}" type="slidenum">
              <a:rPr lang="tr-TR" smtClean="0"/>
              <a:t>‹#›</a:t>
            </a:fld>
            <a:endParaRPr lang="tr-TR"/>
          </a:p>
        </p:txBody>
      </p:sp>
    </p:spTree>
    <p:extLst>
      <p:ext uri="{BB962C8B-B14F-4D97-AF65-F5344CB8AC3E}">
        <p14:creationId xmlns:p14="http://schemas.microsoft.com/office/powerpoint/2010/main" val="2848570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6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latin typeface="Times New Roman" panose="02020603050405020304" pitchFamily="18" charset="0"/>
                <a:cs typeface="Times New Roman" panose="02020603050405020304" pitchFamily="18" charset="0"/>
              </a:rPr>
              <a:t>(</a:t>
            </a:r>
            <a:r>
              <a:rPr lang="tr-TR" sz="3600" b="1" dirty="0" smtClean="0">
                <a:latin typeface="Times New Roman" panose="02020603050405020304" pitchFamily="18" charset="0"/>
                <a:cs typeface="Times New Roman" panose="02020603050405020304" pitchFamily="18" charset="0"/>
              </a:rPr>
              <a:t>İkinci Dönem </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Dördüncü Hafta- </a:t>
            </a:r>
            <a:r>
              <a:rPr lang="tr-TR" sz="3600" b="1" dirty="0" smtClean="0">
                <a:latin typeface="Times New Roman" panose="02020603050405020304" pitchFamily="18" charset="0"/>
                <a:cs typeface="Times New Roman" panose="02020603050405020304" pitchFamily="18" charset="0"/>
              </a:rPr>
              <a:t>11.3.2020)</a:t>
            </a:r>
            <a:r>
              <a:rPr lang="tr-TR" sz="4400" dirty="0" smtClean="0">
                <a:latin typeface="Times New Roman" panose="02020603050405020304" pitchFamily="18" charset="0"/>
                <a:cs typeface="Times New Roman" panose="02020603050405020304" pitchFamily="18" charset="0"/>
              </a:rPr>
              <a:t/>
            </a:r>
            <a:br>
              <a:rPr lang="tr-TR" sz="4400" dirty="0" smtClean="0">
                <a:latin typeface="Times New Roman" panose="02020603050405020304" pitchFamily="18" charset="0"/>
                <a:cs typeface="Times New Roman" panose="02020603050405020304" pitchFamily="18" charset="0"/>
              </a:rPr>
            </a:br>
            <a:endParaRPr lang="tr-TR" sz="44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normAutofit/>
          </a:bodyPr>
          <a:lstStyle/>
          <a:p>
            <a:r>
              <a:rPr lang="tr-TR" sz="3600" i="1" dirty="0" smtClean="0"/>
              <a:t>DOÇ. DR. YILDIZ ABİK </a:t>
            </a:r>
          </a:p>
          <a:p>
            <a:r>
              <a:rPr lang="tr-TR" sz="3600" i="1" dirty="0" smtClean="0"/>
              <a:t>-</a:t>
            </a:r>
            <a:r>
              <a:rPr lang="tr-TR" sz="3600" b="1" i="1" dirty="0" smtClean="0">
                <a:latin typeface="Times New Roman" panose="02020603050405020304" pitchFamily="18" charset="0"/>
                <a:cs typeface="Times New Roman" panose="02020603050405020304" pitchFamily="18" charset="0"/>
              </a:rPr>
              <a:t>Şerhler-</a:t>
            </a:r>
            <a:endParaRPr lang="tr-TR"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516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b="1" dirty="0" smtClean="0">
                <a:latin typeface="Times New Roman" panose="02020603050405020304" pitchFamily="18" charset="0"/>
                <a:cs typeface="Times New Roman" panose="02020603050405020304" pitchFamily="18" charset="0"/>
              </a:rPr>
              <a:t>Taşınmaz Malikine kalan Yapılar için Üst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ahibine ödenmesi kararlaştırılan Bedelin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iktarı ve hesaplanış biçimi ile bu Bedel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orcunun kaldırılmasına ve Arazinin ilk hale getirilmesine ilişkin Anlaşmalar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830)</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Paylaşmalı Mal Ayrılığı Rejiminde, Evliliğin İptali veya Boşanma halinde Aile Konutunda kalmaya ve Ev Eşyasını kullanmaya hangi Eşin devam edeceği hakkında yapılan Sözleşmeden doğan Konutta Kalma Hakkı</a:t>
            </a:r>
            <a:r>
              <a:rPr lang="tr-TR" b="1" i="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254</a:t>
            </a:r>
            <a:r>
              <a:rPr lang="tr-TR" dirty="0" smtClean="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Bağışlayana Dönme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oşullu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ağışlamada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önme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oşuluna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lişkin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BK m. 292 / II)</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Kira Sözleşmesinden doğan Kiracılık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1009/  1, BK m. 312</a:t>
            </a:r>
            <a:r>
              <a:rPr lang="tr-TR" dirty="0" smtClean="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 </a:t>
            </a:r>
            <a:endParaRPr lang="tr-TR" dirty="0" smtClean="0">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593428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dirty="0">
                <a:latin typeface="Times New Roman" panose="02020603050405020304" pitchFamily="18" charset="0"/>
                <a:cs typeface="Times New Roman" panose="02020603050405020304" pitchFamily="18" charset="0"/>
              </a:rPr>
              <a:t>Ayrıca </a:t>
            </a:r>
            <a:r>
              <a:rPr lang="tr-TR" sz="3600" b="1" i="1" dirty="0">
                <a:latin typeface="Times New Roman" panose="02020603050405020304" pitchFamily="18" charset="0"/>
                <a:cs typeface="Times New Roman" panose="02020603050405020304" pitchFamily="18" charset="0"/>
              </a:rPr>
              <a:t>TST 47’nin (a) bendinde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İrtifak Hakkı Vaadi </a:t>
            </a:r>
            <a:r>
              <a:rPr lang="tr-TR" sz="3600" dirty="0">
                <a:latin typeface="Times New Roman" panose="02020603050405020304" pitchFamily="18" charset="0"/>
                <a:cs typeface="Times New Roman" panose="02020603050405020304" pitchFamily="18" charset="0"/>
              </a:rPr>
              <a:t>ile (</a:t>
            </a:r>
            <a:r>
              <a:rPr lang="tr-TR" sz="3600" b="1" i="1" dirty="0">
                <a:latin typeface="Times New Roman" panose="02020603050405020304" pitchFamily="18" charset="0"/>
                <a:cs typeface="Times New Roman" panose="02020603050405020304" pitchFamily="18" charset="0"/>
              </a:rPr>
              <a:t>c) bendinde</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Bağışlama Vaadinin </a:t>
            </a:r>
            <a:r>
              <a:rPr lang="tr-TR" sz="3600" dirty="0">
                <a:latin typeface="Times New Roman" panose="02020603050405020304" pitchFamily="18" charset="0"/>
                <a:cs typeface="Times New Roman" panose="02020603050405020304" pitchFamily="18" charset="0"/>
              </a:rPr>
              <a:t>de </a:t>
            </a:r>
            <a:r>
              <a:rPr lang="tr-TR" sz="3600" b="1" i="1" dirty="0" smtClean="0">
                <a:latin typeface="Times New Roman" panose="02020603050405020304" pitchFamily="18" charset="0"/>
                <a:cs typeface="Times New Roman" panose="02020603050405020304" pitchFamily="18" charset="0"/>
              </a:rPr>
              <a:t>Şerh</a:t>
            </a:r>
            <a:r>
              <a:rPr lang="tr-TR" sz="3600"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edilebileceği </a:t>
            </a:r>
            <a:r>
              <a:rPr lang="tr-TR" sz="3600" b="1" dirty="0">
                <a:latin typeface="Times New Roman" panose="02020603050405020304" pitchFamily="18" charset="0"/>
                <a:cs typeface="Times New Roman" panose="02020603050405020304" pitchFamily="18" charset="0"/>
              </a:rPr>
              <a:t>hükme bağlanmıştır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Ancak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MK </a:t>
            </a:r>
            <a:r>
              <a:rPr lang="tr-TR" sz="3600" b="1" i="1" dirty="0" smtClean="0">
                <a:latin typeface="Times New Roman" panose="02020603050405020304" pitchFamily="18" charset="0"/>
                <a:cs typeface="Times New Roman" panose="02020603050405020304" pitchFamily="18" charset="0"/>
              </a:rPr>
              <a:t>m.1009/1 hükmünde</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anunda </a:t>
            </a:r>
            <a:r>
              <a:rPr lang="tr-TR" sz="3600" b="1" dirty="0">
                <a:latin typeface="Times New Roman" panose="02020603050405020304" pitchFamily="18" charset="0"/>
                <a:cs typeface="Times New Roman" panose="02020603050405020304" pitchFamily="18" charset="0"/>
              </a:rPr>
              <a:t>açıkça belirtilen</a:t>
            </a:r>
            <a:r>
              <a:rPr lang="tr-TR" sz="3600" dirty="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Kişisel Hakların </a:t>
            </a:r>
            <a:r>
              <a:rPr lang="tr-TR" sz="3600" b="1" i="1" dirty="0" smtClean="0">
                <a:latin typeface="Times New Roman" panose="02020603050405020304" pitchFamily="18" charset="0"/>
                <a:cs typeface="Times New Roman" panose="02020603050405020304" pitchFamily="18" charset="0"/>
              </a:rPr>
              <a:t>Şerh </a:t>
            </a:r>
            <a:r>
              <a:rPr lang="tr-TR" sz="3600" dirty="0">
                <a:latin typeface="Times New Roman" panose="02020603050405020304" pitchFamily="18" charset="0"/>
                <a:cs typeface="Times New Roman" panose="02020603050405020304" pitchFamily="18" charset="0"/>
              </a:rPr>
              <a:t>edilebileceği ifade edildiğine göre, söz konusu </a:t>
            </a:r>
            <a:r>
              <a:rPr lang="tr-TR" sz="3600" b="1" dirty="0" smtClean="0">
                <a:latin typeface="Times New Roman" panose="02020603050405020304" pitchFamily="18" charset="0"/>
                <a:cs typeface="Times New Roman" panose="02020603050405020304" pitchFamily="18" charset="0"/>
              </a:rPr>
              <a:t>Kişisel Hakların Şerhine </a:t>
            </a:r>
            <a:r>
              <a:rPr lang="tr-TR" sz="3600" dirty="0">
                <a:latin typeface="Times New Roman" panose="02020603050405020304" pitchFamily="18" charset="0"/>
                <a:cs typeface="Times New Roman" panose="02020603050405020304" pitchFamily="18" charset="0"/>
              </a:rPr>
              <a:t>olanak tanıyan bu düzenlemenin </a:t>
            </a:r>
            <a:r>
              <a:rPr lang="tr-TR" sz="3600" b="1" dirty="0">
                <a:latin typeface="Times New Roman" panose="02020603050405020304" pitchFamily="18" charset="0"/>
                <a:cs typeface="Times New Roman" panose="02020603050405020304" pitchFamily="18" charset="0"/>
              </a:rPr>
              <a:t>Tapu Sicili Tüzüğünde </a:t>
            </a:r>
            <a:r>
              <a:rPr lang="tr-TR" sz="3600" dirty="0">
                <a:latin typeface="Times New Roman" panose="02020603050405020304" pitchFamily="18" charset="0"/>
                <a:cs typeface="Times New Roman" panose="02020603050405020304" pitchFamily="18" charset="0"/>
              </a:rPr>
              <a:t>yapılması </a:t>
            </a:r>
            <a:r>
              <a:rPr lang="tr-TR" sz="3600" dirty="0" smtClean="0">
                <a:latin typeface="Times New Roman" panose="02020603050405020304" pitchFamily="18" charset="0"/>
                <a:cs typeface="Times New Roman" panose="02020603050405020304" pitchFamily="18" charset="0"/>
              </a:rPr>
              <a:t>MK m.1009 /1 hükmü ile </a:t>
            </a:r>
            <a:r>
              <a:rPr lang="tr-TR" sz="3600" dirty="0">
                <a:latin typeface="Times New Roman" panose="02020603050405020304" pitchFamily="18" charset="0"/>
                <a:cs typeface="Times New Roman" panose="02020603050405020304" pitchFamily="18" charset="0"/>
              </a:rPr>
              <a:t>bağdaşmamaktadır. </a:t>
            </a:r>
            <a:endParaRPr lang="tr-TR" sz="3600" dirty="0" smtClean="0">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799345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a:latin typeface="Times New Roman" pitchFamily="18" charset="0"/>
                <a:cs typeface="Times New Roman" pitchFamily="18" charset="0"/>
              </a:rPr>
              <a:t>Kişisel Hakların Şerhi</a:t>
            </a:r>
            <a:r>
              <a:rPr lang="tr-TR" sz="2800" dirty="0">
                <a:latin typeface="Times New Roman" pitchFamily="18" charset="0"/>
                <a:cs typeface="Times New Roman" pitchFamily="18" charset="0"/>
              </a:rPr>
              <a:t>: </a:t>
            </a:r>
            <a:r>
              <a:rPr lang="tr-TR" sz="3100" dirty="0">
                <a:ln>
                  <a:solidFill>
                    <a:schemeClr val="tx1"/>
                  </a:solidFill>
                </a:ln>
                <a:latin typeface="Times New Roman" pitchFamily="18" charset="0"/>
                <a:cs typeface="Times New Roman" pitchFamily="18" charset="0"/>
              </a:rPr>
              <a:t>Kanunda </a:t>
            </a:r>
            <a:r>
              <a:rPr lang="tr-TR" sz="3100" dirty="0">
                <a:ln w="6350">
                  <a:solidFill>
                    <a:schemeClr val="tx1"/>
                  </a:solidFill>
                </a:ln>
                <a:latin typeface="Times New Roman" pitchFamily="18" charset="0"/>
                <a:cs typeface="Times New Roman" pitchFamily="18" charset="0"/>
              </a:rPr>
              <a:t>şerh verilmesi imkanı kabul edilmiş olan kişisel haklar için şerh kurumundan yararlanılabilir.</a:t>
            </a:r>
          </a:p>
        </p:txBody>
      </p:sp>
      <p:graphicFrame>
        <p:nvGraphicFramePr>
          <p:cNvPr id="4" name="3 İçerik Yer Tutucusu"/>
          <p:cNvGraphicFramePr>
            <a:graphicFrameLocks noGrp="1"/>
          </p:cNvGraphicFramePr>
          <p:nvPr>
            <p:ph idx="1"/>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6713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071546"/>
          </a:xfrm>
        </p:spPr>
        <p:txBody>
          <a:bodyPr/>
          <a:lstStyle/>
          <a:p>
            <a:r>
              <a:rPr lang="tr-TR" b="1" dirty="0" smtClean="0">
                <a:ln w="6350">
                  <a:solidFill>
                    <a:schemeClr val="accent1"/>
                  </a:solidFill>
                </a:ln>
                <a:solidFill>
                  <a:schemeClr val="tx1"/>
                </a:solidFill>
                <a:latin typeface="Times New Roman" pitchFamily="18" charset="0"/>
                <a:cs typeface="Times New Roman" pitchFamily="18" charset="0"/>
              </a:rPr>
              <a:t>MK’ da Düzenlenen Şerhler</a:t>
            </a:r>
            <a:endParaRPr lang="tr-TR" b="1" dirty="0">
              <a:ln w="6350">
                <a:solidFill>
                  <a:schemeClr val="accent1"/>
                </a:solidFill>
              </a:ln>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443257674"/>
              </p:ext>
            </p:extLst>
          </p:nvPr>
        </p:nvGraphicFramePr>
        <p:xfrm>
          <a:off x="1981200" y="1142984"/>
          <a:ext cx="8229600" cy="5311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55692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İçerik Yer Tutucusu"/>
          <p:cNvGraphicFramePr>
            <a:graphicFrameLocks noGrp="1"/>
          </p:cNvGraphicFramePr>
          <p:nvPr>
            <p:ph idx="1"/>
            <p:extLst>
              <p:ext uri="{D42A27DB-BD31-4B8C-83A1-F6EECF244321}">
                <p14:modId xmlns:p14="http://schemas.microsoft.com/office/powerpoint/2010/main" val="1783730332"/>
              </p:ext>
            </p:extLst>
          </p:nvPr>
        </p:nvGraphicFramePr>
        <p:xfrm>
          <a:off x="1981200" y="142852"/>
          <a:ext cx="8229600" cy="6311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28910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994406842"/>
              </p:ext>
            </p:extLst>
          </p:nvPr>
        </p:nvGraphicFramePr>
        <p:xfrm>
          <a:off x="1981200" y="357166"/>
          <a:ext cx="8229600"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33808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357298"/>
          </a:xfrm>
        </p:spPr>
        <p:txBody>
          <a:bodyPr/>
          <a:lstStyle/>
          <a:p>
            <a:r>
              <a:rPr lang="tr-TR" b="1" dirty="0" smtClean="0">
                <a:ln w="6350">
                  <a:solidFill>
                    <a:schemeClr val="accent1"/>
                  </a:solidFill>
                </a:ln>
                <a:solidFill>
                  <a:schemeClr val="tx1"/>
                </a:solidFill>
                <a:latin typeface="Times New Roman" pitchFamily="18" charset="0"/>
                <a:cs typeface="Times New Roman" pitchFamily="18" charset="0"/>
              </a:rPr>
              <a:t>BK’ da Düzenlenen Şerhler</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751328954"/>
              </p:ext>
            </p:extLst>
          </p:nvPr>
        </p:nvGraphicFramePr>
        <p:xfrm>
          <a:off x="1981200" y="1882808"/>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5675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n w="6350">
                  <a:solidFill>
                    <a:schemeClr val="accent1"/>
                  </a:solidFill>
                </a:ln>
                <a:solidFill>
                  <a:schemeClr val="tx1"/>
                </a:solidFill>
                <a:latin typeface="Times New Roman" pitchFamily="18" charset="0"/>
                <a:cs typeface="Times New Roman" pitchFamily="18" charset="0"/>
              </a:rPr>
              <a:t>Tapu Kanunu’nda Düzenlenen Şerhler</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098731333"/>
              </p:ext>
            </p:extLst>
          </p:nvPr>
        </p:nvGraphicFramePr>
        <p:xfrm>
          <a:off x="1981200" y="1882808"/>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37113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Kişisel Hakların Şerhi İçin Aranan Şartlar </a:t>
            </a:r>
            <a:endParaRPr lang="tr-TR" b="1"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8.10.1930 tarihli ve 10012 sayılı Tapu Sicili Nizamnamesinin 76. maddesinde, tescil için aranan şartların kişisel hakların şerhi için de geçerli olduğu hükme bağlanmıştı.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Buna </a:t>
            </a:r>
            <a:r>
              <a:rPr lang="tr-TR" dirty="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Şerh İsteminin </a:t>
            </a:r>
            <a:r>
              <a:rPr lang="tr-TR" b="1" i="1" dirty="0" smtClean="0">
                <a:latin typeface="Times New Roman" panose="02020603050405020304" pitchFamily="18" charset="0"/>
                <a:cs typeface="Times New Roman" panose="02020603050405020304" pitchFamily="18" charset="0"/>
              </a:rPr>
              <a:t>Taşınmazın Maliki </a:t>
            </a:r>
            <a:r>
              <a:rPr lang="tr-TR" dirty="0">
                <a:latin typeface="Times New Roman" panose="02020603050405020304" pitchFamily="18" charset="0"/>
                <a:cs typeface="Times New Roman" panose="02020603050405020304" pitchFamily="18" charset="0"/>
              </a:rPr>
              <a:t>tarafından yapılması ve bu kişinin </a:t>
            </a:r>
            <a:r>
              <a:rPr lang="tr-TR" b="1" i="1" dirty="0" smtClean="0">
                <a:latin typeface="Times New Roman" panose="02020603050405020304" pitchFamily="18" charset="0"/>
                <a:cs typeface="Times New Roman" panose="02020603050405020304" pitchFamily="18" charset="0"/>
              </a:rPr>
              <a:t>Tasarruf Yetkisini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şerhi gerektiren </a:t>
            </a:r>
            <a:r>
              <a:rPr lang="tr-TR" b="1" i="1" dirty="0" smtClean="0">
                <a:latin typeface="Times New Roman" panose="02020603050405020304" pitchFamily="18" charset="0"/>
                <a:cs typeface="Times New Roman" panose="02020603050405020304" pitchFamily="18" charset="0"/>
              </a:rPr>
              <a:t>Hukuki Sebebi </a:t>
            </a:r>
            <a:r>
              <a:rPr lang="tr-TR" dirty="0">
                <a:latin typeface="Times New Roman" panose="02020603050405020304" pitchFamily="18" charset="0"/>
                <a:cs typeface="Times New Roman" panose="02020603050405020304" pitchFamily="18" charset="0"/>
              </a:rPr>
              <a:t>ispat etmesi gerekmekteydi.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Burada «</a:t>
            </a:r>
            <a:r>
              <a:rPr lang="tr-TR" b="1" dirty="0" smtClean="0">
                <a:latin typeface="Times New Roman" panose="02020603050405020304" pitchFamily="18" charset="0"/>
                <a:cs typeface="Times New Roman" panose="02020603050405020304" pitchFamily="18" charset="0"/>
              </a:rPr>
              <a:t>Hukuki Sebeple» </a:t>
            </a:r>
            <a:r>
              <a:rPr lang="tr-TR" dirty="0">
                <a:latin typeface="Times New Roman" panose="02020603050405020304" pitchFamily="18" charset="0"/>
                <a:cs typeface="Times New Roman" panose="02020603050405020304" pitchFamily="18" charset="0"/>
              </a:rPr>
              <a:t>kastedilen, </a:t>
            </a:r>
            <a:r>
              <a:rPr lang="tr-TR" dirty="0" smtClean="0">
                <a:latin typeface="Times New Roman" panose="02020603050405020304" pitchFamily="18" charset="0"/>
                <a:cs typeface="Times New Roman" panose="02020603050405020304" pitchFamily="18" charset="0"/>
              </a:rPr>
              <a:t>Kişisel Hakkın </a:t>
            </a:r>
            <a:r>
              <a:rPr lang="tr-TR" dirty="0">
                <a:latin typeface="Times New Roman" panose="02020603050405020304" pitchFamily="18" charset="0"/>
                <a:cs typeface="Times New Roman" panose="02020603050405020304" pitchFamily="18" charset="0"/>
              </a:rPr>
              <a:t>doğumuna sebep olan sözleşmenin dışında, taraflar arasında </a:t>
            </a:r>
            <a:r>
              <a:rPr lang="tr-TR" dirty="0" smtClean="0">
                <a:latin typeface="Times New Roman" panose="02020603050405020304" pitchFamily="18" charset="0"/>
                <a:cs typeface="Times New Roman" panose="02020603050405020304" pitchFamily="18" charset="0"/>
              </a:rPr>
              <a:t>Şerh </a:t>
            </a:r>
            <a:r>
              <a:rPr lang="tr-TR" dirty="0">
                <a:latin typeface="Times New Roman" panose="02020603050405020304" pitchFamily="18" charset="0"/>
                <a:cs typeface="Times New Roman" panose="02020603050405020304" pitchFamily="18" charset="0"/>
              </a:rPr>
              <a:t>verilmesi konusunda yapılan bir “</a:t>
            </a:r>
            <a:r>
              <a:rPr lang="tr-TR" b="1" dirty="0">
                <a:latin typeface="Times New Roman" panose="02020603050405020304" pitchFamily="18" charset="0"/>
                <a:cs typeface="Times New Roman" panose="02020603050405020304" pitchFamily="18" charset="0"/>
              </a:rPr>
              <a:t>Şerh Anlaşmasıdır</a:t>
            </a:r>
            <a:r>
              <a:rPr lang="tr-TR" dirty="0">
                <a:latin typeface="Times New Roman" panose="02020603050405020304" pitchFamily="18" charset="0"/>
                <a:cs typeface="Times New Roman" panose="02020603050405020304" pitchFamily="18" charset="0"/>
              </a:rPr>
              <a:t>”. </a:t>
            </a:r>
            <a:endParaRPr lang="tr-TR" dirty="0" smtClean="0">
              <a:effectLst/>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3044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Ne 94 / 5623 sayılı önceki Tapu Sicili Tüzüğünde, ne de yeni Tapu Sicili Tüzüğünde kişisel hakların şerhi için tescilde aranan şartlara yollama yapılmıştır.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Fakat</a:t>
            </a:r>
            <a:r>
              <a:rPr lang="tr-TR" dirty="0">
                <a:latin typeface="Times New Roman" panose="02020603050405020304" pitchFamily="18" charset="0"/>
                <a:cs typeface="Times New Roman" panose="02020603050405020304" pitchFamily="18" charset="0"/>
              </a:rPr>
              <a:t>, yine Tüzüğe göre aksine bir hüküm </a:t>
            </a:r>
            <a:r>
              <a:rPr lang="tr-TR" dirty="0" smtClean="0">
                <a:latin typeface="Times New Roman" panose="02020603050405020304" pitchFamily="18" charset="0"/>
                <a:cs typeface="Times New Roman" panose="02020603050405020304" pitchFamily="18" charset="0"/>
              </a:rPr>
              <a:t>bulunmadıkça, Tapu Sicilinde </a:t>
            </a:r>
            <a:r>
              <a:rPr lang="tr-TR" dirty="0">
                <a:latin typeface="Times New Roman" panose="02020603050405020304" pitchFamily="18" charset="0"/>
                <a:cs typeface="Times New Roman" panose="02020603050405020304" pitchFamily="18" charset="0"/>
              </a:rPr>
              <a:t>hak sahibi olan kişilerin yazılı bir istemi olmadan </a:t>
            </a:r>
            <a:r>
              <a:rPr lang="tr-TR" dirty="0" smtClean="0">
                <a:latin typeface="Times New Roman" panose="02020603050405020304" pitchFamily="18" charset="0"/>
                <a:cs typeface="Times New Roman" panose="02020603050405020304" pitchFamily="18" charset="0"/>
              </a:rPr>
              <a:t>Tapu Sicili </a:t>
            </a:r>
            <a:r>
              <a:rPr lang="tr-TR" dirty="0">
                <a:latin typeface="Times New Roman" panose="02020603050405020304" pitchFamily="18" charset="0"/>
                <a:cs typeface="Times New Roman" panose="02020603050405020304" pitchFamily="18" charset="0"/>
              </a:rPr>
              <a:t>üzerinde işlem </a:t>
            </a:r>
            <a:r>
              <a:rPr lang="tr-TR" dirty="0" smtClean="0">
                <a:latin typeface="Times New Roman" panose="02020603050405020304" pitchFamily="18" charset="0"/>
                <a:cs typeface="Times New Roman" panose="02020603050405020304" pitchFamily="18" charset="0"/>
              </a:rPr>
              <a:t>yapılamaz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16, 17</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bağlamda, Kişisel Hak sadece </a:t>
            </a:r>
            <a:r>
              <a:rPr lang="tr-TR" dirty="0">
                <a:latin typeface="Times New Roman" panose="02020603050405020304" pitchFamily="18" charset="0"/>
                <a:cs typeface="Times New Roman" panose="02020603050405020304" pitchFamily="18" charset="0"/>
              </a:rPr>
              <a:t>bu konuda </a:t>
            </a:r>
            <a:r>
              <a:rPr lang="tr-TR" b="1" dirty="0">
                <a:latin typeface="Times New Roman" panose="02020603050405020304" pitchFamily="18" charset="0"/>
                <a:cs typeface="Times New Roman" panose="02020603050405020304" pitchFamily="18" charset="0"/>
              </a:rPr>
              <a:t>tasarrufa yetkili olduğunu </a:t>
            </a:r>
            <a:r>
              <a:rPr lang="tr-TR" dirty="0">
                <a:latin typeface="Times New Roman" panose="02020603050405020304" pitchFamily="18" charset="0"/>
                <a:cs typeface="Times New Roman" panose="02020603050405020304" pitchFamily="18" charset="0"/>
              </a:rPr>
              <a:t>kanıtlayan </a:t>
            </a:r>
            <a:r>
              <a:rPr lang="tr-TR" b="1" dirty="0" smtClean="0">
                <a:latin typeface="Times New Roman" panose="02020603050405020304" pitchFamily="18" charset="0"/>
                <a:cs typeface="Times New Roman" panose="02020603050405020304" pitchFamily="18" charset="0"/>
              </a:rPr>
              <a:t>Taşınmaz Malikinin </a:t>
            </a:r>
            <a:r>
              <a:rPr lang="tr-TR" b="1" i="1" dirty="0">
                <a:latin typeface="Times New Roman" panose="02020603050405020304" pitchFamily="18" charset="0"/>
                <a:cs typeface="Times New Roman" panose="02020603050405020304" pitchFamily="18" charset="0"/>
              </a:rPr>
              <a:t>istemde </a:t>
            </a:r>
            <a:r>
              <a:rPr lang="tr-TR" dirty="0">
                <a:latin typeface="Times New Roman" panose="02020603050405020304" pitchFamily="18" charset="0"/>
                <a:cs typeface="Times New Roman" panose="02020603050405020304" pitchFamily="18" charset="0"/>
              </a:rPr>
              <a:t>bulunması üzerine </a:t>
            </a:r>
            <a:r>
              <a:rPr lang="tr-TR" dirty="0" smtClean="0">
                <a:latin typeface="Times New Roman" panose="02020603050405020304" pitchFamily="18" charset="0"/>
                <a:cs typeface="Times New Roman" panose="02020603050405020304" pitchFamily="18" charset="0"/>
              </a:rPr>
              <a:t>Sicile </a:t>
            </a:r>
            <a:r>
              <a:rPr lang="tr-TR" b="1" dirty="0">
                <a:latin typeface="Times New Roman" panose="02020603050405020304" pitchFamily="18" charset="0"/>
                <a:cs typeface="Times New Roman" panose="02020603050405020304" pitchFamily="18" charset="0"/>
              </a:rPr>
              <a:t>şerh</a:t>
            </a:r>
            <a:r>
              <a:rPr lang="tr-TR" dirty="0">
                <a:latin typeface="Times New Roman" panose="02020603050405020304" pitchFamily="18" charset="0"/>
                <a:cs typeface="Times New Roman" panose="02020603050405020304" pitchFamily="18" charset="0"/>
              </a:rPr>
              <a:t> verilebilecektir. </a:t>
            </a:r>
            <a:endParaRPr lang="tr-TR" dirty="0" smtClean="0">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536346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6228" y="236336"/>
            <a:ext cx="10515600" cy="1325563"/>
          </a:xfrm>
        </p:spPr>
        <p:txBody>
          <a:bodyPr/>
          <a:lstStyle/>
          <a:p>
            <a:r>
              <a:rPr lang="tr-TR" b="1" dirty="0" smtClean="0">
                <a:latin typeface="+mn-lt"/>
              </a:rPr>
              <a:t>ŞERHLER </a:t>
            </a:r>
            <a:endParaRPr lang="tr-TR" b="1" dirty="0">
              <a:latin typeface="+mn-lt"/>
            </a:endParaRPr>
          </a:p>
        </p:txBody>
      </p:sp>
      <p:sp>
        <p:nvSpPr>
          <p:cNvPr id="3" name="İçerik Yer Tutucusu 2"/>
          <p:cNvSpPr>
            <a:spLocks noGrp="1"/>
          </p:cNvSpPr>
          <p:nvPr>
            <p:ph idx="1"/>
          </p:nvPr>
        </p:nvSpPr>
        <p:spPr>
          <a:xfrm>
            <a:off x="927278" y="1352282"/>
            <a:ext cx="10503795" cy="4892631"/>
          </a:xfrm>
        </p:spPr>
        <p:txBody>
          <a:bodyPr>
            <a:normAutofit/>
          </a:bodyPr>
          <a:lstStyle/>
          <a:p>
            <a:pPr algn="just"/>
            <a:r>
              <a:rPr lang="tr-TR" sz="3200" b="1" i="1" baseline="30000" dirty="0">
                <a:latin typeface="Times New Roman" panose="02020603050405020304" pitchFamily="18" charset="0"/>
                <a:cs typeface="Times New Roman" panose="02020603050405020304" pitchFamily="18" charset="0"/>
              </a:rPr>
              <a:t>Sirmen,</a:t>
            </a:r>
            <a:r>
              <a:rPr lang="tr-TR" sz="3200" i="1" baseline="30000" dirty="0">
                <a:latin typeface="Times New Roman" panose="02020603050405020304" pitchFamily="18" charset="0"/>
                <a:cs typeface="Times New Roman" panose="02020603050405020304" pitchFamily="18" charset="0"/>
              </a:rPr>
              <a:t> Eşya H., </a:t>
            </a:r>
            <a:r>
              <a:rPr lang="tr-TR" sz="3200" i="1" baseline="30000" dirty="0" smtClean="0">
                <a:latin typeface="Times New Roman" panose="02020603050405020304" pitchFamily="18" charset="0"/>
                <a:cs typeface="Times New Roman" panose="02020603050405020304" pitchFamily="18" charset="0"/>
              </a:rPr>
              <a:t>7. </a:t>
            </a:r>
            <a:r>
              <a:rPr lang="tr-TR" sz="3200" i="1" baseline="30000" dirty="0">
                <a:latin typeface="Times New Roman" panose="02020603050405020304" pitchFamily="18" charset="0"/>
                <a:cs typeface="Times New Roman" panose="02020603050405020304" pitchFamily="18" charset="0"/>
              </a:rPr>
              <a:t>B., s. </a:t>
            </a:r>
            <a:r>
              <a:rPr lang="tr-TR" sz="3200" i="1" baseline="30000" dirty="0" smtClean="0">
                <a:latin typeface="Times New Roman" panose="02020603050405020304" pitchFamily="18" charset="0"/>
                <a:cs typeface="Times New Roman" panose="02020603050405020304" pitchFamily="18" charset="0"/>
              </a:rPr>
              <a:t>211 </a:t>
            </a:r>
            <a:r>
              <a:rPr lang="tr-TR" sz="3200" i="1" baseline="30000" dirty="0">
                <a:latin typeface="Times New Roman" panose="02020603050405020304" pitchFamily="18" charset="0"/>
                <a:cs typeface="Times New Roman" panose="02020603050405020304" pitchFamily="18" charset="0"/>
              </a:rPr>
              <a:t>vd.; </a:t>
            </a:r>
            <a:r>
              <a:rPr lang="tr-TR" sz="3200" b="1" i="1" baseline="30000" dirty="0">
                <a:latin typeface="Times New Roman" panose="02020603050405020304" pitchFamily="18" charset="0"/>
                <a:cs typeface="Times New Roman" panose="02020603050405020304" pitchFamily="18" charset="0"/>
              </a:rPr>
              <a:t>Ünal / </a:t>
            </a:r>
            <a:r>
              <a:rPr lang="tr-TR" sz="3200" b="1" i="1" baseline="30000" dirty="0" err="1">
                <a:latin typeface="Times New Roman" panose="02020603050405020304" pitchFamily="18" charset="0"/>
                <a:cs typeface="Times New Roman" panose="02020603050405020304" pitchFamily="18" charset="0"/>
              </a:rPr>
              <a:t>Başpınar</a:t>
            </a:r>
            <a:r>
              <a:rPr lang="tr-TR" sz="3200" i="1" baseline="30000" dirty="0">
                <a:latin typeface="Times New Roman" panose="02020603050405020304" pitchFamily="18" charset="0"/>
                <a:cs typeface="Times New Roman" panose="02020603050405020304" pitchFamily="18" charset="0"/>
              </a:rPr>
              <a:t>, Şekli Eşya H., 9. B., s. 354 vd.; </a:t>
            </a:r>
            <a:r>
              <a:rPr lang="tr-TR" sz="3200" b="1" i="1" baseline="30000" dirty="0" err="1">
                <a:latin typeface="Times New Roman" panose="02020603050405020304" pitchFamily="18" charset="0"/>
                <a:cs typeface="Times New Roman" panose="02020603050405020304" pitchFamily="18" charset="0"/>
              </a:rPr>
              <a:t>Oğuzman</a:t>
            </a:r>
            <a:r>
              <a:rPr lang="tr-TR" sz="3200" b="1" i="1" baseline="30000" dirty="0">
                <a:latin typeface="Times New Roman" panose="02020603050405020304" pitchFamily="18" charset="0"/>
                <a:cs typeface="Times New Roman" panose="02020603050405020304" pitchFamily="18" charset="0"/>
              </a:rPr>
              <a:t> / </a:t>
            </a:r>
            <a:r>
              <a:rPr lang="tr-TR" sz="3200" b="1" i="1" baseline="30000" dirty="0" err="1">
                <a:latin typeface="Times New Roman" panose="02020603050405020304" pitchFamily="18" charset="0"/>
                <a:cs typeface="Times New Roman" panose="02020603050405020304" pitchFamily="18" charset="0"/>
              </a:rPr>
              <a:t>Seliçi</a:t>
            </a:r>
            <a:r>
              <a:rPr lang="tr-TR" sz="3200" b="1" i="1" baseline="30000" dirty="0">
                <a:latin typeface="Times New Roman" panose="02020603050405020304" pitchFamily="18" charset="0"/>
                <a:cs typeface="Times New Roman" panose="02020603050405020304" pitchFamily="18" charset="0"/>
              </a:rPr>
              <a:t> / Oktay</a:t>
            </a:r>
            <a:r>
              <a:rPr lang="tr-TR" sz="3200" i="1" baseline="30000" dirty="0">
                <a:latin typeface="Times New Roman" panose="02020603050405020304" pitchFamily="18" charset="0"/>
                <a:cs typeface="Times New Roman" panose="02020603050405020304" pitchFamily="18" charset="0"/>
              </a:rPr>
              <a:t> – </a:t>
            </a:r>
            <a:r>
              <a:rPr lang="tr-TR" sz="3200" b="1" i="1" baseline="30000" dirty="0">
                <a:latin typeface="Times New Roman" panose="02020603050405020304" pitchFamily="18" charset="0"/>
                <a:cs typeface="Times New Roman" panose="02020603050405020304" pitchFamily="18" charset="0"/>
              </a:rPr>
              <a:t>Özdemir,</a:t>
            </a:r>
            <a:r>
              <a:rPr lang="tr-TR" sz="3200" i="1" baseline="30000" dirty="0">
                <a:latin typeface="Times New Roman" panose="02020603050405020304" pitchFamily="18" charset="0"/>
                <a:cs typeface="Times New Roman" panose="02020603050405020304" pitchFamily="18" charset="0"/>
              </a:rPr>
              <a:t> Eşya H., 17. B., s. 247 vd.; </a:t>
            </a:r>
            <a:r>
              <a:rPr lang="tr-TR" sz="3200" b="1" i="1" baseline="30000" dirty="0">
                <a:latin typeface="Times New Roman" panose="02020603050405020304" pitchFamily="18" charset="0"/>
                <a:cs typeface="Times New Roman" panose="02020603050405020304" pitchFamily="18" charset="0"/>
              </a:rPr>
              <a:t>Ertaş,</a:t>
            </a:r>
            <a:r>
              <a:rPr lang="tr-TR" sz="3200" i="1" baseline="30000" dirty="0">
                <a:latin typeface="Times New Roman" panose="02020603050405020304" pitchFamily="18" charset="0"/>
                <a:cs typeface="Times New Roman" panose="02020603050405020304" pitchFamily="18" charset="0"/>
              </a:rPr>
              <a:t> Eşya H., 14. B., s. 170 vd.; </a:t>
            </a:r>
            <a:r>
              <a:rPr lang="tr-TR" sz="3200" b="1" baseline="30000" dirty="0" err="1">
                <a:latin typeface="Times New Roman" panose="02020603050405020304" pitchFamily="18" charset="0"/>
                <a:cs typeface="Times New Roman" panose="02020603050405020304" pitchFamily="18" charset="0"/>
              </a:rPr>
              <a:t>Oğuzman</a:t>
            </a:r>
            <a:r>
              <a:rPr lang="tr-TR" sz="3200" b="1" baseline="30000" dirty="0">
                <a:latin typeface="Times New Roman" panose="02020603050405020304" pitchFamily="18" charset="0"/>
                <a:cs typeface="Times New Roman" panose="02020603050405020304" pitchFamily="18" charset="0"/>
              </a:rPr>
              <a:t> </a:t>
            </a:r>
            <a:r>
              <a:rPr lang="tr-TR" sz="3200" i="1" baseline="30000" dirty="0">
                <a:latin typeface="Times New Roman" panose="02020603050405020304" pitchFamily="18" charset="0"/>
                <a:cs typeface="Times New Roman" panose="02020603050405020304" pitchFamily="18" charset="0"/>
              </a:rPr>
              <a:t>/ </a:t>
            </a:r>
            <a:r>
              <a:rPr lang="tr-TR" sz="3200" b="1" baseline="30000" dirty="0" err="1">
                <a:latin typeface="Times New Roman" panose="02020603050405020304" pitchFamily="18" charset="0"/>
                <a:cs typeface="Times New Roman" panose="02020603050405020304" pitchFamily="18" charset="0"/>
              </a:rPr>
              <a:t>Seliçi</a:t>
            </a:r>
            <a:r>
              <a:rPr lang="tr-TR" sz="3200" b="1" baseline="30000" dirty="0">
                <a:latin typeface="Times New Roman" panose="02020603050405020304" pitchFamily="18" charset="0"/>
                <a:cs typeface="Times New Roman" panose="02020603050405020304" pitchFamily="18" charset="0"/>
              </a:rPr>
              <a:t> / Oktay- Özdemir, </a:t>
            </a:r>
            <a:r>
              <a:rPr lang="tr-TR" sz="3200" i="1" baseline="30000" dirty="0">
                <a:latin typeface="Times New Roman" panose="02020603050405020304" pitchFamily="18" charset="0"/>
                <a:cs typeface="Times New Roman" panose="02020603050405020304" pitchFamily="18" charset="0"/>
              </a:rPr>
              <a:t>Eşya</a:t>
            </a:r>
            <a:r>
              <a:rPr lang="tr-TR" sz="3200"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H</a:t>
            </a:r>
            <a:r>
              <a:rPr lang="tr-TR" sz="2400" i="1" dirty="0">
                <a:latin typeface="Times New Roman" panose="02020603050405020304" pitchFamily="18" charset="0"/>
                <a:cs typeface="Times New Roman" panose="02020603050405020304" pitchFamily="18" charset="0"/>
              </a:rPr>
              <a:t>., Ders Kitabı, İst. 2018, s. 138 vd</a:t>
            </a:r>
            <a:r>
              <a:rPr lang="tr-TR" sz="2400" i="1" dirty="0" smtClean="0">
                <a:latin typeface="Times New Roman" panose="02020603050405020304" pitchFamily="18" charset="0"/>
                <a:cs typeface="Times New Roman" panose="02020603050405020304" pitchFamily="18" charset="0"/>
              </a:rPr>
              <a:t>.)</a:t>
            </a:r>
          </a:p>
          <a:p>
            <a:pPr algn="just"/>
            <a:endParaRPr lang="tr-TR" sz="2400" b="1" i="1" u="sng" dirty="0">
              <a:latin typeface="Times New Roman" panose="02020603050405020304" pitchFamily="18" charset="0"/>
              <a:cs typeface="Times New Roman" panose="02020603050405020304" pitchFamily="18" charset="0"/>
            </a:endParaRPr>
          </a:p>
          <a:p>
            <a:pPr algn="just"/>
            <a:r>
              <a:rPr lang="tr-TR" sz="3600" b="1" u="sng" dirty="0" smtClean="0">
                <a:latin typeface="Times New Roman" panose="02020603050405020304" pitchFamily="18" charset="0"/>
                <a:cs typeface="Times New Roman" panose="02020603050405020304" pitchFamily="18" charset="0"/>
              </a:rPr>
              <a:t>Medeni </a:t>
            </a:r>
            <a:r>
              <a:rPr lang="tr-TR" sz="3600" b="1" u="sng" dirty="0">
                <a:latin typeface="Times New Roman" panose="02020603050405020304" pitchFamily="18" charset="0"/>
                <a:cs typeface="Times New Roman" panose="02020603050405020304" pitchFamily="18" charset="0"/>
              </a:rPr>
              <a:t>Kanun</a:t>
            </a:r>
            <a:r>
              <a:rPr lang="tr-TR" sz="3600" b="1" dirty="0">
                <a:latin typeface="Times New Roman" panose="02020603050405020304" pitchFamily="18" charset="0"/>
                <a:cs typeface="Times New Roman" panose="02020603050405020304" pitchFamily="18" charset="0"/>
              </a:rPr>
              <a:t>, birbirinden farklı üç konuda, </a:t>
            </a:r>
            <a:r>
              <a:rPr lang="tr-TR" sz="3600" b="1" u="sng" dirty="0">
                <a:latin typeface="Times New Roman" panose="02020603050405020304" pitchFamily="18" charset="0"/>
                <a:cs typeface="Times New Roman" panose="02020603050405020304" pitchFamily="18" charset="0"/>
              </a:rPr>
              <a:t>Tapu Siciline </a:t>
            </a:r>
            <a:r>
              <a:rPr lang="tr-TR" sz="3600" b="1" i="1" u="sng" dirty="0">
                <a:latin typeface="Times New Roman" panose="02020603050405020304" pitchFamily="18" charset="0"/>
                <a:cs typeface="Times New Roman" panose="02020603050405020304" pitchFamily="18" charset="0"/>
              </a:rPr>
              <a:t>Şerh </a:t>
            </a:r>
            <a:r>
              <a:rPr lang="tr-TR" sz="3600" b="1" u="sng" dirty="0">
                <a:latin typeface="Times New Roman" panose="02020603050405020304" pitchFamily="18" charset="0"/>
                <a:cs typeface="Times New Roman" panose="02020603050405020304" pitchFamily="18" charset="0"/>
              </a:rPr>
              <a:t>verilmesi olanağını kabul etmiştir:</a:t>
            </a:r>
            <a:endParaRPr lang="tr-TR" sz="3600" u="sng" dirty="0">
              <a:latin typeface="Times New Roman" panose="02020603050405020304" pitchFamily="18" charset="0"/>
              <a:cs typeface="Times New Roman" panose="02020603050405020304" pitchFamily="18" charset="0"/>
            </a:endParaRPr>
          </a:p>
          <a:p>
            <a:r>
              <a:rPr lang="tr-TR" sz="3600" b="1" i="1" dirty="0">
                <a:latin typeface="Times New Roman" panose="02020603050405020304" pitchFamily="18" charset="0"/>
                <a:cs typeface="Times New Roman" panose="02020603050405020304" pitchFamily="18" charset="0"/>
              </a:rPr>
              <a:t>Kanunda öngörülen Kişisel Hakların Şerhi</a:t>
            </a:r>
          </a:p>
          <a:p>
            <a:r>
              <a:rPr lang="tr-TR" sz="3600" b="1" i="1" dirty="0">
                <a:latin typeface="Times New Roman" panose="02020603050405020304" pitchFamily="18" charset="0"/>
                <a:cs typeface="Times New Roman" panose="02020603050405020304" pitchFamily="18" charset="0"/>
              </a:rPr>
              <a:t>Bazı Tasarruf Yetkisi Kısıtlamalarının Şerhi</a:t>
            </a:r>
          </a:p>
          <a:p>
            <a:r>
              <a:rPr lang="tr-TR" sz="3600" b="1" i="1" dirty="0">
                <a:latin typeface="Times New Roman" panose="02020603050405020304" pitchFamily="18" charset="0"/>
                <a:cs typeface="Times New Roman" panose="02020603050405020304" pitchFamily="18" charset="0"/>
              </a:rPr>
              <a:t>Geçici Tescil Şerhi</a:t>
            </a:r>
          </a:p>
          <a:p>
            <a:pPr marL="0" indent="0">
              <a:buNone/>
            </a:pPr>
            <a:endParaRPr lang="tr-TR" sz="2400" dirty="0"/>
          </a:p>
        </p:txBody>
      </p:sp>
    </p:spTree>
    <p:extLst>
      <p:ext uri="{BB962C8B-B14F-4D97-AF65-F5344CB8AC3E}">
        <p14:creationId xmlns:p14="http://schemas.microsoft.com/office/powerpoint/2010/main" val="13419886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dirty="0">
                <a:latin typeface="Times New Roman" panose="02020603050405020304" pitchFamily="18" charset="0"/>
                <a:cs typeface="Times New Roman" panose="02020603050405020304" pitchFamily="18" charset="0"/>
              </a:rPr>
              <a:t>Bundan başka, </a:t>
            </a:r>
            <a:r>
              <a:rPr lang="tr-TR" sz="3200" dirty="0" smtClean="0">
                <a:latin typeface="Times New Roman" panose="02020603050405020304" pitchFamily="18" charset="0"/>
                <a:cs typeface="Times New Roman" panose="02020603050405020304" pitchFamily="18" charset="0"/>
              </a:rPr>
              <a:t>Şerh </a:t>
            </a:r>
            <a:r>
              <a:rPr lang="tr-TR" sz="3200" dirty="0">
                <a:latin typeface="Times New Roman" panose="02020603050405020304" pitchFamily="18" charset="0"/>
                <a:cs typeface="Times New Roman" panose="02020603050405020304" pitchFamily="18" charset="0"/>
              </a:rPr>
              <a:t>verilebilen bir </a:t>
            </a:r>
            <a:r>
              <a:rPr lang="tr-TR" sz="3200" dirty="0" smtClean="0">
                <a:latin typeface="Times New Roman" panose="02020603050405020304" pitchFamily="18" charset="0"/>
                <a:cs typeface="Times New Roman" panose="02020603050405020304" pitchFamily="18" charset="0"/>
              </a:rPr>
              <a:t>Kişisel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akkın </a:t>
            </a:r>
            <a:r>
              <a:rPr lang="tr-TR" sz="3200" dirty="0">
                <a:latin typeface="Times New Roman" panose="02020603050405020304" pitchFamily="18" charset="0"/>
                <a:cs typeface="Times New Roman" panose="02020603050405020304" pitchFamily="18" charset="0"/>
              </a:rPr>
              <a:t>varlığı, bunun </a:t>
            </a:r>
            <a:r>
              <a:rPr lang="tr-TR" sz="3200" dirty="0" smtClean="0">
                <a:latin typeface="Times New Roman" panose="02020603050405020304" pitchFamily="18" charset="0"/>
                <a:cs typeface="Times New Roman" panose="02020603050405020304" pitchFamily="18" charset="0"/>
              </a:rPr>
              <a:t>Kütüğe </a:t>
            </a:r>
            <a:r>
              <a:rPr lang="tr-TR" sz="3200" dirty="0">
                <a:latin typeface="Times New Roman" panose="02020603050405020304" pitchFamily="18" charset="0"/>
                <a:cs typeface="Times New Roman" panose="02020603050405020304" pitchFamily="18" charset="0"/>
              </a:rPr>
              <a:t>Ş</a:t>
            </a:r>
            <a:r>
              <a:rPr lang="tr-TR" sz="3200" dirty="0" smtClean="0">
                <a:latin typeface="Times New Roman" panose="02020603050405020304" pitchFamily="18" charset="0"/>
                <a:cs typeface="Times New Roman" panose="02020603050405020304" pitchFamily="18" charset="0"/>
              </a:rPr>
              <a:t>erh </a:t>
            </a:r>
            <a:r>
              <a:rPr lang="tr-TR" sz="3200" dirty="0">
                <a:latin typeface="Times New Roman" panose="02020603050405020304" pitchFamily="18" charset="0"/>
                <a:cs typeface="Times New Roman" panose="02020603050405020304" pitchFamily="18" charset="0"/>
              </a:rPr>
              <a:t>verilmesi için yeterli değildir.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Ayrıca, Şerh </a:t>
            </a:r>
            <a:r>
              <a:rPr lang="tr-TR" sz="3200" dirty="0">
                <a:latin typeface="Times New Roman" panose="02020603050405020304" pitchFamily="18" charset="0"/>
                <a:cs typeface="Times New Roman" panose="02020603050405020304" pitchFamily="18" charset="0"/>
              </a:rPr>
              <a:t>için, </a:t>
            </a:r>
            <a:r>
              <a:rPr lang="tr-TR" sz="3200" dirty="0" smtClean="0">
                <a:latin typeface="Times New Roman" panose="02020603050405020304" pitchFamily="18" charset="0"/>
                <a:cs typeface="Times New Roman" panose="02020603050405020304" pitchFamily="18" charset="0"/>
              </a:rPr>
              <a:t>Taraflar </a:t>
            </a:r>
            <a:r>
              <a:rPr lang="tr-TR" sz="3200" dirty="0">
                <a:latin typeface="Times New Roman" panose="02020603050405020304" pitchFamily="18" charset="0"/>
                <a:cs typeface="Times New Roman" panose="02020603050405020304" pitchFamily="18" charset="0"/>
              </a:rPr>
              <a:t>arasında yapılmış, </a:t>
            </a:r>
            <a:r>
              <a:rPr lang="tr-TR" sz="3200" dirty="0" smtClean="0">
                <a:latin typeface="Times New Roman" panose="02020603050405020304" pitchFamily="18" charset="0"/>
                <a:cs typeface="Times New Roman" panose="02020603050405020304" pitchFamily="18" charset="0"/>
              </a:rPr>
              <a:t>Şerhin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ukuki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ebebini </a:t>
            </a:r>
            <a:r>
              <a:rPr lang="tr-TR" sz="3200" dirty="0">
                <a:latin typeface="Times New Roman" panose="02020603050405020304" pitchFamily="18" charset="0"/>
                <a:cs typeface="Times New Roman" panose="02020603050405020304" pitchFamily="18" charset="0"/>
              </a:rPr>
              <a:t>teşkil eden bir </a:t>
            </a:r>
            <a:r>
              <a:rPr lang="tr-TR" sz="3200" b="1" dirty="0" smtClean="0">
                <a:latin typeface="Times New Roman" panose="02020603050405020304" pitchFamily="18" charset="0"/>
                <a:cs typeface="Times New Roman" panose="02020603050405020304" pitchFamily="18" charset="0"/>
              </a:rPr>
              <a:t>Şerh </a:t>
            </a:r>
            <a:r>
              <a:rPr lang="tr-TR" sz="3200" b="1" dirty="0">
                <a:latin typeface="Times New Roman" panose="02020603050405020304" pitchFamily="18" charset="0"/>
                <a:cs typeface="Times New Roman" panose="02020603050405020304" pitchFamily="18" charset="0"/>
              </a:rPr>
              <a:t>A</a:t>
            </a:r>
            <a:r>
              <a:rPr lang="tr-TR" sz="3200" b="1" dirty="0" smtClean="0">
                <a:latin typeface="Times New Roman" panose="02020603050405020304" pitchFamily="18" charset="0"/>
                <a:cs typeface="Times New Roman" panose="02020603050405020304" pitchFamily="18" charset="0"/>
              </a:rPr>
              <a:t>nlaşmasına </a:t>
            </a:r>
            <a:r>
              <a:rPr lang="tr-TR" sz="3200" dirty="0">
                <a:latin typeface="Times New Roman" panose="02020603050405020304" pitchFamily="18" charset="0"/>
                <a:cs typeface="Times New Roman" panose="02020603050405020304" pitchFamily="18" charset="0"/>
              </a:rPr>
              <a:t>da gerek vardır. </a:t>
            </a:r>
            <a:endParaRPr lang="tr-TR" sz="3200" dirty="0" smtClean="0">
              <a:effectLst/>
              <a:latin typeface="Times New Roman" panose="02020603050405020304" pitchFamily="18" charset="0"/>
              <a:cs typeface="Times New Roman" panose="02020603050405020304" pitchFamily="18" charset="0"/>
            </a:endParaRPr>
          </a:p>
          <a:p>
            <a:pPr algn="just"/>
            <a:r>
              <a:rPr lang="tr-TR" sz="3200" dirty="0">
                <a:latin typeface="Times New Roman" panose="02020603050405020304" pitchFamily="18" charset="0"/>
                <a:cs typeface="Times New Roman" panose="02020603050405020304" pitchFamily="18" charset="0"/>
              </a:rPr>
              <a:t>Gerçekten BK </a:t>
            </a:r>
            <a:r>
              <a:rPr lang="tr-TR" sz="3200" dirty="0" smtClean="0">
                <a:latin typeface="Times New Roman" panose="02020603050405020304" pitchFamily="18" charset="0"/>
                <a:cs typeface="Times New Roman" panose="02020603050405020304" pitchFamily="18" charset="0"/>
              </a:rPr>
              <a:t>m. 312 hükmünde, Taşınmaz Kira Sözleşmesinin Tapu Siciline </a:t>
            </a:r>
            <a:r>
              <a:rPr lang="tr-TR" sz="3200" dirty="0">
                <a:latin typeface="Times New Roman" panose="02020603050405020304" pitchFamily="18" charset="0"/>
                <a:cs typeface="Times New Roman" panose="02020603050405020304" pitchFamily="18" charset="0"/>
              </a:rPr>
              <a:t>Ş</a:t>
            </a:r>
            <a:r>
              <a:rPr lang="tr-TR" sz="3200" dirty="0" smtClean="0">
                <a:latin typeface="Times New Roman" panose="02020603050405020304" pitchFamily="18" charset="0"/>
                <a:cs typeface="Times New Roman" panose="02020603050405020304" pitchFamily="18" charset="0"/>
              </a:rPr>
              <a:t>erh </a:t>
            </a:r>
            <a:r>
              <a:rPr lang="tr-TR" sz="3200" dirty="0">
                <a:latin typeface="Times New Roman" panose="02020603050405020304" pitchFamily="18" charset="0"/>
                <a:cs typeface="Times New Roman" panose="02020603050405020304" pitchFamily="18" charset="0"/>
              </a:rPr>
              <a:t>verilebilmesi için </a:t>
            </a:r>
            <a:r>
              <a:rPr lang="tr-TR" sz="3200" dirty="0" smtClean="0">
                <a:latin typeface="Times New Roman" panose="02020603050405020304" pitchFamily="18" charset="0"/>
                <a:cs typeface="Times New Roman" panose="02020603050405020304" pitchFamily="18" charset="0"/>
              </a:rPr>
              <a:t>Taraflar </a:t>
            </a:r>
            <a:r>
              <a:rPr lang="tr-TR" sz="3200" dirty="0">
                <a:latin typeface="Times New Roman" panose="02020603050405020304" pitchFamily="18" charset="0"/>
                <a:cs typeface="Times New Roman" panose="02020603050405020304" pitchFamily="18" charset="0"/>
              </a:rPr>
              <a:t>arasında doğrudan doğruya </a:t>
            </a:r>
            <a:r>
              <a:rPr lang="tr-TR" sz="3200" dirty="0" smtClean="0">
                <a:latin typeface="Times New Roman" panose="02020603050405020304" pitchFamily="18" charset="0"/>
                <a:cs typeface="Times New Roman" panose="02020603050405020304" pitchFamily="18" charset="0"/>
              </a:rPr>
              <a:t>Şerhi </a:t>
            </a:r>
            <a:r>
              <a:rPr lang="tr-TR" sz="3200" dirty="0">
                <a:latin typeface="Times New Roman" panose="02020603050405020304" pitchFamily="18" charset="0"/>
                <a:cs typeface="Times New Roman" panose="02020603050405020304" pitchFamily="18" charset="0"/>
              </a:rPr>
              <a:t>hedef tutan böyle bir </a:t>
            </a:r>
            <a:r>
              <a:rPr lang="tr-TR" sz="3200" dirty="0" smtClean="0">
                <a:latin typeface="Times New Roman" panose="02020603050405020304" pitchFamily="18" charset="0"/>
                <a:cs typeface="Times New Roman" panose="02020603050405020304" pitchFamily="18" charset="0"/>
              </a:rPr>
              <a:t>Anlaşmanın </a:t>
            </a:r>
            <a:r>
              <a:rPr lang="tr-TR" sz="3200" dirty="0">
                <a:latin typeface="Times New Roman" panose="02020603050405020304" pitchFamily="18" charset="0"/>
                <a:cs typeface="Times New Roman" panose="02020603050405020304" pitchFamily="18" charset="0"/>
              </a:rPr>
              <a:t>varlığı aranmıştır. </a:t>
            </a:r>
            <a:endParaRPr lang="tr-TR" sz="3200" dirty="0" smtClean="0">
              <a:effectLst/>
              <a:latin typeface="Times New Roman" panose="02020603050405020304" pitchFamily="18" charset="0"/>
              <a:cs typeface="Times New Roman" panose="02020603050405020304" pitchFamily="18" charset="0"/>
            </a:endParaRPr>
          </a:p>
          <a:p>
            <a:pPr marL="0" indent="0" algn="just">
              <a:buNone/>
            </a:pPr>
            <a:r>
              <a:rPr lang="tr-TR" sz="3200" dirty="0" smtClean="0">
                <a:latin typeface="Times New Roman" panose="02020603050405020304" pitchFamily="18" charset="0"/>
                <a:cs typeface="Times New Roman" panose="02020603050405020304" pitchFamily="18" charset="0"/>
              </a:rPr>
              <a:t> </a:t>
            </a:r>
            <a:endParaRPr lang="tr-TR" sz="3200" dirty="0" smtClean="0">
              <a:effectLst/>
              <a:latin typeface="Times New Roman" panose="02020603050405020304" pitchFamily="18" charset="0"/>
              <a:cs typeface="Times New Roman" panose="02020603050405020304" pitchFamily="18" charset="0"/>
            </a:endParaRPr>
          </a:p>
          <a:p>
            <a:pPr marL="0" indent="0">
              <a:buNone/>
            </a:pPr>
            <a:endParaRPr lang="tr-TR" sz="2400" dirty="0"/>
          </a:p>
        </p:txBody>
      </p:sp>
    </p:spTree>
    <p:extLst>
      <p:ext uri="{BB962C8B-B14F-4D97-AF65-F5344CB8AC3E}">
        <p14:creationId xmlns:p14="http://schemas.microsoft.com/office/powerpoint/2010/main" val="4194950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Diğer taraftan, MK m. 735 / I hükmünde, </a:t>
            </a:r>
            <a:r>
              <a:rPr lang="tr-TR" b="1" dirty="0" smtClean="0">
                <a:latin typeface="Times New Roman" panose="02020603050405020304" pitchFamily="18" charset="0"/>
                <a:cs typeface="Times New Roman" panose="02020603050405020304" pitchFamily="18" charset="0"/>
              </a:rPr>
              <a:t>Sözleşmeden Doğan Önalım Hakkının</a:t>
            </a:r>
            <a:r>
              <a:rPr lang="tr-TR" dirty="0" smtClean="0">
                <a:latin typeface="Times New Roman" panose="02020603050405020304" pitchFamily="18" charset="0"/>
                <a:cs typeface="Times New Roman" panose="02020603050405020304" pitchFamily="18" charset="0"/>
              </a:rPr>
              <a:t>, Sicile Şerh verildiği takdirde, Şerhte belirtilen Sürede ve belirtilen Koşullara göre her Malike karşı kullanılabileceği hükme bağlanmıştır. </a:t>
            </a:r>
          </a:p>
          <a:p>
            <a:pPr algn="just"/>
            <a:r>
              <a:rPr lang="tr-TR" dirty="0" smtClean="0">
                <a:latin typeface="Times New Roman" panose="02020603050405020304" pitchFamily="18" charset="0"/>
                <a:cs typeface="Times New Roman" panose="02020603050405020304" pitchFamily="18" charset="0"/>
              </a:rPr>
              <a:t>MK m. 736 / I hükmü ise, </a:t>
            </a:r>
            <a:r>
              <a:rPr lang="tr-TR" b="1" dirty="0" smtClean="0">
                <a:latin typeface="Times New Roman" panose="02020603050405020304" pitchFamily="18" charset="0"/>
                <a:cs typeface="Times New Roman" panose="02020603050405020304" pitchFamily="18" charset="0"/>
              </a:rPr>
              <a:t>Alım ve Geri Alım</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Haklarının </a:t>
            </a:r>
            <a:r>
              <a:rPr lang="tr-TR" dirty="0" smtClean="0">
                <a:latin typeface="Times New Roman" panose="02020603050405020304" pitchFamily="18" charset="0"/>
                <a:cs typeface="Times New Roman" panose="02020603050405020304" pitchFamily="18" charset="0"/>
              </a:rPr>
              <a:t>Sicile Şerh verildiği takdirde, Şerhte gösterilen Süre içinde yine her Malike karşı kullanılabileceği hükme bağlanmıştır. </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TST 51 / 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 de </a:t>
            </a:r>
            <a:r>
              <a:rPr lang="tr-TR" dirty="0" smtClean="0">
                <a:latin typeface="Times New Roman" panose="02020603050405020304" pitchFamily="18" charset="0"/>
                <a:cs typeface="Times New Roman" panose="02020603050405020304" pitchFamily="18" charset="0"/>
              </a:rPr>
              <a:t>Şerhler, özel sütununa Konusu, Süresi, varsa Değeri gösterilmek suretiyle yazılır.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2455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b="1" dirty="0">
                <a:latin typeface="Times New Roman" panose="02020603050405020304" pitchFamily="18" charset="0"/>
                <a:cs typeface="Times New Roman" panose="02020603050405020304" pitchFamily="18" charset="0"/>
              </a:rPr>
              <a:t>Bütün bu hükümler, taraflar arasında yine </a:t>
            </a:r>
            <a:r>
              <a:rPr lang="tr-TR" b="1" dirty="0" smtClean="0">
                <a:latin typeface="Times New Roman" panose="02020603050405020304" pitchFamily="18" charset="0"/>
                <a:cs typeface="Times New Roman" panose="02020603050405020304" pitchFamily="18" charset="0"/>
              </a:rPr>
              <a:t>Şerhte </a:t>
            </a:r>
            <a:r>
              <a:rPr lang="tr-TR" b="1" dirty="0">
                <a:latin typeface="Times New Roman" panose="02020603050405020304" pitchFamily="18" charset="0"/>
                <a:cs typeface="Times New Roman" panose="02020603050405020304" pitchFamily="18" charset="0"/>
              </a:rPr>
              <a:t>gösterilecek </a:t>
            </a:r>
            <a:r>
              <a:rPr lang="tr-TR" b="1" dirty="0" smtClean="0">
                <a:latin typeface="Times New Roman" panose="02020603050405020304" pitchFamily="18" charset="0"/>
                <a:cs typeface="Times New Roman" panose="02020603050405020304" pitchFamily="18" charset="0"/>
              </a:rPr>
              <a:t>Kayıtları </a:t>
            </a:r>
            <a:r>
              <a:rPr lang="tr-TR" b="1" dirty="0">
                <a:latin typeface="Times New Roman" panose="02020603050405020304" pitchFamily="18" charset="0"/>
                <a:cs typeface="Times New Roman" panose="02020603050405020304" pitchFamily="18" charset="0"/>
              </a:rPr>
              <a:t>da kapsayan bir Şerh Anlaşmasının yapılması gereğini ortaya koymaktadır</a:t>
            </a:r>
            <a:r>
              <a:rPr lang="tr-TR" b="1"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Eğer </a:t>
            </a:r>
            <a:r>
              <a:rPr lang="tr-TR" dirty="0">
                <a:latin typeface="Times New Roman" panose="02020603050405020304" pitchFamily="18" charset="0"/>
                <a:cs typeface="Times New Roman" panose="02020603050405020304" pitchFamily="18" charset="0"/>
              </a:rPr>
              <a:t>böyle bir </a:t>
            </a:r>
            <a:r>
              <a:rPr lang="tr-TR" dirty="0" smtClean="0">
                <a:latin typeface="Times New Roman" panose="02020603050405020304" pitchFamily="18" charset="0"/>
                <a:cs typeface="Times New Roman" panose="02020603050405020304" pitchFamily="18" charset="0"/>
              </a:rPr>
              <a:t>Anlaşma </a:t>
            </a:r>
            <a:r>
              <a:rPr lang="tr-TR" dirty="0">
                <a:latin typeface="Times New Roman" panose="02020603050405020304" pitchFamily="18" charset="0"/>
                <a:cs typeface="Times New Roman" panose="02020603050405020304" pitchFamily="18" charset="0"/>
              </a:rPr>
              <a:t>yoksa, </a:t>
            </a:r>
            <a:r>
              <a:rPr lang="tr-TR" dirty="0" smtClean="0">
                <a:latin typeface="Times New Roman" panose="02020603050405020304" pitchFamily="18" charset="0"/>
                <a:cs typeface="Times New Roman" panose="02020603050405020304" pitchFamily="18" charset="0"/>
              </a:rPr>
              <a:t>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ahibi </a:t>
            </a:r>
            <a:r>
              <a:rPr lang="tr-TR" dirty="0">
                <a:latin typeface="Times New Roman" panose="02020603050405020304" pitchFamily="18" charset="0"/>
                <a:cs typeface="Times New Roman" panose="02020603050405020304" pitchFamily="18" charset="0"/>
              </a:rPr>
              <a:t>karşı taraftan hakkının şerh ettirilmesini isteyemez. </a:t>
            </a:r>
            <a:endParaRPr lang="tr-TR" dirty="0" smtClean="0">
              <a:effectLst/>
              <a:latin typeface="Times New Roman" panose="02020603050405020304" pitchFamily="18" charset="0"/>
              <a:cs typeface="Times New Roman" panose="02020603050405020304" pitchFamily="18" charset="0"/>
            </a:endParaRPr>
          </a:p>
          <a:p>
            <a:pPr algn="just"/>
            <a:r>
              <a:rPr lang="tr-TR" b="1" u="sng" dirty="0">
                <a:latin typeface="Times New Roman" panose="02020603050405020304" pitchFamily="18" charset="0"/>
                <a:cs typeface="Times New Roman" panose="02020603050405020304" pitchFamily="18" charset="0"/>
              </a:rPr>
              <a:t>Şerh Anlaşması</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verilecek </a:t>
            </a:r>
            <a:r>
              <a:rPr lang="tr-TR" b="1" dirty="0" smtClean="0">
                <a:latin typeface="Times New Roman" panose="02020603050405020304" pitchFamily="18" charset="0"/>
                <a:cs typeface="Times New Roman" panose="02020603050405020304" pitchFamily="18" charset="0"/>
              </a:rPr>
              <a:t>Kişisel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akka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Sözleşmede </a:t>
            </a:r>
            <a:r>
              <a:rPr lang="tr-TR" b="1" dirty="0">
                <a:latin typeface="Times New Roman" panose="02020603050405020304" pitchFamily="18" charset="0"/>
                <a:cs typeface="Times New Roman" panose="02020603050405020304" pitchFamily="18" charset="0"/>
              </a:rPr>
              <a:t>yer alabileceği gibi, bağımsız da yapılabilir.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nlaşmanın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erh </a:t>
            </a:r>
            <a:r>
              <a:rPr lang="tr-TR" dirty="0">
                <a:latin typeface="Times New Roman" panose="02020603050405020304" pitchFamily="18" charset="0"/>
                <a:cs typeface="Times New Roman" panose="02020603050405020304" pitchFamily="18" charset="0"/>
              </a:rPr>
              <a:t>verilecek </a:t>
            </a:r>
            <a:r>
              <a:rPr lang="tr-TR" dirty="0" smtClean="0">
                <a:latin typeface="Times New Roman" panose="02020603050405020304" pitchFamily="18" charset="0"/>
                <a:cs typeface="Times New Roman" panose="02020603050405020304" pitchFamily="18" charset="0"/>
              </a:rPr>
              <a:t>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 </a:t>
            </a:r>
            <a:r>
              <a:rPr lang="tr-TR" dirty="0">
                <a:latin typeface="Times New Roman" panose="02020603050405020304" pitchFamily="18" charset="0"/>
                <a:cs typeface="Times New Roman" panose="02020603050405020304" pitchFamily="18" charset="0"/>
              </a:rPr>
              <a:t>doğumunu sağlayan </a:t>
            </a:r>
            <a:r>
              <a:rPr lang="tr-TR" dirty="0" smtClean="0">
                <a:latin typeface="Times New Roman" panose="02020603050405020304" pitchFamily="18" charset="0"/>
                <a:cs typeface="Times New Roman" panose="02020603050405020304" pitchFamily="18" charset="0"/>
              </a:rPr>
              <a:t>Borç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özleşmesinin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ekline </a:t>
            </a:r>
            <a:r>
              <a:rPr lang="tr-TR" dirty="0">
                <a:latin typeface="Times New Roman" panose="02020603050405020304" pitchFamily="18" charset="0"/>
                <a:cs typeface="Times New Roman" panose="02020603050405020304" pitchFamily="18" charset="0"/>
              </a:rPr>
              <a:t>tabi olduğu kabul edilmekle beraber, </a:t>
            </a:r>
            <a:r>
              <a:rPr lang="tr-TR" dirty="0" smtClean="0">
                <a:latin typeface="Times New Roman" panose="02020603050405020304" pitchFamily="18" charset="0"/>
                <a:cs typeface="Times New Roman" panose="02020603050405020304" pitchFamily="18" charset="0"/>
              </a:rPr>
              <a:t>Şerh </a:t>
            </a:r>
            <a:r>
              <a:rPr lang="tr-TR" dirty="0">
                <a:latin typeface="Times New Roman" panose="02020603050405020304" pitchFamily="18" charset="0"/>
                <a:cs typeface="Times New Roman" panose="02020603050405020304" pitchFamily="18" charset="0"/>
              </a:rPr>
              <a:t>verilecek </a:t>
            </a:r>
            <a:r>
              <a:rPr lang="tr-TR" dirty="0" smtClean="0">
                <a:latin typeface="Times New Roman" panose="02020603050405020304" pitchFamily="18" charset="0"/>
                <a:cs typeface="Times New Roman" panose="02020603050405020304" pitchFamily="18" charset="0"/>
              </a:rPr>
              <a:t>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akka </a:t>
            </a:r>
            <a:r>
              <a:rPr lang="tr-TR" dirty="0">
                <a:latin typeface="Times New Roman" panose="02020603050405020304" pitchFamily="18" charset="0"/>
                <a:cs typeface="Times New Roman" panose="02020603050405020304" pitchFamily="18" charset="0"/>
              </a:rPr>
              <a:t>ilişkin </a:t>
            </a:r>
            <a:r>
              <a:rPr lang="tr-TR" dirty="0" smtClean="0">
                <a:latin typeface="Times New Roman" panose="02020603050405020304" pitchFamily="18" charset="0"/>
                <a:cs typeface="Times New Roman" panose="02020603050405020304" pitchFamily="18" charset="0"/>
              </a:rPr>
              <a:t>Sözleşme </a:t>
            </a:r>
            <a:r>
              <a:rPr lang="tr-TR" dirty="0">
                <a:latin typeface="Times New Roman" panose="02020603050405020304" pitchFamily="18" charset="0"/>
                <a:cs typeface="Times New Roman" panose="02020603050405020304" pitchFamily="18" charset="0"/>
              </a:rPr>
              <a:t>hiçbir </a:t>
            </a:r>
            <a:r>
              <a:rPr lang="tr-TR" dirty="0" smtClean="0">
                <a:latin typeface="Times New Roman" panose="02020603050405020304" pitchFamily="18" charset="0"/>
                <a:cs typeface="Times New Roman" panose="02020603050405020304" pitchFamily="18" charset="0"/>
              </a:rPr>
              <a:t>Şekle </a:t>
            </a:r>
            <a:r>
              <a:rPr lang="tr-TR" dirty="0">
                <a:latin typeface="Times New Roman" panose="02020603050405020304" pitchFamily="18" charset="0"/>
                <a:cs typeface="Times New Roman" panose="02020603050405020304" pitchFamily="18" charset="0"/>
              </a:rPr>
              <a:t>tabi olmasa da, Şerh Anlaşmasının </a:t>
            </a:r>
            <a:r>
              <a:rPr lang="tr-TR" dirty="0" smtClean="0">
                <a:latin typeface="Times New Roman" panose="02020603050405020304" pitchFamily="18" charset="0"/>
                <a:cs typeface="Times New Roman" panose="02020603050405020304" pitchFamily="18" charset="0"/>
              </a:rPr>
              <a:t>Şerhe </a:t>
            </a:r>
            <a:r>
              <a:rPr lang="tr-TR" dirty="0">
                <a:latin typeface="Times New Roman" panose="02020603050405020304" pitchFamily="18" charset="0"/>
                <a:cs typeface="Times New Roman" panose="02020603050405020304" pitchFamily="18" charset="0"/>
              </a:rPr>
              <a:t>dayanak teşkil eden bir </a:t>
            </a:r>
            <a:r>
              <a:rPr lang="tr-TR" dirty="0" smtClean="0">
                <a:latin typeface="Times New Roman" panose="02020603050405020304" pitchFamily="18" charset="0"/>
                <a:cs typeface="Times New Roman" panose="02020603050405020304" pitchFamily="18" charset="0"/>
              </a:rPr>
              <a:t>Belge </a:t>
            </a:r>
            <a:r>
              <a:rPr lang="tr-TR" dirty="0">
                <a:latin typeface="Times New Roman" panose="02020603050405020304" pitchFamily="18" charset="0"/>
                <a:cs typeface="Times New Roman" panose="02020603050405020304" pitchFamily="18" charset="0"/>
              </a:rPr>
              <a:t>olması (</a:t>
            </a:r>
            <a:r>
              <a:rPr lang="tr-TR" i="1" dirty="0">
                <a:latin typeface="Times New Roman" panose="02020603050405020304" pitchFamily="18" charset="0"/>
                <a:cs typeface="Times New Roman" panose="02020603050405020304" pitchFamily="18" charset="0"/>
              </a:rPr>
              <a:t>TST </a:t>
            </a:r>
            <a:r>
              <a:rPr lang="tr-TR" i="1" dirty="0" smtClean="0">
                <a:latin typeface="Times New Roman" panose="02020603050405020304" pitchFamily="18" charset="0"/>
                <a:cs typeface="Times New Roman" panose="02020603050405020304" pitchFamily="18" charset="0"/>
              </a:rPr>
              <a:t>m.7 </a:t>
            </a:r>
            <a:r>
              <a:rPr lang="tr-TR" i="1" dirty="0">
                <a:latin typeface="Times New Roman" panose="02020603050405020304" pitchFamily="18" charset="0"/>
                <a:cs typeface="Times New Roman" panose="02020603050405020304" pitchFamily="18" charset="0"/>
              </a:rPr>
              <a:t>/2 / ç</a:t>
            </a:r>
            <a:r>
              <a:rPr lang="tr-TR" dirty="0">
                <a:latin typeface="Times New Roman" panose="02020603050405020304" pitchFamily="18" charset="0"/>
                <a:cs typeface="Times New Roman" panose="02020603050405020304" pitchFamily="18" charset="0"/>
              </a:rPr>
              <a:t>) nedeniyle en azından yazılı olarak yapılması şarttır. </a:t>
            </a:r>
            <a:endParaRPr lang="tr-TR" dirty="0" smtClean="0">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867776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Kanun koyucu </a:t>
            </a:r>
            <a:r>
              <a:rPr lang="tr-TR" b="1" dirty="0">
                <a:latin typeface="Times New Roman" panose="02020603050405020304" pitchFamily="18" charset="0"/>
                <a:cs typeface="Times New Roman" panose="02020603050405020304" pitchFamily="18" charset="0"/>
              </a:rPr>
              <a:t>bazı </a:t>
            </a:r>
            <a:r>
              <a:rPr lang="tr-TR" b="1" dirty="0" smtClean="0">
                <a:latin typeface="Times New Roman" panose="02020603050405020304" pitchFamily="18" charset="0"/>
                <a:cs typeface="Times New Roman" panose="02020603050405020304" pitchFamily="18" charset="0"/>
              </a:rPr>
              <a:t>Kişisel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akların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erhinde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yukarıda belirtilen esastan ayrılarak </a:t>
            </a:r>
            <a:r>
              <a:rPr lang="tr-TR" b="1" dirty="0" smtClean="0">
                <a:latin typeface="Times New Roman" panose="02020603050405020304" pitchFamily="18" charset="0"/>
                <a:cs typeface="Times New Roman" panose="02020603050405020304" pitchFamily="18" charset="0"/>
              </a:rPr>
              <a:t>Taraflardan </a:t>
            </a:r>
            <a:r>
              <a:rPr lang="tr-TR" b="1" dirty="0">
                <a:latin typeface="Times New Roman" panose="02020603050405020304" pitchFamily="18" charset="0"/>
                <a:cs typeface="Times New Roman" panose="02020603050405020304" pitchFamily="18" charset="0"/>
              </a:rPr>
              <a:t>her birinin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Şerh Anlaşmasına dayanmaksızın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Şerh İsteminde </a:t>
            </a:r>
            <a:r>
              <a:rPr lang="tr-TR" b="1" dirty="0" smtClean="0">
                <a:latin typeface="Times New Roman" panose="02020603050405020304" pitchFamily="18" charset="0"/>
                <a:cs typeface="Times New Roman" panose="02020603050405020304" pitchFamily="18" charset="0"/>
              </a:rPr>
              <a:t>bulunabileceğini </a:t>
            </a:r>
            <a:r>
              <a:rPr lang="tr-TR" dirty="0" smtClean="0">
                <a:latin typeface="Times New Roman" panose="02020603050405020304" pitchFamily="18" charset="0"/>
                <a:cs typeface="Times New Roman" panose="02020603050405020304" pitchFamily="18" charset="0"/>
              </a:rPr>
              <a:t>kabul </a:t>
            </a:r>
            <a:r>
              <a:rPr lang="tr-TR" dirty="0">
                <a:latin typeface="Times New Roman" panose="02020603050405020304" pitchFamily="18" charset="0"/>
                <a:cs typeface="Times New Roman" panose="02020603050405020304" pitchFamily="18" charset="0"/>
              </a:rPr>
              <a:t>etmiştir. </a:t>
            </a:r>
            <a:endParaRPr lang="tr-TR" dirty="0" smtClean="0">
              <a:effectLst/>
              <a:latin typeface="Times New Roman" panose="02020603050405020304" pitchFamily="18" charset="0"/>
              <a:cs typeface="Times New Roman" panose="02020603050405020304" pitchFamily="18" charset="0"/>
            </a:endParaRPr>
          </a:p>
          <a:p>
            <a:pPr algn="just"/>
            <a:r>
              <a:rPr lang="tr-TR" b="1" i="1" dirty="0">
                <a:latin typeface="Times New Roman" panose="02020603050405020304" pitchFamily="18" charset="0"/>
                <a:cs typeface="Times New Roman" panose="02020603050405020304" pitchFamily="18" charset="0"/>
              </a:rPr>
              <a:t>Örneğin, Tapu Kanunu’nun 26. maddesinin VII. fıkrasına </a:t>
            </a:r>
            <a:r>
              <a:rPr lang="tr-TR" b="1" i="1" dirty="0" smtClean="0">
                <a:latin typeface="Times New Roman" panose="02020603050405020304" pitchFamily="18" charset="0"/>
                <a:cs typeface="Times New Roman" panose="02020603050405020304" pitchFamily="18" charset="0"/>
              </a:rPr>
              <a:t>göre, </a:t>
            </a:r>
            <a:r>
              <a:rPr lang="tr-TR" dirty="0">
                <a:latin typeface="Times New Roman" panose="02020603050405020304" pitchFamily="18" charset="0"/>
                <a:cs typeface="Times New Roman" panose="02020603050405020304" pitchFamily="18" charset="0"/>
              </a:rPr>
              <a:t>Taşınmaz Satış Vaadi Sözleşmeleri ile Arsa Payı Karşılığı İnşaat Sözleşmelerinde taraflardan her biri Şerh İsteminde bulunabilmektedir.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Böylece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Satış Vaadi Sözleşmeleri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Arsa Payı Karşılığı İnşaat </a:t>
            </a:r>
            <a:r>
              <a:rPr lang="tr-TR" b="1" dirty="0" smtClean="0">
                <a:latin typeface="Times New Roman" panose="02020603050405020304" pitchFamily="18" charset="0"/>
                <a:cs typeface="Times New Roman" panose="02020603050405020304" pitchFamily="18" charset="0"/>
              </a:rPr>
              <a:t>Sözleşmelerinde, </a:t>
            </a:r>
            <a:r>
              <a:rPr lang="tr-TR" b="1" dirty="0">
                <a:latin typeface="Times New Roman" panose="02020603050405020304" pitchFamily="18" charset="0"/>
                <a:cs typeface="Times New Roman" panose="02020603050405020304" pitchFamily="18" charset="0"/>
              </a:rPr>
              <a:t>geçerli bir </a:t>
            </a:r>
            <a:r>
              <a:rPr lang="tr-TR" b="1" dirty="0" smtClean="0">
                <a:latin typeface="Times New Roman" panose="02020603050405020304" pitchFamily="18" charset="0"/>
                <a:cs typeface="Times New Roman" panose="02020603050405020304" pitchFamily="18" charset="0"/>
              </a:rPr>
              <a:t>Sözleşmenin </a:t>
            </a:r>
            <a:r>
              <a:rPr lang="tr-TR" b="1" dirty="0">
                <a:latin typeface="Times New Roman" panose="02020603050405020304" pitchFamily="18" charset="0"/>
                <a:cs typeface="Times New Roman" panose="02020603050405020304" pitchFamily="18" charset="0"/>
              </a:rPr>
              <a:t>varlığı </a:t>
            </a:r>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için yeterlidir; ayrıca bir </a:t>
            </a:r>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nlaşmasına </a:t>
            </a:r>
            <a:r>
              <a:rPr lang="tr-TR" b="1" dirty="0">
                <a:latin typeface="Times New Roman" panose="02020603050405020304" pitchFamily="18" charset="0"/>
                <a:cs typeface="Times New Roman" panose="02020603050405020304" pitchFamily="18" charset="0"/>
              </a:rPr>
              <a:t>gerek yoktur. </a:t>
            </a:r>
            <a:endParaRPr lang="tr-TR" b="1" dirty="0" smtClean="0">
              <a:effectLst/>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Şerhler,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hükümlerini Tapu Kütüğünde bu konuda tahsis edilen sütuna yazılmış olmak şartıyla, </a:t>
            </a:r>
            <a:r>
              <a:rPr lang="tr-TR" b="1" i="1" dirty="0">
                <a:latin typeface="Times New Roman" panose="02020603050405020304" pitchFamily="18" charset="0"/>
                <a:cs typeface="Times New Roman" panose="02020603050405020304" pitchFamily="18" charset="0"/>
              </a:rPr>
              <a:t>Yevmiye Defterine </a:t>
            </a:r>
            <a:r>
              <a:rPr lang="tr-TR" b="1" dirty="0">
                <a:latin typeface="Times New Roman" panose="02020603050405020304" pitchFamily="18" charset="0"/>
                <a:cs typeface="Times New Roman" panose="02020603050405020304" pitchFamily="18" charset="0"/>
              </a:rPr>
              <a:t>yapılan </a:t>
            </a:r>
            <a:r>
              <a:rPr lang="tr-TR" b="1" dirty="0" smtClean="0">
                <a:latin typeface="Times New Roman" panose="02020603050405020304" pitchFamily="18" charset="0"/>
                <a:cs typeface="Times New Roman" panose="02020603050405020304" pitchFamily="18" charset="0"/>
              </a:rPr>
              <a:t>Kayıt </a:t>
            </a:r>
            <a:r>
              <a:rPr lang="tr-TR" b="1" dirty="0">
                <a:latin typeface="Times New Roman" panose="02020603050405020304" pitchFamily="18" charset="0"/>
                <a:cs typeface="Times New Roman" panose="02020603050405020304" pitchFamily="18" charset="0"/>
              </a:rPr>
              <a:t>tarihinden itibaren doğurur.</a:t>
            </a:r>
            <a:endParaRPr lang="tr-TR" b="1" dirty="0" smtClean="0">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1282012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Şerhin Süresi </a:t>
            </a:r>
            <a:endParaRPr lang="tr-TR" b="1" dirty="0">
              <a:latin typeface="+mn-lt"/>
            </a:endParaRP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Kanun </a:t>
            </a:r>
            <a:r>
              <a:rPr lang="tr-TR" b="1" dirty="0" smtClean="0">
                <a:latin typeface="Times New Roman" panose="02020603050405020304" pitchFamily="18" charset="0"/>
                <a:cs typeface="Times New Roman" panose="02020603050405020304" pitchFamily="18" charset="0"/>
              </a:rPr>
              <a:t>Koyucu</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bazı </a:t>
            </a:r>
            <a:r>
              <a:rPr lang="tr-TR" b="1" dirty="0" smtClean="0">
                <a:latin typeface="Times New Roman" panose="02020603050405020304" pitchFamily="18" charset="0"/>
                <a:cs typeface="Times New Roman" panose="02020603050405020304" pitchFamily="18" charset="0"/>
              </a:rPr>
              <a:t>Kişisel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akların </a:t>
            </a:r>
            <a:r>
              <a:rPr lang="tr-TR" b="1" dirty="0">
                <a:latin typeface="Times New Roman" panose="02020603050405020304" pitchFamily="18" charset="0"/>
                <a:cs typeface="Times New Roman" panose="02020603050405020304" pitchFamily="18" charset="0"/>
              </a:rPr>
              <a:t>Şerh </a:t>
            </a:r>
            <a:r>
              <a:rPr lang="tr-TR" b="1" dirty="0" smtClean="0">
                <a:latin typeface="Times New Roman" panose="02020603050405020304" pitchFamily="18" charset="0"/>
                <a:cs typeface="Times New Roman" panose="02020603050405020304" pitchFamily="18" charset="0"/>
              </a:rPr>
              <a:t>Süresini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zami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Süreyle</a:t>
            </a:r>
            <a:r>
              <a:rPr lang="tr-TR"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sınırlamıştır. </a:t>
            </a:r>
            <a:endParaRPr lang="tr-TR" b="1" dirty="0" smtClean="0">
              <a:effectLst/>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Gerçekten </a:t>
            </a:r>
            <a:r>
              <a:rPr lang="tr-TR" b="1" dirty="0">
                <a:latin typeface="Times New Roman" panose="02020603050405020304" pitchFamily="18" charset="0"/>
                <a:cs typeface="Times New Roman" panose="02020603050405020304" pitchFamily="18" charset="0"/>
              </a:rPr>
              <a:t>Önalım, Alım, Geri Alım Hakları</a:t>
            </a:r>
            <a:r>
              <a:rPr lang="tr-TR" dirty="0">
                <a:latin typeface="Times New Roman" panose="02020603050405020304" pitchFamily="18" charset="0"/>
                <a:cs typeface="Times New Roman" panose="02020603050405020304" pitchFamily="18" charset="0"/>
              </a:rPr>
              <a:t> için öngörülen </a:t>
            </a:r>
            <a:r>
              <a:rPr lang="tr-TR" b="1" dirty="0" smtClean="0">
                <a:latin typeface="Times New Roman" panose="02020603050405020304" pitchFamily="18" charset="0"/>
                <a:cs typeface="Times New Roman" panose="02020603050405020304" pitchFamily="18" charset="0"/>
              </a:rPr>
              <a:t>Azami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Süre,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erh </a:t>
            </a:r>
            <a:r>
              <a:rPr lang="tr-TR" dirty="0">
                <a:latin typeface="Times New Roman" panose="02020603050405020304" pitchFamily="18" charset="0"/>
                <a:cs typeface="Times New Roman" panose="02020603050405020304" pitchFamily="18" charset="0"/>
              </a:rPr>
              <a:t>tarihinden itibaren </a:t>
            </a:r>
            <a:r>
              <a:rPr lang="tr-TR" b="1" dirty="0">
                <a:latin typeface="Times New Roman" panose="02020603050405020304" pitchFamily="18" charset="0"/>
                <a:cs typeface="Times New Roman" panose="02020603050405020304" pitchFamily="18" charset="0"/>
              </a:rPr>
              <a:t>on yıldır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m.735 </a:t>
            </a:r>
            <a:r>
              <a:rPr lang="tr-TR" i="1" dirty="0">
                <a:latin typeface="Times New Roman" panose="02020603050405020304" pitchFamily="18" charset="0"/>
                <a:cs typeface="Times New Roman" panose="02020603050405020304" pitchFamily="18" charset="0"/>
              </a:rPr>
              <a:t>/ II, </a:t>
            </a:r>
            <a:r>
              <a:rPr lang="tr-TR" i="1" dirty="0" smtClean="0">
                <a:latin typeface="Times New Roman" panose="02020603050405020304" pitchFamily="18" charset="0"/>
                <a:cs typeface="Times New Roman" panose="02020603050405020304" pitchFamily="18" charset="0"/>
              </a:rPr>
              <a:t>m.736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 Şu halde </a:t>
            </a:r>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Haklara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Şerhler</a:t>
            </a:r>
            <a:r>
              <a:rPr lang="tr-TR" b="1" dirty="0">
                <a:latin typeface="Times New Roman" panose="02020603050405020304" pitchFamily="18" charset="0"/>
                <a:cs typeface="Times New Roman" panose="02020603050405020304" pitchFamily="18" charset="0"/>
              </a:rPr>
              <a:t>, daha kısa bir </a:t>
            </a:r>
            <a:r>
              <a:rPr lang="tr-TR" b="1" dirty="0" smtClean="0">
                <a:latin typeface="Times New Roman" panose="02020603050405020304" pitchFamily="18" charset="0"/>
                <a:cs typeface="Times New Roman" panose="02020603050405020304" pitchFamily="18" charset="0"/>
              </a:rPr>
              <a:t>Süre </a:t>
            </a:r>
            <a:r>
              <a:rPr lang="tr-TR" b="1" dirty="0">
                <a:latin typeface="Times New Roman" panose="02020603050405020304" pitchFamily="18" charset="0"/>
                <a:cs typeface="Times New Roman" panose="02020603050405020304" pitchFamily="18" charset="0"/>
              </a:rPr>
              <a:t>tayin edilmiş değilse, </a:t>
            </a:r>
            <a:r>
              <a:rPr lang="tr-TR" b="1" i="1" dirty="0">
                <a:latin typeface="Times New Roman" panose="02020603050405020304" pitchFamily="18" charset="0"/>
                <a:cs typeface="Times New Roman" panose="02020603050405020304" pitchFamily="18" charset="0"/>
              </a:rPr>
              <a:t>on yıl geçtikten sonra etkisini </a:t>
            </a:r>
            <a:r>
              <a:rPr lang="tr-TR" b="1" dirty="0">
                <a:latin typeface="Times New Roman" panose="02020603050405020304" pitchFamily="18" charset="0"/>
                <a:cs typeface="Times New Roman" panose="02020603050405020304" pitchFamily="18" charset="0"/>
              </a:rPr>
              <a:t>kaybeder. </a:t>
            </a:r>
            <a:endParaRPr lang="tr-TR" b="1" dirty="0" smtClean="0">
              <a:effectLst/>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Taşınmaz Satış Vaadinden Doğan Hak</a:t>
            </a:r>
            <a:r>
              <a:rPr lang="tr-TR" dirty="0">
                <a:latin typeface="Times New Roman" panose="02020603050405020304" pitchFamily="18" charset="0"/>
                <a:cs typeface="Times New Roman" panose="02020603050405020304" pitchFamily="18" charset="0"/>
              </a:rPr>
              <a:t> ile </a:t>
            </a:r>
            <a:r>
              <a:rPr lang="tr-TR" b="1" dirty="0">
                <a:latin typeface="Times New Roman" panose="02020603050405020304" pitchFamily="18" charset="0"/>
                <a:cs typeface="Times New Roman" panose="02020603050405020304" pitchFamily="18" charset="0"/>
              </a:rPr>
              <a:t>Arsa Payı Karşılığı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İnşaat Sözleşmesinden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doğan </a:t>
            </a:r>
            <a:r>
              <a:rPr lang="tr-TR" b="1" dirty="0" smtClean="0">
                <a:latin typeface="Times New Roman" panose="02020603050405020304" pitchFamily="18" charset="0"/>
                <a:cs typeface="Times New Roman" panose="02020603050405020304" pitchFamily="18" charset="0"/>
              </a:rPr>
              <a:t>Hakka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için öngörülen </a:t>
            </a:r>
            <a:r>
              <a:rPr lang="tr-TR" b="1" dirty="0" smtClean="0">
                <a:latin typeface="Times New Roman" panose="02020603050405020304" pitchFamily="18" charset="0"/>
                <a:cs typeface="Times New Roman" panose="02020603050405020304" pitchFamily="18" charset="0"/>
              </a:rPr>
              <a:t>Azami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üre </a:t>
            </a:r>
            <a:r>
              <a:rPr lang="tr-TR" dirty="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tarihinden itibaren </a:t>
            </a:r>
            <a:r>
              <a:rPr lang="tr-TR" b="1" i="1" dirty="0">
                <a:latin typeface="Times New Roman" panose="02020603050405020304" pitchFamily="18" charset="0"/>
                <a:cs typeface="Times New Roman" panose="02020603050405020304" pitchFamily="18" charset="0"/>
              </a:rPr>
              <a:t>beş yıldır </a:t>
            </a:r>
            <a:r>
              <a:rPr lang="tr-TR" b="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Tapu Kanunu 26 / VIII).</a:t>
            </a:r>
            <a:r>
              <a:rPr lang="tr-TR" dirty="0">
                <a:latin typeface="Times New Roman" panose="02020603050405020304" pitchFamily="18" charset="0"/>
                <a:cs typeface="Times New Roman" panose="02020603050405020304" pitchFamily="18" charset="0"/>
              </a:rPr>
              <a:t> </a:t>
            </a:r>
            <a:endParaRPr lang="tr-TR" dirty="0" smtClean="0">
              <a:effectLst/>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026611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Bunların dışındaki Şerhler için kanun </a:t>
            </a:r>
            <a:r>
              <a:rPr lang="tr-TR" sz="3600" b="1" dirty="0" smtClean="0">
                <a:latin typeface="Times New Roman" panose="02020603050405020304" pitchFamily="18" charset="0"/>
                <a:cs typeface="Times New Roman" panose="02020603050405020304" pitchFamily="18" charset="0"/>
              </a:rPr>
              <a:t>Azami </a:t>
            </a:r>
            <a:r>
              <a:rPr lang="tr-TR" sz="3600" b="1" dirty="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Süre </a:t>
            </a:r>
            <a:r>
              <a:rPr lang="tr-TR" sz="3600" b="1" dirty="0">
                <a:latin typeface="Times New Roman" panose="02020603050405020304" pitchFamily="18" charset="0"/>
                <a:cs typeface="Times New Roman" panose="02020603050405020304" pitchFamily="18" charset="0"/>
              </a:rPr>
              <a:t>tayin etmemiştir. </a:t>
            </a:r>
            <a:endParaRPr lang="tr-TR" sz="3600" b="1"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bağlamda, </a:t>
            </a:r>
            <a:r>
              <a:rPr lang="tr-TR" sz="3600" b="1" i="1" dirty="0" smtClean="0">
                <a:latin typeface="Times New Roman" panose="02020603050405020304" pitchFamily="18" charset="0"/>
                <a:cs typeface="Times New Roman" panose="02020603050405020304" pitchFamily="18" charset="0"/>
              </a:rPr>
              <a:t>bir Kişisel Hakkın Şerhi, belli bir Süreyle sınırlanmamış ise, </a:t>
            </a:r>
            <a:r>
              <a:rPr lang="tr-TR" sz="3600" b="1" dirty="0" smtClean="0">
                <a:latin typeface="Times New Roman" panose="02020603050405020304" pitchFamily="18" charset="0"/>
                <a:cs typeface="Times New Roman" panose="02020603050405020304" pitchFamily="18" charset="0"/>
              </a:rPr>
              <a:t>Şerh Konusu Kişisel Hak, mevcut olduğu sürece etkisini sürdürür. </a:t>
            </a:r>
          </a:p>
          <a:p>
            <a:pPr algn="just"/>
            <a:r>
              <a:rPr lang="tr-TR" sz="3600" dirty="0" smtClean="0">
                <a:latin typeface="Times New Roman" panose="02020603050405020304" pitchFamily="18" charset="0"/>
                <a:cs typeface="Times New Roman" panose="02020603050405020304" pitchFamily="18" charset="0"/>
              </a:rPr>
              <a:t>Şu halde, </a:t>
            </a:r>
            <a:r>
              <a:rPr lang="tr-TR" sz="3600" b="1" i="1" dirty="0" smtClean="0">
                <a:latin typeface="Times New Roman" panose="02020603050405020304" pitchFamily="18" charset="0"/>
                <a:cs typeface="Times New Roman" panose="02020603050405020304" pitchFamily="18" charset="0"/>
              </a:rPr>
              <a:t>Bağışlayana Dönme Koşullu Bağışlamada </a:t>
            </a:r>
            <a:r>
              <a:rPr lang="tr-TR" sz="3600" b="1" i="1" dirty="0">
                <a:latin typeface="Times New Roman" panose="02020603050405020304" pitchFamily="18" charset="0"/>
                <a:cs typeface="Times New Roman" panose="02020603050405020304" pitchFamily="18" charset="0"/>
              </a:rPr>
              <a:t>Ş</a:t>
            </a:r>
            <a:r>
              <a:rPr lang="tr-TR" sz="3600" b="1" i="1" dirty="0" smtClean="0">
                <a:latin typeface="Times New Roman" panose="02020603050405020304" pitchFamily="18" charset="0"/>
                <a:cs typeface="Times New Roman" panose="02020603050405020304" pitchFamily="18" charset="0"/>
              </a:rPr>
              <a:t>erh,</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Ş</a:t>
            </a:r>
            <a:r>
              <a:rPr lang="tr-TR" sz="3600" b="1" dirty="0" smtClean="0">
                <a:latin typeface="Times New Roman" panose="02020603050405020304" pitchFamily="18" charset="0"/>
                <a:cs typeface="Times New Roman" panose="02020603050405020304" pitchFamily="18" charset="0"/>
              </a:rPr>
              <a:t>artın gerçekleşip gerçekleşmediği belli oluncaya kadar Etkisini koruyacaktır. </a:t>
            </a:r>
            <a:endParaRPr lang="tr-TR" sz="3600" b="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68453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74992" y="267494"/>
            <a:ext cx="8229600" cy="1399032"/>
          </a:xfrm>
        </p:spPr>
        <p:txBody>
          <a:bodyPr>
            <a:normAutofit/>
          </a:bodyPr>
          <a:lstStyle/>
          <a:p>
            <a:r>
              <a:rPr lang="tr-TR" b="1" dirty="0" smtClean="0">
                <a:solidFill>
                  <a:schemeClr val="tx1"/>
                </a:solidFill>
                <a:latin typeface="Times New Roman" pitchFamily="18" charset="0"/>
                <a:cs typeface="Times New Roman" pitchFamily="18" charset="0"/>
              </a:rPr>
              <a:t>Şerhlerin İcrası ve Etkisini Yitirmesi</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842262843"/>
              </p:ext>
            </p:extLst>
          </p:nvPr>
        </p:nvGraphicFramePr>
        <p:xfrm>
          <a:off x="1849792" y="1633718"/>
          <a:ext cx="8229600" cy="49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10962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Şerhin Hükmü </a:t>
            </a:r>
            <a:br>
              <a:rPr lang="tr-TR" b="1" dirty="0" smtClean="0"/>
            </a:br>
            <a:r>
              <a:rPr lang="tr-TR" b="1" i="1" dirty="0" smtClean="0"/>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 s. 211 vd.)</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Tapu Siciline,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erh edilebilen bir Kişisel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MK m. 1009 /2 hükmüne göre, </a:t>
            </a:r>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Ş</a:t>
            </a:r>
            <a:r>
              <a:rPr lang="tr-TR" i="1" dirty="0" smtClean="0">
                <a:latin typeface="Times New Roman" panose="02020603050405020304" pitchFamily="18" charset="0"/>
                <a:cs typeface="Times New Roman" panose="02020603050405020304" pitchFamily="18" charset="0"/>
              </a:rPr>
              <a:t>erh verilmekle o taşınmaz üzerinde sonradan kazanılan hakların sahiplerine karşı ileri sürülebilir.» </a:t>
            </a:r>
          </a:p>
          <a:p>
            <a:pPr algn="just"/>
            <a:r>
              <a:rPr lang="tr-TR" dirty="0" smtClean="0">
                <a:latin typeface="Times New Roman" panose="02020603050405020304" pitchFamily="18" charset="0"/>
                <a:cs typeface="Times New Roman" panose="02020603050405020304" pitchFamily="18" charset="0"/>
              </a:rPr>
              <a:t>Böylece Medeni Kanun Şerh edilen 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akların herkese karşı değil, ancak Taşınmazın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onraki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aliklerine, Taşınmaz üzerinde sonradan Sınırlı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azananlara ve Tapu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iciline sonradan Şerh verilmiş 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ahiplerine karşı ileri sürülebileceğini kabul etmiştir.</a:t>
            </a:r>
          </a:p>
          <a:p>
            <a:pPr algn="just"/>
            <a:r>
              <a:rPr lang="tr-TR" dirty="0" smtClean="0">
                <a:latin typeface="Times New Roman" panose="02020603050405020304" pitchFamily="18" charset="0"/>
                <a:cs typeface="Times New Roman" panose="02020603050405020304" pitchFamily="18" charset="0"/>
              </a:rPr>
              <a:t> Ancak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erhin bu Etkiyi nasıl sağladığı Öğretide uzun tartışmalara konu olmuştur.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9566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
            </a:r>
            <a:br>
              <a:rPr lang="tr-TR" b="1" dirty="0"/>
            </a:br>
            <a:endParaRPr lang="tr-TR" dirty="0"/>
          </a:p>
        </p:txBody>
      </p:sp>
      <p:sp>
        <p:nvSpPr>
          <p:cNvPr id="3" name="İçerik Yer Tutucusu 2"/>
          <p:cNvSpPr>
            <a:spLocks noGrp="1"/>
          </p:cNvSpPr>
          <p:nvPr>
            <p:ph idx="1"/>
          </p:nvPr>
        </p:nvSpPr>
        <p:spPr/>
        <p:txBody>
          <a:bodyPr/>
          <a:lstStyle/>
          <a:p>
            <a:r>
              <a:rPr lang="tr-TR" b="1" dirty="0" smtClean="0">
                <a:latin typeface="Times New Roman" panose="02020603050405020304" pitchFamily="18" charset="0"/>
                <a:cs typeface="Times New Roman" panose="02020603050405020304" pitchFamily="18" charset="0"/>
              </a:rPr>
              <a:t>Öğretide katıldığımız görüşe göre, Şerhin iki etkisi vardır.</a:t>
            </a:r>
          </a:p>
          <a:p>
            <a:pPr algn="just"/>
            <a:r>
              <a:rPr lang="tr-TR" b="1" i="1" u="sng" dirty="0" smtClean="0">
                <a:latin typeface="Times New Roman" panose="02020603050405020304" pitchFamily="18" charset="0"/>
                <a:cs typeface="Times New Roman" panose="02020603050405020304" pitchFamily="18" charset="0"/>
              </a:rPr>
              <a:t>Şerhin sağladığı İlk </a:t>
            </a:r>
            <a:r>
              <a:rPr lang="tr-TR" b="1" i="1" u="sng" dirty="0">
                <a:latin typeface="Times New Roman" panose="02020603050405020304" pitchFamily="18" charset="0"/>
                <a:cs typeface="Times New Roman" panose="02020603050405020304" pitchFamily="18" charset="0"/>
              </a:rPr>
              <a:t>E</a:t>
            </a:r>
            <a:r>
              <a:rPr lang="tr-TR" b="1" i="1" u="sng" dirty="0" smtClean="0">
                <a:latin typeface="Times New Roman" panose="02020603050405020304" pitchFamily="18" charset="0"/>
                <a:cs typeface="Times New Roman" panose="02020603050405020304" pitchFamily="18" charset="0"/>
              </a:rPr>
              <a:t>tki</a:t>
            </a:r>
            <a:r>
              <a:rPr lang="tr-TR"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 kaynaklandığı borç ilişkisinden doğan yükümlülüğün Taşınmazın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ülkiyetine bağlanması, böylelikle </a:t>
            </a:r>
            <a:r>
              <a:rPr lang="tr-TR" b="1" dirty="0" smtClean="0">
                <a:latin typeface="Times New Roman" panose="02020603050405020304" pitchFamily="18" charset="0"/>
                <a:cs typeface="Times New Roman" panose="02020603050405020304" pitchFamily="18" charset="0"/>
              </a:rPr>
              <a:t>Kişisel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 ilgili Borç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lişkisinin </a:t>
            </a:r>
            <a:r>
              <a:rPr lang="tr-TR" b="1" i="1" dirty="0" smtClean="0">
                <a:latin typeface="Times New Roman" panose="02020603050405020304" pitchFamily="18" charset="0"/>
                <a:cs typeface="Times New Roman" panose="02020603050405020304" pitchFamily="18" charset="0"/>
              </a:rPr>
              <a:t>Eşyaya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ağlı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orç </a:t>
            </a:r>
            <a:r>
              <a:rPr lang="tr-TR" b="1" dirty="0" smtClean="0">
                <a:latin typeface="Times New Roman" panose="02020603050405020304" pitchFamily="18" charset="0"/>
                <a:cs typeface="Times New Roman" panose="02020603050405020304" pitchFamily="18" charset="0"/>
              </a:rPr>
              <a:t>haline gelmesidir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Buna göre, Şerhten sonra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aşınmazın her Maliki, </a:t>
            </a:r>
            <a:r>
              <a:rPr lang="tr-TR" b="1" i="1" dirty="0" smtClean="0">
                <a:latin typeface="Times New Roman" panose="02020603050405020304" pitchFamily="18" charset="0"/>
                <a:cs typeface="Times New Roman" panose="02020603050405020304" pitchFamily="18" charset="0"/>
              </a:rPr>
              <a:t>kendi Mülkiyeti döneminde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doğacak Borçtan </a:t>
            </a:r>
            <a:r>
              <a:rPr lang="tr-TR" b="1" dirty="0" smtClean="0">
                <a:latin typeface="Times New Roman" panose="02020603050405020304" pitchFamily="18" charset="0"/>
                <a:cs typeface="Times New Roman" panose="02020603050405020304" pitchFamily="18" charset="0"/>
              </a:rPr>
              <a:t>sorumlu olur.</a:t>
            </a:r>
          </a:p>
          <a:p>
            <a:pPr algn="just"/>
            <a:r>
              <a:rPr lang="tr-TR" dirty="0" smtClean="0">
                <a:latin typeface="Times New Roman" panose="02020603050405020304" pitchFamily="18" charset="0"/>
                <a:cs typeface="Times New Roman" panose="02020603050405020304" pitchFamily="18" charset="0"/>
              </a:rPr>
              <a:t>Şerhin bu Etkisi, genellikle, Şerhi mümkün olan her 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için ilgili hükümlerde ayrı ayrı belirtilmiştir (</a:t>
            </a:r>
            <a:r>
              <a:rPr lang="tr-TR" sz="2400" i="1" dirty="0" smtClean="0">
                <a:latin typeface="Times New Roman" panose="02020603050405020304" pitchFamily="18" charset="0"/>
                <a:cs typeface="Times New Roman" panose="02020603050405020304" pitchFamily="18" charset="0"/>
              </a:rPr>
              <a:t>MK m. 695 / 2, 735, 736,871 / 3;Tapu K.26 / 6).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61714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Şerhin İkinci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tkisi ise</a:t>
            </a:r>
            <a:r>
              <a:rPr lang="tr-TR" dirty="0" smtClean="0">
                <a:latin typeface="Times New Roman" panose="02020603050405020304" pitchFamily="18" charset="0"/>
                <a:cs typeface="Times New Roman" panose="02020603050405020304" pitchFamily="18" charset="0"/>
              </a:rPr>
              <a:t>, Şerhten sonra Taşınmazda bir Sınırlı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escili veya başka bir 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erhi yoluyla kazanılmış olan haklardan, doğmuş borcun ifasında alacaklıya zarar verenlerin etkisiz kalmasını sağlamasıdır. </a:t>
            </a:r>
          </a:p>
          <a:p>
            <a:pPr algn="just"/>
            <a:r>
              <a:rPr lang="tr-TR" dirty="0" smtClean="0">
                <a:latin typeface="Times New Roman" panose="02020603050405020304" pitchFamily="18" charset="0"/>
                <a:cs typeface="Times New Roman" panose="02020603050405020304" pitchFamily="18" charset="0"/>
              </a:rPr>
              <a:t>Buna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erhin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unzam Etkisi </a:t>
            </a:r>
            <a:r>
              <a:rPr lang="tr-TR" dirty="0" smtClean="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Ayni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tkisi </a:t>
            </a:r>
            <a:r>
              <a:rPr lang="tr-TR" dirty="0" smtClean="0">
                <a:latin typeface="Times New Roman" panose="02020603050405020304" pitchFamily="18" charset="0"/>
                <a:cs typeface="Times New Roman" panose="02020603050405020304" pitchFamily="18" charset="0"/>
              </a:rPr>
              <a:t>denir. </a:t>
            </a:r>
          </a:p>
          <a:p>
            <a:pPr algn="just"/>
            <a:r>
              <a:rPr lang="tr-TR" dirty="0" smtClean="0">
                <a:latin typeface="Times New Roman" panose="02020603050405020304" pitchFamily="18" charset="0"/>
                <a:cs typeface="Times New Roman" panose="02020603050405020304" pitchFamily="18" charset="0"/>
              </a:rPr>
              <a:t>Bu Etki, Kişisel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aklara ilişkin bütün Şerhler için ortak olmak üzere MK m. 1009 / </a:t>
            </a:r>
            <a:r>
              <a:rPr lang="tr-TR" dirty="0" err="1" smtClean="0">
                <a:latin typeface="Times New Roman" panose="02020603050405020304" pitchFamily="18" charset="0"/>
                <a:cs typeface="Times New Roman" panose="02020603050405020304" pitchFamily="18" charset="0"/>
              </a:rPr>
              <a:t>II’de</a:t>
            </a:r>
            <a:r>
              <a:rPr lang="tr-TR" dirty="0" smtClean="0">
                <a:latin typeface="Times New Roman" panose="02020603050405020304" pitchFamily="18" charset="0"/>
                <a:cs typeface="Times New Roman" panose="02020603050405020304" pitchFamily="18" charset="0"/>
              </a:rPr>
              <a:t> hükme bağlanmıştır. </a:t>
            </a:r>
          </a:p>
          <a:p>
            <a:pPr algn="just"/>
            <a:r>
              <a:rPr lang="tr-TR" dirty="0" smtClean="0">
                <a:latin typeface="Times New Roman" panose="02020603050405020304" pitchFamily="18" charset="0"/>
                <a:cs typeface="Times New Roman" panose="02020603050405020304" pitchFamily="18" charset="0"/>
              </a:rPr>
              <a:t>Buna göre</a:t>
            </a:r>
            <a:r>
              <a:rPr lang="tr-TR" b="1" dirty="0" smtClean="0">
                <a:latin typeface="Times New Roman" panose="02020603050405020304" pitchFamily="18" charset="0"/>
                <a:cs typeface="Times New Roman" panose="02020603050405020304" pitchFamily="18" charset="0"/>
              </a:rPr>
              <a:t>, Kişisel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aklar, </a:t>
            </a:r>
            <a:r>
              <a:rPr lang="tr-TR" b="1" i="1" dirty="0" smtClean="0">
                <a:latin typeface="Times New Roman" panose="02020603050405020304" pitchFamily="18" charset="0"/>
                <a:cs typeface="Times New Roman" panose="02020603050405020304" pitchFamily="18" charset="0"/>
              </a:rPr>
              <a:t>Tapu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iciline şerh verilmekle</a:t>
            </a:r>
            <a:r>
              <a:rPr lang="tr-TR" b="1" dirty="0" smtClean="0">
                <a:latin typeface="Times New Roman" panose="02020603050405020304" pitchFamily="18" charset="0"/>
                <a:cs typeface="Times New Roman" panose="02020603050405020304" pitchFamily="18" charset="0"/>
              </a:rPr>
              <a:t>, o Taşınmaz üzerinde sonradan kazanılan Hakların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ahiplerine karşı ileri sürülebilmektedir. </a:t>
            </a:r>
          </a:p>
          <a:p>
            <a:pPr marL="0" indent="0" algn="just">
              <a:buNone/>
            </a:pPr>
            <a:endParaRPr lang="tr-TR" b="1" dirty="0" smtClean="0"/>
          </a:p>
        </p:txBody>
      </p:sp>
    </p:spTree>
    <p:extLst>
      <p:ext uri="{BB962C8B-B14F-4D97-AF65-F5344CB8AC3E}">
        <p14:creationId xmlns:p14="http://schemas.microsoft.com/office/powerpoint/2010/main" val="1219941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                </a:t>
            </a:r>
            <a:endParaRPr lang="tr-TR" b="1" dirty="0">
              <a:solidFill>
                <a:schemeClr val="tx1"/>
              </a:solidFill>
              <a:latin typeface="Times New Roman" pitchFamily="18" charset="0"/>
              <a:cs typeface="Times New Roman" pitchFamily="18" charset="0"/>
            </a:endParaRPr>
          </a:p>
        </p:txBody>
      </p:sp>
      <p:sp>
        <p:nvSpPr>
          <p:cNvPr id="5" name="4 İçerik Yer Tutucusu"/>
          <p:cNvSpPr>
            <a:spLocks noGrp="1"/>
          </p:cNvSpPr>
          <p:nvPr>
            <p:ph idx="1"/>
          </p:nvPr>
        </p:nvSpPr>
        <p:spPr/>
        <p:txBody>
          <a:bodyPr/>
          <a:lstStyle/>
          <a:p>
            <a:pPr algn="just">
              <a:buNone/>
            </a:pPr>
            <a:r>
              <a:rPr lang="tr-TR" dirty="0" smtClean="0"/>
              <a:t>       </a:t>
            </a:r>
            <a:r>
              <a:rPr lang="tr-TR" sz="3200" dirty="0" smtClean="0">
                <a:latin typeface="Times New Roman" panose="02020603050405020304" pitchFamily="18" charset="0"/>
                <a:cs typeface="Times New Roman" panose="02020603050405020304" pitchFamily="18" charset="0"/>
              </a:rPr>
              <a:t>Öyleyse, </a:t>
            </a:r>
            <a:r>
              <a:rPr lang="tr-TR" sz="3200" b="1" dirty="0" smtClean="0">
                <a:latin typeface="Times New Roman" panose="02020603050405020304" pitchFamily="18" charset="0"/>
                <a:cs typeface="Times New Roman" panose="02020603050405020304" pitchFamily="18" charset="0"/>
              </a:rPr>
              <a:t>Medeni Kanunun 1009. ve 1010. maddelerinde, </a:t>
            </a:r>
            <a:r>
              <a:rPr lang="tr-TR" sz="3200" dirty="0" smtClean="0">
                <a:latin typeface="Times New Roman" panose="02020603050405020304" pitchFamily="18" charset="0"/>
                <a:cs typeface="Times New Roman" panose="02020603050405020304" pitchFamily="18" charset="0"/>
              </a:rPr>
              <a:t>üç Amaca yönelik olarak bir </a:t>
            </a:r>
            <a:r>
              <a:rPr lang="tr-TR" sz="3200" b="1" dirty="0" smtClean="0">
                <a:latin typeface="Times New Roman" panose="02020603050405020304" pitchFamily="18" charset="0"/>
                <a:cs typeface="Times New Roman" panose="02020603050405020304" pitchFamily="18" charset="0"/>
              </a:rPr>
              <a:t>Tapu </a:t>
            </a:r>
            <a:r>
              <a:rPr lang="tr-TR" sz="3200" b="1" dirty="0">
                <a:latin typeface="Times New Roman" panose="02020603050405020304" pitchFamily="18" charset="0"/>
                <a:cs typeface="Times New Roman" panose="02020603050405020304" pitchFamily="18" charset="0"/>
              </a:rPr>
              <a:t>İ</a:t>
            </a:r>
            <a:r>
              <a:rPr lang="tr-TR" sz="3200" b="1" dirty="0" smtClean="0">
                <a:latin typeface="Times New Roman" panose="02020603050405020304" pitchFamily="18" charset="0"/>
                <a:cs typeface="Times New Roman" panose="02020603050405020304" pitchFamily="18" charset="0"/>
              </a:rPr>
              <a:t>şlemi </a:t>
            </a:r>
            <a:r>
              <a:rPr lang="tr-TR" sz="3200" dirty="0" smtClean="0">
                <a:latin typeface="Times New Roman" panose="02020603050405020304" pitchFamily="18" charset="0"/>
                <a:cs typeface="Times New Roman" panose="02020603050405020304" pitchFamily="18" charset="0"/>
              </a:rPr>
              <a:t>olan </a:t>
            </a:r>
            <a:r>
              <a:rPr lang="tr-TR" sz="3200" b="1" i="1" dirty="0" smtClean="0">
                <a:latin typeface="Times New Roman" panose="02020603050405020304" pitchFamily="18" charset="0"/>
                <a:cs typeface="Times New Roman" panose="02020603050405020304" pitchFamily="18" charset="0"/>
              </a:rPr>
              <a:t>Şerh </a:t>
            </a:r>
            <a:r>
              <a:rPr lang="tr-TR" sz="3200" dirty="0" smtClean="0">
                <a:latin typeface="Times New Roman" panose="02020603050405020304" pitchFamily="18" charset="0"/>
                <a:cs typeface="Times New Roman" panose="02020603050405020304" pitchFamily="18" charset="0"/>
              </a:rPr>
              <a:t>düzenlenmiştir.</a:t>
            </a:r>
          </a:p>
          <a:p>
            <a:pPr algn="just">
              <a:buNone/>
            </a:pP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Şerhin Amaçları (</a:t>
            </a:r>
            <a:r>
              <a:rPr lang="tr-TR" sz="3200" i="1" u="sng" dirty="0" smtClean="0">
                <a:latin typeface="Times New Roman" panose="02020603050405020304" pitchFamily="18" charset="0"/>
                <a:cs typeface="Times New Roman" panose="02020603050405020304" pitchFamily="18" charset="0"/>
              </a:rPr>
              <a:t>Faydaları) </a:t>
            </a:r>
          </a:p>
          <a:p>
            <a:pPr marL="578358" indent="-514350" algn="just">
              <a:buNone/>
            </a:pPr>
            <a:r>
              <a:rPr lang="tr-TR" sz="3200" dirty="0" smtClean="0">
                <a:solidFill>
                  <a:schemeClr val="accent1"/>
                </a:solidFill>
                <a:latin typeface="Times New Roman" panose="02020603050405020304" pitchFamily="18" charset="0"/>
                <a:cs typeface="Times New Roman" panose="02020603050405020304" pitchFamily="18" charset="0"/>
              </a:rPr>
              <a:t>1.</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Şahsi Hakların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uvvetlendirilmesini,</a:t>
            </a:r>
          </a:p>
          <a:p>
            <a:pPr marL="578358" indent="-514350" algn="just">
              <a:buNone/>
            </a:pPr>
            <a:r>
              <a:rPr lang="tr-TR" sz="3200" dirty="0" smtClean="0">
                <a:solidFill>
                  <a:schemeClr val="accent1"/>
                </a:solidFill>
                <a:latin typeface="Times New Roman" panose="02020603050405020304" pitchFamily="18" charset="0"/>
                <a:cs typeface="Times New Roman" panose="02020603050405020304" pitchFamily="18" charset="0"/>
              </a:rPr>
              <a:t>2.</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Malikin Tasarruf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etkisinin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ınırlandırılmasını,</a:t>
            </a:r>
          </a:p>
          <a:p>
            <a:pPr marL="578358" indent="-514350" algn="just">
              <a:buNone/>
            </a:pPr>
            <a:r>
              <a:rPr lang="tr-TR" sz="3200" dirty="0" smtClean="0">
                <a:solidFill>
                  <a:schemeClr val="accent1"/>
                </a:solidFill>
                <a:latin typeface="Times New Roman" panose="02020603050405020304" pitchFamily="18" charset="0"/>
                <a:cs typeface="Times New Roman" panose="02020603050405020304" pitchFamily="18" charset="0"/>
              </a:rPr>
              <a:t>3.</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Geçici Tescilin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apuya </a:t>
            </a:r>
            <a:r>
              <a:rPr lang="tr-TR" sz="3200" b="1" i="1" dirty="0">
                <a:latin typeface="Times New Roman" panose="02020603050405020304" pitchFamily="18" charset="0"/>
                <a:cs typeface="Times New Roman" panose="02020603050405020304" pitchFamily="18" charset="0"/>
              </a:rPr>
              <a:t>Y</a:t>
            </a:r>
            <a:r>
              <a:rPr lang="tr-TR" sz="3200" b="1" i="1" dirty="0" smtClean="0">
                <a:latin typeface="Times New Roman" panose="02020603050405020304" pitchFamily="18" charset="0"/>
                <a:cs typeface="Times New Roman" panose="02020603050405020304" pitchFamily="18" charset="0"/>
              </a:rPr>
              <a:t>azılmasını </a:t>
            </a:r>
            <a:r>
              <a:rPr lang="tr-TR" sz="3200" dirty="0" smtClean="0">
                <a:latin typeface="Times New Roman" panose="02020603050405020304" pitchFamily="18" charset="0"/>
                <a:cs typeface="Times New Roman" panose="02020603050405020304" pitchFamily="18" charset="0"/>
              </a:rPr>
              <a:t>sağlar.</a:t>
            </a:r>
          </a:p>
        </p:txBody>
      </p:sp>
    </p:spTree>
    <p:extLst>
      <p:ext uri="{BB962C8B-B14F-4D97-AF65-F5344CB8AC3E}">
        <p14:creationId xmlns:p14="http://schemas.microsoft.com/office/powerpoint/2010/main" val="492433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747888" y="1690688"/>
            <a:ext cx="10515600" cy="4351338"/>
          </a:xfrm>
        </p:spPr>
        <p:txBody>
          <a:bodyPr>
            <a:normAutofit/>
          </a:bodyPr>
          <a:lstStyle/>
          <a:p>
            <a:r>
              <a:rPr lang="tr-TR" b="1" dirty="0">
                <a:latin typeface="Times New Roman" panose="02020603050405020304" pitchFamily="18" charset="0"/>
                <a:cs typeface="Times New Roman" panose="02020603050405020304" pitchFamily="18" charset="0"/>
              </a:rPr>
              <a:t>Şerhin bu iki etkisini bir örnekle açıklayalım: </a:t>
            </a:r>
          </a:p>
          <a:p>
            <a:pPr algn="just"/>
            <a:r>
              <a:rPr lang="tr-TR" dirty="0" smtClean="0">
                <a:latin typeface="Times New Roman" panose="02020603050405020304" pitchFamily="18" charset="0"/>
                <a:cs typeface="Times New Roman" panose="02020603050405020304" pitchFamily="18" charset="0"/>
              </a:rPr>
              <a:t>(A),taşınmazıyla ilgili olarak yaptığı bir Alım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özleşmesiyle (B)’ye bir Alım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 tanımış ve bu hak Tapuya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erh verilmiştir.</a:t>
            </a:r>
          </a:p>
          <a:p>
            <a:pPr algn="just"/>
            <a:r>
              <a:rPr lang="tr-TR" dirty="0" smtClean="0">
                <a:latin typeface="Times New Roman" panose="02020603050405020304" pitchFamily="18" charset="0"/>
                <a:cs typeface="Times New Roman" panose="02020603050405020304" pitchFamily="18" charset="0"/>
              </a:rPr>
              <a:t> (A), taşınmaz üzerinde (İ) lehine bir İntifa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 kurmuş ve Taşınmazı (C)’ye temlik etmiş olsa, (B) Alım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akkını kullanacağı zaman, bunu Taşınmazın o andaki maliki (C)’ye karşı ileri sürecek yani Alım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eyanını ona yöneltecek ve bu beyan üzerine (C) Taşınmazın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ülkiyetini devretme borcu altına girecektir. </a:t>
            </a:r>
          </a:p>
          <a:p>
            <a:pPr algn="just"/>
            <a:r>
              <a:rPr lang="tr-TR" dirty="0" smtClean="0">
                <a:latin typeface="Times New Roman" panose="02020603050405020304" pitchFamily="18" charset="0"/>
                <a:cs typeface="Times New Roman" panose="02020603050405020304" pitchFamily="18" charset="0"/>
              </a:rPr>
              <a:t>(C) borcunu ifa etmezse, (B) ona karşı MK 716 / 1 uyarınca açacağı dava ile mülkiyetin hükmen kendisine geçirilmesini isteyecektir.</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625618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smtClean="0"/>
              <a:t>(</a:t>
            </a:r>
            <a:r>
              <a:rPr lang="tr-TR" b="1" dirty="0">
                <a:latin typeface="Times New Roman" panose="02020603050405020304" pitchFamily="18" charset="0"/>
                <a:cs typeface="Times New Roman" panose="02020603050405020304" pitchFamily="18" charset="0"/>
              </a:rPr>
              <a:t>İ)’ye ait İ</a:t>
            </a:r>
            <a:r>
              <a:rPr lang="tr-TR" b="1" dirty="0" smtClean="0">
                <a:latin typeface="Times New Roman" panose="02020603050405020304" pitchFamily="18" charset="0"/>
                <a:cs typeface="Times New Roman" panose="02020603050405020304" pitchFamily="18" charset="0"/>
              </a:rPr>
              <a:t>ntifa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b="1" dirty="0">
                <a:latin typeface="Times New Roman" panose="02020603050405020304" pitchFamily="18" charset="0"/>
                <a:cs typeface="Times New Roman" panose="02020603050405020304" pitchFamily="18" charset="0"/>
              </a:rPr>
              <a:t>(B)’</a:t>
            </a:r>
            <a:r>
              <a:rPr lang="tr-TR" b="1" dirty="0" err="1">
                <a:latin typeface="Times New Roman" panose="02020603050405020304" pitchFamily="18" charset="0"/>
                <a:cs typeface="Times New Roman" panose="02020603050405020304" pitchFamily="18" charset="0"/>
              </a:rPr>
              <a:t>nin</a:t>
            </a:r>
            <a:r>
              <a:rPr lang="tr-TR" b="1" dirty="0">
                <a:latin typeface="Times New Roman" panose="02020603050405020304" pitchFamily="18" charset="0"/>
                <a:cs typeface="Times New Roman" panose="02020603050405020304" pitchFamily="18" charset="0"/>
              </a:rPr>
              <a:t> mülkiyetinin değerini azaltacağından, (İ)’</a:t>
            </a:r>
            <a:r>
              <a:rPr lang="tr-TR" b="1" dirty="0" err="1">
                <a:latin typeface="Times New Roman" panose="02020603050405020304" pitchFamily="18" charset="0"/>
                <a:cs typeface="Times New Roman" panose="02020603050405020304" pitchFamily="18" charset="0"/>
              </a:rPr>
              <a:t>nin</a:t>
            </a:r>
            <a:r>
              <a:rPr lang="tr-TR" b="1" dirty="0">
                <a:latin typeface="Times New Roman" panose="02020603050405020304" pitchFamily="18" charset="0"/>
                <a:cs typeface="Times New Roman" panose="02020603050405020304" pitchFamily="18" charset="0"/>
              </a:rPr>
              <a:t> hakkını geçersiz kılmak da </a:t>
            </a:r>
            <a:r>
              <a:rPr lang="tr-TR" b="1" dirty="0" smtClean="0">
                <a:latin typeface="Times New Roman" panose="02020603050405020304" pitchFamily="18" charset="0"/>
                <a:cs typeface="Times New Roman" panose="02020603050405020304" pitchFamily="18" charset="0"/>
              </a:rPr>
              <a:t>Şerhin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kinci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tkisiyle </a:t>
            </a:r>
            <a:r>
              <a:rPr lang="tr-TR" b="1" dirty="0">
                <a:latin typeface="Times New Roman" panose="02020603050405020304" pitchFamily="18" charset="0"/>
                <a:cs typeface="Times New Roman" panose="02020603050405020304" pitchFamily="18" charset="0"/>
              </a:rPr>
              <a:t>mümkün olacaktır.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durumda (İ), hakkın </a:t>
            </a:r>
            <a:r>
              <a:rPr lang="tr-TR" dirty="0" smtClean="0">
                <a:latin typeface="Times New Roman" panose="02020603050405020304" pitchFamily="18" charset="0"/>
                <a:cs typeface="Times New Roman" panose="02020603050405020304" pitchFamily="18" charset="0"/>
              </a:rPr>
              <a:t>terkinine razı olmazsa, (B) ona karşı </a:t>
            </a:r>
            <a:r>
              <a:rPr lang="tr-TR" b="1" dirty="0" smtClean="0">
                <a:latin typeface="Times New Roman" panose="02020603050405020304" pitchFamily="18" charset="0"/>
                <a:cs typeface="Times New Roman" panose="02020603050405020304" pitchFamily="18" charset="0"/>
              </a:rPr>
              <a:t>Sicilin</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üzeltilmesi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avası </a:t>
            </a:r>
            <a:r>
              <a:rPr lang="tr-TR" dirty="0" smtClean="0">
                <a:latin typeface="Times New Roman" panose="02020603050405020304" pitchFamily="18" charset="0"/>
                <a:cs typeface="Times New Roman" panose="02020603050405020304" pitchFamily="18" charset="0"/>
              </a:rPr>
              <a:t>(MK 1025 / 1) açarak bunu sağlayabilecektir. </a:t>
            </a:r>
          </a:p>
          <a:p>
            <a:pPr algn="just"/>
            <a:r>
              <a:rPr lang="tr-TR" dirty="0" smtClean="0">
                <a:latin typeface="Times New Roman" panose="02020603050405020304" pitchFamily="18" charset="0"/>
                <a:cs typeface="Times New Roman" panose="02020603050405020304" pitchFamily="18" charset="0"/>
              </a:rPr>
              <a:t>Fakat belirtmek gerekir ki, </a:t>
            </a:r>
            <a:r>
              <a:rPr lang="tr-TR" b="1" dirty="0" smtClean="0">
                <a:latin typeface="Times New Roman" panose="02020603050405020304" pitchFamily="18" charset="0"/>
                <a:cs typeface="Times New Roman" panose="02020603050405020304" pitchFamily="18" charset="0"/>
              </a:rPr>
              <a:t>Şerhin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unzam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tkisi </a:t>
            </a:r>
            <a:r>
              <a:rPr lang="tr-TR" dirty="0" smtClean="0">
                <a:latin typeface="Times New Roman" panose="02020603050405020304" pitchFamily="18" charset="0"/>
                <a:cs typeface="Times New Roman" panose="02020603050405020304" pitchFamily="18" charset="0"/>
              </a:rPr>
              <a:t>ancak borç doğduktan sonra söz konusu olur. </a:t>
            </a:r>
          </a:p>
          <a:p>
            <a:pPr algn="just"/>
            <a:r>
              <a:rPr lang="tr-TR" dirty="0" smtClean="0">
                <a:latin typeface="Times New Roman" panose="02020603050405020304" pitchFamily="18" charset="0"/>
                <a:cs typeface="Times New Roman" panose="02020603050405020304" pitchFamily="18" charset="0"/>
              </a:rPr>
              <a:t>Bu bakımdan, </a:t>
            </a:r>
            <a:r>
              <a:rPr lang="tr-TR" b="1" dirty="0" smtClean="0">
                <a:latin typeface="Times New Roman" panose="02020603050405020304" pitchFamily="18" charset="0"/>
                <a:cs typeface="Times New Roman" panose="02020603050405020304" pitchFamily="18" charset="0"/>
              </a:rPr>
              <a:t>Alım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beyan edilip borç doğuncaya kadar </a:t>
            </a:r>
            <a:r>
              <a:rPr lang="tr-TR" dirty="0" smtClean="0">
                <a:latin typeface="Times New Roman" panose="02020603050405020304" pitchFamily="18" charset="0"/>
                <a:cs typeface="Times New Roman" panose="02020603050405020304" pitchFamily="18" charset="0"/>
              </a:rPr>
              <a:t>(B)’</a:t>
            </a:r>
            <a:r>
              <a:rPr lang="tr-TR" dirty="0" err="1" smtClean="0">
                <a:latin typeface="Times New Roman" panose="02020603050405020304" pitchFamily="18" charset="0"/>
                <a:cs typeface="Times New Roman" panose="02020603050405020304" pitchFamily="18" charset="0"/>
              </a:rPr>
              <a:t>nin</a:t>
            </a:r>
            <a:r>
              <a:rPr lang="tr-TR" dirty="0" smtClean="0">
                <a:latin typeface="Times New Roman" panose="02020603050405020304" pitchFamily="18" charset="0"/>
                <a:cs typeface="Times New Roman" panose="02020603050405020304" pitchFamily="18" charset="0"/>
              </a:rPr>
              <a:t> (İ)’ye karşı ileri sürebileceği bir talebi olamaz.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6427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84956" y="274814"/>
            <a:ext cx="10515600" cy="1325563"/>
          </a:xfrm>
        </p:spPr>
        <p:txBody>
          <a:bodyPr/>
          <a:lstStyle/>
          <a:p>
            <a:endParaRPr lang="tr-TR" dirty="0"/>
          </a:p>
        </p:txBody>
      </p:sp>
      <p:sp>
        <p:nvSpPr>
          <p:cNvPr id="3" name="İçerik Yer Tutucusu 2"/>
          <p:cNvSpPr>
            <a:spLocks noGrp="1"/>
          </p:cNvSpPr>
          <p:nvPr>
            <p:ph idx="1"/>
          </p:nvPr>
        </p:nvSpPr>
        <p:spPr>
          <a:xfrm>
            <a:off x="876836" y="1786988"/>
            <a:ext cx="10515600" cy="4351338"/>
          </a:xfrm>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Borç doğduktan sonra Malik taşınmazın mülkiyetini bir üçüncü kişiye devrederse, </a:t>
            </a:r>
            <a:r>
              <a:rPr lang="tr-TR" sz="3200" dirty="0" smtClean="0">
                <a:latin typeface="Times New Roman" panose="02020603050405020304" pitchFamily="18" charset="0"/>
                <a:cs typeface="Times New Roman" panose="02020603050405020304" pitchFamily="18" charset="0"/>
              </a:rPr>
              <a:t>bu takdirde, Kişisel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 sahibinin yeni Malike karşı Şerhin hangi etkisiyle korunacağı </a:t>
            </a:r>
            <a:r>
              <a:rPr lang="tr-TR" sz="3200" b="1" dirty="0" smtClean="0">
                <a:latin typeface="Times New Roman" panose="02020603050405020304" pitchFamily="18" charset="0"/>
                <a:cs typeface="Times New Roman" panose="02020603050405020304" pitchFamily="18" charset="0"/>
              </a:rPr>
              <a:t>tartışmalıdır. </a:t>
            </a:r>
          </a:p>
          <a:p>
            <a:pPr algn="just"/>
            <a:r>
              <a:rPr lang="tr-TR" sz="3200" b="1" i="1" dirty="0" smtClean="0">
                <a:latin typeface="Times New Roman" panose="02020603050405020304" pitchFamily="18" charset="0"/>
                <a:cs typeface="Times New Roman" panose="02020603050405020304" pitchFamily="18" charset="0"/>
              </a:rPr>
              <a:t>Bir görüşe göre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Şerhin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irinci Etkisi, ancak borcun doğumuna kadardır. Borcun doğumundan sonra rolü yoktur.</a:t>
            </a:r>
          </a:p>
          <a:p>
            <a:pPr algn="just"/>
            <a:r>
              <a:rPr lang="tr-TR" sz="3200" b="1" dirty="0" smtClean="0">
                <a:latin typeface="Times New Roman" panose="02020603050405020304" pitchFamily="18" charset="0"/>
                <a:cs typeface="Times New Roman" panose="02020603050405020304" pitchFamily="18" charset="0"/>
              </a:rPr>
              <a:t>Borç hangi malik zamanında doğarsa, bu onun borcu olur. </a:t>
            </a:r>
          </a:p>
        </p:txBody>
      </p:sp>
    </p:spTree>
    <p:extLst>
      <p:ext uri="{BB962C8B-B14F-4D97-AF65-F5344CB8AC3E}">
        <p14:creationId xmlns:p14="http://schemas.microsoft.com/office/powerpoint/2010/main" val="26158174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Borç doğduktan sonra, taşınmaz el değiştirirse, borç yeni malike geçmez. </a:t>
            </a:r>
            <a:r>
              <a:rPr lang="tr-TR" dirty="0">
                <a:latin typeface="Times New Roman" panose="02020603050405020304" pitchFamily="18" charset="0"/>
                <a:cs typeface="Times New Roman" panose="02020603050405020304" pitchFamily="18" charset="0"/>
              </a:rPr>
              <a:t>Bu nedenle, örneğin (B) alım hakkını (C) ‘ye karşı kullandıktan sonra (C) taşınmaz mülkiyetini (D)’ye devretmiş olsa, taşınmazın mülkiyetini (B) ‘ye devir borcu (D)’ye geçmez.</a:t>
            </a:r>
          </a:p>
          <a:p>
            <a:pPr algn="just"/>
            <a:r>
              <a:rPr lang="tr-TR" dirty="0">
                <a:latin typeface="Times New Roman" panose="02020603050405020304" pitchFamily="18" charset="0"/>
                <a:cs typeface="Times New Roman" panose="02020603050405020304" pitchFamily="18" charset="0"/>
              </a:rPr>
              <a:t> Fakat, (D)’</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mülkiyeti (C)’</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borcunun ifasına engel olduğu için, Şerhin Munzam Etkisi (D)’</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hakkının ortaya koyduğu engeli bertaraf eder. </a:t>
            </a:r>
          </a:p>
          <a:p>
            <a:pPr algn="just"/>
            <a:r>
              <a:rPr lang="tr-TR" dirty="0">
                <a:latin typeface="Times New Roman" panose="02020603050405020304" pitchFamily="18" charset="0"/>
                <a:cs typeface="Times New Roman" panose="02020603050405020304" pitchFamily="18" charset="0"/>
              </a:rPr>
              <a:t>Bu durumda Önalım Hakkı Sahibi yeni Malike karşı </a:t>
            </a:r>
            <a:r>
              <a:rPr lang="tr-TR" b="1" dirty="0">
                <a:latin typeface="Times New Roman" panose="02020603050405020304" pitchFamily="18" charset="0"/>
                <a:cs typeface="Times New Roman" panose="02020603050405020304" pitchFamily="18" charset="0"/>
              </a:rPr>
              <a:t>Sicilin Düzeltilmesi Davası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1025)</a:t>
            </a:r>
            <a:r>
              <a:rPr lang="tr-TR" dirty="0">
                <a:latin typeface="Times New Roman" panose="02020603050405020304" pitchFamily="18" charset="0"/>
                <a:cs typeface="Times New Roman" panose="02020603050405020304" pitchFamily="18" charset="0"/>
              </a:rPr>
              <a:t> açacaktır. </a:t>
            </a:r>
          </a:p>
          <a:p>
            <a:pPr marL="0" indent="0">
              <a:buNone/>
            </a:pPr>
            <a:endParaRPr lang="tr-TR" dirty="0"/>
          </a:p>
        </p:txBody>
      </p:sp>
    </p:spTree>
    <p:extLst>
      <p:ext uri="{BB962C8B-B14F-4D97-AF65-F5344CB8AC3E}">
        <p14:creationId xmlns:p14="http://schemas.microsoft.com/office/powerpoint/2010/main" val="7257838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Buna karşılık, </a:t>
            </a:r>
            <a:r>
              <a:rPr lang="tr-TR" sz="3200" b="1" dirty="0" smtClean="0">
                <a:latin typeface="Times New Roman" panose="02020603050405020304" pitchFamily="18" charset="0"/>
                <a:cs typeface="Times New Roman" panose="02020603050405020304" pitchFamily="18" charset="0"/>
              </a:rPr>
              <a:t>diğer bir görüşe göre</a:t>
            </a:r>
            <a:r>
              <a:rPr lang="tr-TR" sz="3200" dirty="0" smtClean="0">
                <a:latin typeface="Times New Roman" panose="02020603050405020304" pitchFamily="18" charset="0"/>
                <a:cs typeface="Times New Roman" panose="02020603050405020304" pitchFamily="18" charset="0"/>
              </a:rPr>
              <a:t>, bu durumda da borcun, yeni malik tarafından bizzat ifası gerektiğinden, </a:t>
            </a:r>
            <a:r>
              <a:rPr lang="tr-TR" sz="3200" b="1" dirty="0" smtClean="0">
                <a:latin typeface="Times New Roman" panose="02020603050405020304" pitchFamily="18" charset="0"/>
                <a:cs typeface="Times New Roman" panose="02020603050405020304" pitchFamily="18" charset="0"/>
              </a:rPr>
              <a:t>Şerhin onu Eşyaya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ağlı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orç durumuna getiren birinci etkisi </a:t>
            </a:r>
            <a:r>
              <a:rPr lang="tr-TR" sz="3200" dirty="0" smtClean="0">
                <a:latin typeface="Times New Roman" panose="02020603050405020304" pitchFamily="18" charset="0"/>
                <a:cs typeface="Times New Roman" panose="02020603050405020304" pitchFamily="18" charset="0"/>
              </a:rPr>
              <a:t>söz konusudur. </a:t>
            </a:r>
          </a:p>
          <a:p>
            <a:pPr algn="just"/>
            <a:r>
              <a:rPr lang="tr-TR" sz="3200" dirty="0" smtClean="0">
                <a:latin typeface="Times New Roman" panose="02020603050405020304" pitchFamily="18" charset="0"/>
                <a:cs typeface="Times New Roman" panose="02020603050405020304" pitchFamily="18" charset="0"/>
              </a:rPr>
              <a:t>Böylelikle Alım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akkını kullanan kimse, eski Malike karşı Mülkiyetin hükmen geçirilmesi talebiyle (MK 716/ I) yeni Malike karşı da Sicilin </a:t>
            </a:r>
            <a:r>
              <a:rPr lang="tr-TR" sz="3200" dirty="0">
                <a:latin typeface="Times New Roman" panose="02020603050405020304" pitchFamily="18" charset="0"/>
                <a:cs typeface="Times New Roman" panose="02020603050405020304" pitchFamily="18" charset="0"/>
              </a:rPr>
              <a:t>D</a:t>
            </a:r>
            <a:r>
              <a:rPr lang="tr-TR" sz="3200" dirty="0" smtClean="0">
                <a:latin typeface="Times New Roman" panose="02020603050405020304" pitchFamily="18" charset="0"/>
                <a:cs typeface="Times New Roman" panose="02020603050405020304" pitchFamily="18" charset="0"/>
              </a:rPr>
              <a:t>üzeltilmesi talebiyle (MK 1025) dava açacağı yerde, sadece yeni Malike karşı MK 716 / </a:t>
            </a:r>
            <a:r>
              <a:rPr lang="tr-TR" sz="3200" dirty="0" err="1" smtClean="0">
                <a:latin typeface="Times New Roman" panose="02020603050405020304" pitchFamily="18" charset="0"/>
                <a:cs typeface="Times New Roman" panose="02020603050405020304" pitchFamily="18" charset="0"/>
              </a:rPr>
              <a:t>I’e</a:t>
            </a:r>
            <a:r>
              <a:rPr lang="tr-TR" sz="3200" dirty="0" smtClean="0">
                <a:latin typeface="Times New Roman" panose="02020603050405020304" pitchFamily="18" charset="0"/>
                <a:cs typeface="Times New Roman" panose="02020603050405020304" pitchFamily="18" charset="0"/>
              </a:rPr>
              <a:t> göre dava açarak Mülkiyeti elde edebilecektir.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21453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7222" y="500062"/>
            <a:ext cx="10515600" cy="1325563"/>
          </a:xfrm>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Şerh, bu her iki etkiyi Malike ya da Şerhten sonra kazanılan Rehin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akkının sahibine karşı yapılan İcra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akiplerinde de korur. </a:t>
            </a:r>
          </a:p>
          <a:p>
            <a:pPr algn="just"/>
            <a:r>
              <a:rPr lang="tr-TR" dirty="0" smtClean="0">
                <a:latin typeface="Times New Roman" panose="02020603050405020304" pitchFamily="18" charset="0"/>
                <a:cs typeface="Times New Roman" panose="02020603050405020304" pitchFamily="18" charset="0"/>
              </a:rPr>
              <a:t>Kişisel Hakkın </a:t>
            </a:r>
            <a:r>
              <a:rPr lang="tr-TR" dirty="0">
                <a:latin typeface="Times New Roman" panose="02020603050405020304" pitchFamily="18" charset="0"/>
                <a:cs typeface="Times New Roman" panose="02020603050405020304" pitchFamily="18" charset="0"/>
              </a:rPr>
              <a:t>Ş</a:t>
            </a:r>
            <a:r>
              <a:rPr lang="tr-TR" dirty="0" smtClean="0">
                <a:latin typeface="Times New Roman" panose="02020603050405020304" pitchFamily="18" charset="0"/>
                <a:cs typeface="Times New Roman" panose="02020603050405020304" pitchFamily="18" charset="0"/>
              </a:rPr>
              <a:t>erh verilmesinin nasıl bir etki sağladığını bu şekilde incelemiş oluyoruz. </a:t>
            </a:r>
          </a:p>
          <a:p>
            <a:pPr algn="just"/>
            <a:r>
              <a:rPr lang="tr-TR" b="1" dirty="0" smtClean="0">
                <a:latin typeface="Times New Roman" panose="02020603050405020304" pitchFamily="18" charset="0"/>
                <a:cs typeface="Times New Roman" panose="02020603050405020304" pitchFamily="18" charset="0"/>
              </a:rPr>
              <a:t>BK 310 / 1’deki yeni düzenleme nedeniyle, Kiracılık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akkının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erh verilmesine gerek olup olmadığı konusu üzerinde de durmakta yarar vardır. </a:t>
            </a:r>
          </a:p>
          <a:p>
            <a:pPr algn="just"/>
            <a:r>
              <a:rPr lang="tr-TR" b="1" dirty="0" smtClean="0">
                <a:latin typeface="Times New Roman" panose="02020603050405020304" pitchFamily="18" charset="0"/>
                <a:cs typeface="Times New Roman" panose="02020603050405020304" pitchFamily="18" charset="0"/>
              </a:rPr>
              <a:t>BK 310 / 1’e göre</a:t>
            </a:r>
            <a:r>
              <a:rPr lang="tr-TR" dirty="0" smtClean="0">
                <a:latin typeface="Times New Roman" panose="02020603050405020304" pitchFamily="18" charset="0"/>
                <a:cs typeface="Times New Roman" panose="02020603050405020304" pitchFamily="18" charset="0"/>
              </a:rPr>
              <a:t>, «sözleşmenin kurulmasından sonra kiralanan herhangi bir sebeple el değiştirirse, yeni malik kira sözleşmesinin tarafı olur.»</a:t>
            </a:r>
          </a:p>
        </p:txBody>
      </p:sp>
    </p:spTree>
    <p:extLst>
      <p:ext uri="{BB962C8B-B14F-4D97-AF65-F5344CB8AC3E}">
        <p14:creationId xmlns:p14="http://schemas.microsoft.com/office/powerpoint/2010/main" val="39715953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sz="2400" dirty="0">
                <a:latin typeface="Times New Roman" panose="02020603050405020304" pitchFamily="18" charset="0"/>
                <a:cs typeface="Times New Roman" panose="02020603050405020304" pitchFamily="18" charset="0"/>
              </a:rPr>
              <a:t>Bu hüküm kiracıyı önemli ölçüde korumakla beraber, </a:t>
            </a:r>
            <a:r>
              <a:rPr lang="tr-TR" sz="2400" b="1" dirty="0">
                <a:latin typeface="Times New Roman" panose="02020603050405020304" pitchFamily="18" charset="0"/>
                <a:cs typeface="Times New Roman" panose="02020603050405020304" pitchFamily="18" charset="0"/>
              </a:rPr>
              <a:t>şerhe eş bir etki sağlamamaktadır. </a:t>
            </a:r>
            <a:endParaRPr lang="tr-TR" sz="2400" b="1" dirty="0" smtClean="0">
              <a:latin typeface="Times New Roman" panose="02020603050405020304" pitchFamily="18" charset="0"/>
              <a:cs typeface="Times New Roman" panose="02020603050405020304" pitchFamily="18" charset="0"/>
            </a:endParaRPr>
          </a:p>
          <a:p>
            <a:r>
              <a:rPr lang="tr-TR" sz="2400" b="1" dirty="0" smtClean="0">
                <a:latin typeface="Times New Roman" panose="02020603050405020304" pitchFamily="18" charset="0"/>
                <a:cs typeface="Times New Roman" panose="02020603050405020304" pitchFamily="18" charset="0"/>
              </a:rPr>
              <a:t>Gerçekten, bunu şöyle bir </a:t>
            </a:r>
            <a:r>
              <a:rPr lang="tr-TR" sz="2400" b="1" i="1" dirty="0" smtClean="0">
                <a:latin typeface="Times New Roman" panose="02020603050405020304" pitchFamily="18" charset="0"/>
                <a:cs typeface="Times New Roman" panose="02020603050405020304" pitchFamily="18" charset="0"/>
              </a:rPr>
              <a:t>Örnekle</a:t>
            </a:r>
            <a:r>
              <a:rPr lang="tr-TR" sz="2400" b="1" dirty="0" smtClean="0">
                <a:latin typeface="Times New Roman" panose="02020603050405020304" pitchFamily="18" charset="0"/>
                <a:cs typeface="Times New Roman" panose="02020603050405020304" pitchFamily="18" charset="0"/>
              </a:rPr>
              <a:t> açıklayabiliriz: </a:t>
            </a:r>
          </a:p>
          <a:p>
            <a:pPr algn="just"/>
            <a:r>
              <a:rPr lang="tr-TR" sz="2400" dirty="0" smtClean="0">
                <a:latin typeface="Times New Roman" panose="02020603050405020304" pitchFamily="18" charset="0"/>
                <a:cs typeface="Times New Roman" panose="02020603050405020304" pitchFamily="18" charset="0"/>
              </a:rPr>
              <a:t>Taraflar arasında on yıllık bir süre için yapılmış Kira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özleşmesinde, eğer </a:t>
            </a:r>
            <a:r>
              <a:rPr lang="tr-TR" sz="2400" b="1" i="1" dirty="0">
                <a:latin typeface="Times New Roman" panose="02020603050405020304" pitchFamily="18" charset="0"/>
                <a:cs typeface="Times New Roman" panose="02020603050405020304" pitchFamily="18" charset="0"/>
              </a:rPr>
              <a:t>K</a:t>
            </a:r>
            <a:r>
              <a:rPr lang="tr-TR" sz="2400" b="1" i="1" dirty="0" smtClean="0">
                <a:latin typeface="Times New Roman" panose="02020603050405020304" pitchFamily="18" charset="0"/>
                <a:cs typeface="Times New Roman" panose="02020603050405020304" pitchFamily="18" charset="0"/>
              </a:rPr>
              <a:t>iracılık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akkı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apu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ütüğüne </a:t>
            </a:r>
            <a:r>
              <a:rPr lang="tr-TR" sz="2400" b="1" dirty="0">
                <a:latin typeface="Times New Roman" panose="02020603050405020304" pitchFamily="18" charset="0"/>
                <a:cs typeface="Times New Roman" panose="02020603050405020304" pitchFamily="18" charset="0"/>
              </a:rPr>
              <a:t>Ş</a:t>
            </a:r>
            <a:r>
              <a:rPr lang="tr-TR" sz="2400" b="1" dirty="0" smtClean="0">
                <a:latin typeface="Times New Roman" panose="02020603050405020304" pitchFamily="18" charset="0"/>
                <a:cs typeface="Times New Roman" panose="02020603050405020304" pitchFamily="18" charset="0"/>
              </a:rPr>
              <a:t>erh verilmemişse</a:t>
            </a:r>
            <a:r>
              <a:rPr lang="tr-TR" sz="2400" dirty="0" smtClean="0">
                <a:latin typeface="Times New Roman" panose="02020603050405020304" pitchFamily="18" charset="0"/>
                <a:cs typeface="Times New Roman" panose="02020603050405020304" pitchFamily="18" charset="0"/>
              </a:rPr>
              <a:t>, Kira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özleşmesinin yapılmasından bir süre sonra Taşınmazı satın almak suretiyle edinen yeni Malik, BK 351 / 1’e dayanarak ihtiyaç nedeniyle Kira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özleşmesini sona erdirip kiracıyı kiralanandan çıkarabilecektir. </a:t>
            </a:r>
          </a:p>
          <a:p>
            <a:pPr algn="just"/>
            <a:r>
              <a:rPr lang="tr-TR" sz="2400" dirty="0" smtClean="0">
                <a:latin typeface="Times New Roman" panose="02020603050405020304" pitchFamily="18" charset="0"/>
                <a:cs typeface="Times New Roman" panose="02020603050405020304" pitchFamily="18" charset="0"/>
              </a:rPr>
              <a:t>Buna karşılık, </a:t>
            </a:r>
            <a:r>
              <a:rPr lang="tr-TR" sz="2400" b="1" dirty="0" smtClean="0">
                <a:latin typeface="Times New Roman" panose="02020603050405020304" pitchFamily="18" charset="0"/>
                <a:cs typeface="Times New Roman" panose="02020603050405020304" pitchFamily="18" charset="0"/>
              </a:rPr>
              <a:t>Kiracılık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akkı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apu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ütüğüne </a:t>
            </a:r>
            <a:r>
              <a:rPr lang="tr-TR" sz="2400" b="1" dirty="0">
                <a:latin typeface="Times New Roman" panose="02020603050405020304" pitchFamily="18" charset="0"/>
                <a:cs typeface="Times New Roman" panose="02020603050405020304" pitchFamily="18" charset="0"/>
              </a:rPr>
              <a:t>Ş</a:t>
            </a:r>
            <a:r>
              <a:rPr lang="tr-TR" sz="2400" b="1" dirty="0" smtClean="0">
                <a:latin typeface="Times New Roman" panose="02020603050405020304" pitchFamily="18" charset="0"/>
                <a:cs typeface="Times New Roman" panose="02020603050405020304" pitchFamily="18" charset="0"/>
              </a:rPr>
              <a:t>erh verilmişse</a:t>
            </a:r>
            <a:r>
              <a:rPr lang="tr-TR" sz="2400" dirty="0" smtClean="0">
                <a:latin typeface="Times New Roman" panose="02020603050405020304" pitchFamily="18" charset="0"/>
                <a:cs typeface="Times New Roman" panose="02020603050405020304" pitchFamily="18" charset="0"/>
              </a:rPr>
              <a:t>, yeni Malik sözleşmedeki on yıllık kira süresiyle bağlı olacak, diğer bir deyişle şerh on yıllık kira süresinin yeni Malike karşı da ileri sürülebilmesini sağlayacaktır. </a:t>
            </a:r>
          </a:p>
          <a:p>
            <a:pPr marL="0" indent="0" algn="just">
              <a:buNone/>
            </a:pPr>
            <a:endParaRPr lang="tr-TR" sz="2400" dirty="0" smtClean="0">
              <a:latin typeface="Times New Roman" panose="02020603050405020304" pitchFamily="18" charset="0"/>
              <a:cs typeface="Times New Roman" panose="02020603050405020304" pitchFamily="18" charset="0"/>
            </a:endParaRPr>
          </a:p>
          <a:p>
            <a:endParaRPr lang="tr-TR" dirty="0" smtClean="0"/>
          </a:p>
          <a:p>
            <a:endParaRPr lang="tr-TR" dirty="0"/>
          </a:p>
        </p:txBody>
      </p:sp>
    </p:spTree>
    <p:extLst>
      <p:ext uri="{BB962C8B-B14F-4D97-AF65-F5344CB8AC3E}">
        <p14:creationId xmlns:p14="http://schemas.microsoft.com/office/powerpoint/2010/main" val="13208406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n w="6350">
                  <a:solidFill>
                    <a:schemeClr val="accent1"/>
                  </a:solidFill>
                </a:ln>
                <a:solidFill>
                  <a:schemeClr val="tx1"/>
                </a:solidFill>
                <a:latin typeface="Times New Roman" pitchFamily="18" charset="0"/>
                <a:cs typeface="Times New Roman" pitchFamily="18" charset="0"/>
              </a:rPr>
              <a:t>Tasarruf  Yetkisine  Ait Kısıtlamaların Şerhi ( </a:t>
            </a:r>
            <a:r>
              <a:rPr lang="tr-TR" b="1" i="1" dirty="0" smtClean="0">
                <a:ln w="6350">
                  <a:solidFill>
                    <a:schemeClr val="accent1"/>
                  </a:solidFill>
                </a:ln>
                <a:solidFill>
                  <a:schemeClr val="tx1"/>
                </a:solidFill>
                <a:latin typeface="Times New Roman" pitchFamily="18" charset="0"/>
                <a:cs typeface="Times New Roman" pitchFamily="18" charset="0"/>
              </a:rPr>
              <a:t>MK. m. 1010)</a:t>
            </a:r>
            <a:endParaRPr lang="tr-TR" b="1" i="1" dirty="0">
              <a:ln w="6350">
                <a:solidFill>
                  <a:schemeClr val="accent1"/>
                </a:solidFill>
              </a:ln>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905136374"/>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073340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285860"/>
          </a:xfrm>
        </p:spPr>
        <p:txBody>
          <a:bodyPr>
            <a:normAutofit fontScale="90000"/>
          </a:bodyPr>
          <a:lstStyle/>
          <a:p>
            <a:r>
              <a:rPr lang="tr-TR" b="1" dirty="0" smtClean="0">
                <a:ln w="6350">
                  <a:solidFill>
                    <a:schemeClr val="accent1"/>
                  </a:solidFill>
                </a:ln>
                <a:solidFill>
                  <a:schemeClr val="tx1"/>
                </a:solidFill>
                <a:latin typeface="Times New Roman" pitchFamily="18" charset="0"/>
                <a:cs typeface="Times New Roman" pitchFamily="18" charset="0"/>
              </a:rPr>
              <a:t>Medeni Kanun’ da Düzenlenen Şerhler</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025333348"/>
              </p:ext>
            </p:extLst>
          </p:nvPr>
        </p:nvGraphicFramePr>
        <p:xfrm>
          <a:off x="1981200" y="1285860"/>
          <a:ext cx="8229600" cy="5168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696589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Tasarruf Yetkisi Kısıtlamalarına İlişkin Şerhler  ve Bunların Hükmü </a:t>
            </a:r>
            <a:endParaRPr lang="tr-TR" dirty="0">
              <a:latin typeface="+mn-lt"/>
            </a:endParaRPr>
          </a:p>
        </p:txBody>
      </p:sp>
      <p:sp>
        <p:nvSpPr>
          <p:cNvPr id="3" name="İçerik Yer Tutucusu 2"/>
          <p:cNvSpPr>
            <a:spLocks noGrp="1"/>
          </p:cNvSpPr>
          <p:nvPr>
            <p:ph idx="1"/>
          </p:nvPr>
        </p:nvSpPr>
        <p:spPr/>
        <p:txBody>
          <a:bodyPr>
            <a:normAutofit lnSpcReduction="10000"/>
          </a:bodyPr>
          <a:lstStyle/>
          <a:p>
            <a:pPr algn="just"/>
            <a:r>
              <a:rPr lang="tr-TR" sz="3200" b="1" i="1" u="sng" dirty="0">
                <a:latin typeface="Times New Roman" panose="02020603050405020304" pitchFamily="18" charset="0"/>
                <a:cs typeface="Times New Roman" panose="02020603050405020304" pitchFamily="18" charset="0"/>
              </a:rPr>
              <a:t>1)Medeni Kanun’da Öngörülen Tasarruf Yetkisi Kısıtlamalarına İlişkin Şerhler ve Bunların Hükmü </a:t>
            </a:r>
            <a:endParaRPr lang="tr-TR" sz="3200" u="sng" dirty="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Medeni </a:t>
            </a:r>
            <a:r>
              <a:rPr lang="tr-TR" b="1" dirty="0">
                <a:latin typeface="Times New Roman" panose="02020603050405020304" pitchFamily="18" charset="0"/>
                <a:cs typeface="Times New Roman" panose="02020603050405020304" pitchFamily="18" charset="0"/>
              </a:rPr>
              <a:t>Kanun’un 1010. maddesi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Şerh </a:t>
            </a:r>
            <a:r>
              <a:rPr lang="tr-TR" dirty="0">
                <a:latin typeface="Times New Roman" panose="02020603050405020304" pitchFamily="18" charset="0"/>
                <a:cs typeface="Times New Roman" panose="02020603050405020304" pitchFamily="18" charset="0"/>
              </a:rPr>
              <a:t>verilecek </a:t>
            </a:r>
            <a:r>
              <a:rPr lang="tr-TR" dirty="0" smtClean="0">
                <a:latin typeface="Times New Roman" panose="02020603050405020304" pitchFamily="18" charset="0"/>
                <a:cs typeface="Times New Roman" panose="02020603050405020304" pitchFamily="18" charset="0"/>
              </a:rPr>
              <a:t>Tasarruf Yetkisi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ısıtlamalarını </a:t>
            </a:r>
            <a:r>
              <a:rPr lang="tr-TR" dirty="0">
                <a:latin typeface="Times New Roman" panose="02020603050405020304" pitchFamily="18" charset="0"/>
                <a:cs typeface="Times New Roman" panose="02020603050405020304" pitchFamily="18" charset="0"/>
              </a:rPr>
              <a:t>üç grupta toplamaktadır.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Kısıtlamaların Kütüğe Şerh </a:t>
            </a:r>
            <a:r>
              <a:rPr lang="tr-TR" dirty="0">
                <a:latin typeface="Times New Roman" panose="02020603050405020304" pitchFamily="18" charset="0"/>
                <a:cs typeface="Times New Roman" panose="02020603050405020304" pitchFamily="18" charset="0"/>
              </a:rPr>
              <a:t>edilmesi, onların </a:t>
            </a:r>
            <a:r>
              <a:rPr lang="tr-TR" dirty="0" smtClean="0">
                <a:latin typeface="Times New Roman" panose="02020603050405020304" pitchFamily="18" charset="0"/>
                <a:cs typeface="Times New Roman" panose="02020603050405020304" pitchFamily="18" charset="0"/>
              </a:rPr>
              <a:t>Taşınmaz </a:t>
            </a:r>
            <a:r>
              <a:rPr lang="tr-TR" dirty="0">
                <a:latin typeface="Times New Roman" panose="02020603050405020304" pitchFamily="18" charset="0"/>
                <a:cs typeface="Times New Roman" panose="02020603050405020304" pitchFamily="18" charset="0"/>
              </a:rPr>
              <a:t>üzerinde </a:t>
            </a:r>
            <a:r>
              <a:rPr lang="tr-TR" dirty="0" smtClean="0">
                <a:latin typeface="Times New Roman" panose="02020603050405020304" pitchFamily="18" charset="0"/>
                <a:cs typeface="Times New Roman" panose="02020603050405020304" pitchFamily="18" charset="0"/>
              </a:rPr>
              <a:t>Şerhten </a:t>
            </a:r>
            <a:r>
              <a:rPr lang="tr-TR" dirty="0">
                <a:latin typeface="Times New Roman" panose="02020603050405020304" pitchFamily="18" charset="0"/>
                <a:cs typeface="Times New Roman" panose="02020603050405020304" pitchFamily="18" charset="0"/>
              </a:rPr>
              <a:t>sonra hak kazanmış olan herkese karşı ileri sürülebilmesini sağlar (</a:t>
            </a:r>
            <a:r>
              <a:rPr lang="tr-TR"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1010 </a:t>
            </a:r>
            <a:r>
              <a:rPr lang="tr-TR" sz="2400" i="1" dirty="0">
                <a:latin typeface="Times New Roman" panose="02020603050405020304" pitchFamily="18" charset="0"/>
                <a:cs typeface="Times New Roman" panose="02020603050405020304" pitchFamily="18" charset="0"/>
              </a:rPr>
              <a:t>/ II</a:t>
            </a:r>
            <a:r>
              <a:rPr lang="tr-TR" sz="2400" dirty="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Ayrıca </a:t>
            </a:r>
            <a:r>
              <a:rPr lang="tr-TR" b="1" i="1" dirty="0">
                <a:latin typeface="Times New Roman" panose="02020603050405020304" pitchFamily="18" charset="0"/>
                <a:cs typeface="Times New Roman" panose="02020603050405020304" pitchFamily="18" charset="0"/>
              </a:rPr>
              <a:t>Medeni Kanun’un 194 ve 199. maddelerinde</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Eşlerin Tasarruf Yetkisinin Kısıtlamalarına </a:t>
            </a:r>
            <a:r>
              <a:rPr lang="tr-TR" b="1" dirty="0">
                <a:latin typeface="Times New Roman" panose="02020603050405020304" pitchFamily="18" charset="0"/>
                <a:cs typeface="Times New Roman" panose="02020603050405020304" pitchFamily="18" charset="0"/>
              </a:rPr>
              <a:t>ilişkin olarak </a:t>
            </a:r>
            <a:r>
              <a:rPr lang="tr-TR" b="1" dirty="0" smtClean="0">
                <a:latin typeface="Times New Roman" panose="02020603050405020304" pitchFamily="18" charset="0"/>
                <a:cs typeface="Times New Roman" panose="02020603050405020304" pitchFamily="18" charset="0"/>
              </a:rPr>
              <a:t>Şerh </a:t>
            </a:r>
            <a:r>
              <a:rPr lang="tr-TR" dirty="0" smtClean="0">
                <a:latin typeface="Times New Roman" panose="02020603050405020304" pitchFamily="18" charset="0"/>
                <a:cs typeface="Times New Roman" panose="02020603050405020304" pitchFamily="18" charset="0"/>
              </a:rPr>
              <a:t>imkânı </a:t>
            </a:r>
            <a:r>
              <a:rPr lang="tr-TR" dirty="0">
                <a:latin typeface="Times New Roman" panose="02020603050405020304" pitchFamily="18" charset="0"/>
                <a:cs typeface="Times New Roman" panose="02020603050405020304" pitchFamily="18" charset="0"/>
              </a:rPr>
              <a:t>tanınmıştır. </a:t>
            </a:r>
          </a:p>
          <a:p>
            <a:pPr marL="0" indent="0">
              <a:buNone/>
            </a:pPr>
            <a:endParaRPr lang="tr-TR" dirty="0"/>
          </a:p>
        </p:txBody>
      </p:sp>
    </p:spTree>
    <p:extLst>
      <p:ext uri="{BB962C8B-B14F-4D97-AF65-F5344CB8AC3E}">
        <p14:creationId xmlns:p14="http://schemas.microsoft.com/office/powerpoint/2010/main" val="142400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Şerhler</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075176382"/>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63487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9022"/>
            <a:ext cx="10515600" cy="1543933"/>
          </a:xfrm>
        </p:spPr>
        <p:txBody>
          <a:bodyPr>
            <a:normAutofit fontScale="90000"/>
          </a:bodyPr>
          <a:lstStyle/>
          <a:p>
            <a:r>
              <a:rPr lang="tr-TR" b="1" i="1" dirty="0" smtClean="0"/>
              <a:t>Çekişmeli Hakların Korunmasına İlişkin Mahkeme Kararları (</a:t>
            </a:r>
            <a:r>
              <a:rPr lang="tr-TR" sz="3600" b="1" i="1" dirty="0" smtClean="0"/>
              <a:t>MK m. 1010 / I / 1)</a:t>
            </a:r>
            <a:r>
              <a:rPr lang="tr-TR" sz="3600" dirty="0" smtClean="0"/>
              <a:t/>
            </a:r>
            <a:br>
              <a:rPr lang="tr-TR" sz="3600" dirty="0" smtClean="0"/>
            </a:br>
            <a:endParaRPr lang="tr-TR" sz="3600" dirty="0"/>
          </a:p>
        </p:txBody>
      </p:sp>
      <p:sp>
        <p:nvSpPr>
          <p:cNvPr id="3" name="İçerik Yer Tutucusu 2"/>
          <p:cNvSpPr>
            <a:spLocks noGrp="1"/>
          </p:cNvSpPr>
          <p:nvPr>
            <p:ph idx="1"/>
          </p:nvPr>
        </p:nvSpPr>
        <p:spPr/>
        <p:txBody>
          <a:bodyPr>
            <a:normAutofit/>
          </a:bodyPr>
          <a:lstStyle/>
          <a:p>
            <a:pPr algn="just"/>
            <a:r>
              <a:rPr lang="tr-TR" dirty="0" smtClean="0"/>
              <a:t>“</a:t>
            </a:r>
            <a:r>
              <a:rPr lang="tr-TR" b="1" dirty="0">
                <a:latin typeface="Times New Roman" panose="02020603050405020304" pitchFamily="18" charset="0"/>
                <a:cs typeface="Times New Roman" panose="02020603050405020304" pitchFamily="18" charset="0"/>
              </a:rPr>
              <a:t>Çekişmeli </a:t>
            </a:r>
            <a:r>
              <a:rPr lang="tr-TR" b="1" dirty="0" smtClean="0">
                <a:latin typeface="Times New Roman" panose="02020603050405020304" pitchFamily="18" charset="0"/>
                <a:cs typeface="Times New Roman" panose="02020603050405020304" pitchFamily="18" charset="0"/>
              </a:rPr>
              <a:t>Hakların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orunmasına </a:t>
            </a:r>
            <a:r>
              <a:rPr lang="tr-TR" b="1" dirty="0">
                <a:latin typeface="Times New Roman" panose="02020603050405020304" pitchFamily="18" charset="0"/>
                <a:cs typeface="Times New Roman" panose="02020603050405020304" pitchFamily="18" charset="0"/>
              </a:rPr>
              <a:t>ilişkin </a:t>
            </a:r>
            <a:r>
              <a:rPr lang="tr-TR" b="1" dirty="0" smtClean="0">
                <a:latin typeface="Times New Roman" panose="02020603050405020304" pitchFamily="18" charset="0"/>
                <a:cs typeface="Times New Roman" panose="02020603050405020304" pitchFamily="18" charset="0"/>
              </a:rPr>
              <a:t>Mahkeme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ararları</a:t>
            </a:r>
            <a:r>
              <a:rPr lang="tr-TR" dirty="0">
                <a:latin typeface="Times New Roman" panose="02020603050405020304" pitchFamily="18" charset="0"/>
                <a:cs typeface="Times New Roman" panose="02020603050405020304" pitchFamily="18" charset="0"/>
              </a:rPr>
              <a:t>” ile kastedilen </a:t>
            </a:r>
            <a:r>
              <a:rPr lang="tr-TR" dirty="0" smtClean="0">
                <a:latin typeface="Times New Roman" panose="02020603050405020304" pitchFamily="18" charset="0"/>
                <a:cs typeface="Times New Roman" panose="02020603050405020304" pitchFamily="18" charset="0"/>
              </a:rPr>
              <a:t>Taşınmaz </a:t>
            </a:r>
            <a:r>
              <a:rPr lang="tr-TR" dirty="0">
                <a:latin typeface="Times New Roman" panose="02020603050405020304" pitchFamily="18" charset="0"/>
                <a:cs typeface="Times New Roman" panose="02020603050405020304" pitchFamily="18" charset="0"/>
              </a:rPr>
              <a:t>üzerinde </a:t>
            </a:r>
            <a:r>
              <a:rPr lang="tr-TR" dirty="0" smtClean="0">
                <a:latin typeface="Times New Roman" panose="02020603050405020304" pitchFamily="18" charset="0"/>
                <a:cs typeface="Times New Roman" panose="02020603050405020304" pitchFamily="18" charset="0"/>
              </a:rPr>
              <a:t>Ayni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a:t>
            </a:r>
            <a:r>
              <a:rPr lang="tr-TR" dirty="0">
                <a:latin typeface="Times New Roman" panose="02020603050405020304" pitchFamily="18" charset="0"/>
                <a:cs typeface="Times New Roman" panose="02020603050405020304" pitchFamily="18" charset="0"/>
              </a:rPr>
              <a:t>değişikliğini gerektirecek u</a:t>
            </a:r>
            <a:r>
              <a:rPr lang="tr-TR" dirty="0" smtClean="0">
                <a:latin typeface="Times New Roman" panose="02020603050405020304" pitchFamily="18" charset="0"/>
                <a:cs typeface="Times New Roman" panose="02020603050405020304" pitchFamily="18" charset="0"/>
              </a:rPr>
              <a:t>yuşmazlık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onusu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işisel Hakların, Malikin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asarruflarına </a:t>
            </a:r>
            <a:r>
              <a:rPr lang="tr-TR" dirty="0">
                <a:latin typeface="Times New Roman" panose="02020603050405020304" pitchFamily="18" charset="0"/>
                <a:cs typeface="Times New Roman" panose="02020603050405020304" pitchFamily="18" charset="0"/>
              </a:rPr>
              <a:t>karşı </a:t>
            </a:r>
            <a:r>
              <a:rPr lang="tr-TR" dirty="0" smtClean="0">
                <a:latin typeface="Times New Roman" panose="02020603050405020304" pitchFamily="18" charset="0"/>
                <a:cs typeface="Times New Roman" panose="02020603050405020304" pitchFamily="18" charset="0"/>
              </a:rPr>
              <a:t>Korunmasını </a:t>
            </a:r>
            <a:r>
              <a:rPr lang="tr-TR" dirty="0">
                <a:latin typeface="Times New Roman" panose="02020603050405020304" pitchFamily="18" charset="0"/>
                <a:cs typeface="Times New Roman" panose="02020603050405020304" pitchFamily="18" charset="0"/>
              </a:rPr>
              <a:t>sağlayan </a:t>
            </a:r>
            <a:r>
              <a:rPr lang="tr-TR" b="1" u="sng" dirty="0">
                <a:latin typeface="Times New Roman" panose="02020603050405020304" pitchFamily="18" charset="0"/>
                <a:cs typeface="Times New Roman" panose="02020603050405020304" pitchFamily="18" charset="0"/>
              </a:rPr>
              <a:t>İhtiyati Tedbir niteliğindeki</a:t>
            </a:r>
            <a:r>
              <a:rPr lang="tr-TR"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Mahkeme Kararlarıdır. </a:t>
            </a:r>
          </a:p>
          <a:p>
            <a:pPr algn="just"/>
            <a:r>
              <a:rPr lang="tr-TR" sz="2400" b="1" i="1" dirty="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Taşınmaz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alikine </a:t>
            </a:r>
            <a:r>
              <a:rPr lang="tr-TR" sz="2400" dirty="0">
                <a:latin typeface="Times New Roman" panose="02020603050405020304" pitchFamily="18" charset="0"/>
                <a:cs typeface="Times New Roman" panose="02020603050405020304" pitchFamily="18" charset="0"/>
              </a:rPr>
              <a:t>karşı Alım Hakkını kullanmış olan kimse, aralarındaki </a:t>
            </a:r>
            <a:r>
              <a:rPr lang="tr-TR" sz="2400" dirty="0" smtClean="0">
                <a:latin typeface="Times New Roman" panose="02020603050405020304" pitchFamily="18" charset="0"/>
                <a:cs typeface="Times New Roman" panose="02020603050405020304" pitchFamily="18" charset="0"/>
              </a:rPr>
              <a:t>Satış </a:t>
            </a:r>
            <a:r>
              <a:rPr lang="tr-TR" sz="2400" dirty="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lişkisine </a:t>
            </a:r>
            <a:r>
              <a:rPr lang="tr-TR" sz="2400" dirty="0">
                <a:latin typeface="Times New Roman" panose="02020603050405020304" pitchFamily="18" charset="0"/>
                <a:cs typeface="Times New Roman" panose="02020603050405020304" pitchFamily="18" charset="0"/>
              </a:rPr>
              <a:t>dayanarak </a:t>
            </a:r>
            <a:r>
              <a:rPr lang="tr-TR" sz="2400" dirty="0" smtClean="0">
                <a:latin typeface="Times New Roman" panose="02020603050405020304" pitchFamily="18" charset="0"/>
                <a:cs typeface="Times New Roman" panose="02020603050405020304" pitchFamily="18" charset="0"/>
              </a:rPr>
              <a:t>Malikten, </a:t>
            </a:r>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aşınmazın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ülkiyetinin </a:t>
            </a:r>
            <a:r>
              <a:rPr lang="tr-TR" sz="2400" dirty="0">
                <a:latin typeface="Times New Roman" panose="02020603050405020304" pitchFamily="18" charset="0"/>
                <a:cs typeface="Times New Roman" panose="02020603050405020304" pitchFamily="18" charset="0"/>
              </a:rPr>
              <a:t>kendisine devredilmesini isteyebilir; </a:t>
            </a:r>
            <a:r>
              <a:rPr lang="tr-TR" sz="2400" dirty="0" smtClean="0">
                <a:latin typeface="Times New Roman" panose="02020603050405020304" pitchFamily="18" charset="0"/>
                <a:cs typeface="Times New Roman" panose="02020603050405020304" pitchFamily="18" charset="0"/>
              </a:rPr>
              <a:t>Malik, </a:t>
            </a:r>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escil </a:t>
            </a:r>
            <a:r>
              <a:rPr lang="tr-TR" sz="2400" dirty="0">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steminde </a:t>
            </a:r>
            <a:r>
              <a:rPr lang="tr-TR" sz="2400" dirty="0">
                <a:latin typeface="Times New Roman" panose="02020603050405020304" pitchFamily="18" charset="0"/>
                <a:cs typeface="Times New Roman" panose="02020603050405020304" pitchFamily="18" charset="0"/>
              </a:rPr>
              <a:t>bulunmaktan kaçınırsa, bu takdirde </a:t>
            </a:r>
            <a:r>
              <a:rPr lang="tr-TR"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 716 </a:t>
            </a:r>
            <a:r>
              <a:rPr lang="tr-TR" sz="2400" i="1" dirty="0">
                <a:latin typeface="Times New Roman" panose="02020603050405020304" pitchFamily="18" charset="0"/>
                <a:cs typeface="Times New Roman" panose="02020603050405020304" pitchFamily="18" charset="0"/>
              </a:rPr>
              <a:t>/1 uyarınca</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Mülkiyetin </a:t>
            </a:r>
            <a:r>
              <a:rPr lang="tr-TR" sz="2400" dirty="0">
                <a:latin typeface="Times New Roman" panose="02020603050405020304" pitchFamily="18" charset="0"/>
                <a:cs typeface="Times New Roman" panose="02020603050405020304" pitchFamily="18" charset="0"/>
              </a:rPr>
              <a:t>kendisine geçirilmesine karar verilmesini </a:t>
            </a:r>
            <a:r>
              <a:rPr lang="tr-TR" sz="2400" dirty="0" smtClean="0">
                <a:latin typeface="Times New Roman" panose="02020603050405020304" pitchFamily="18" charset="0"/>
                <a:cs typeface="Times New Roman" panose="02020603050405020304" pitchFamily="18" charset="0"/>
              </a:rPr>
              <a:t>Mahkemeden </a:t>
            </a:r>
            <a:r>
              <a:rPr lang="tr-TR" sz="2400" dirty="0">
                <a:latin typeface="Times New Roman" panose="02020603050405020304" pitchFamily="18" charset="0"/>
                <a:cs typeface="Times New Roman" panose="02020603050405020304" pitchFamily="18" charset="0"/>
              </a:rPr>
              <a:t>talep eder. </a:t>
            </a: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34929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İşte </a:t>
            </a:r>
            <a:r>
              <a:rPr lang="tr-TR" sz="3600" b="1" u="sng" dirty="0">
                <a:latin typeface="Times New Roman" panose="02020603050405020304" pitchFamily="18" charset="0"/>
                <a:cs typeface="Times New Roman" panose="02020603050405020304" pitchFamily="18" charset="0"/>
              </a:rPr>
              <a:t>MK </a:t>
            </a:r>
            <a:r>
              <a:rPr lang="tr-TR" sz="3600" b="1" u="sng" dirty="0" smtClean="0">
                <a:latin typeface="Times New Roman" panose="02020603050405020304" pitchFamily="18" charset="0"/>
                <a:cs typeface="Times New Roman" panose="02020603050405020304" pitchFamily="18" charset="0"/>
              </a:rPr>
              <a:t>m. 1010 </a:t>
            </a:r>
            <a:r>
              <a:rPr lang="tr-TR" sz="3600" b="1" u="sng" dirty="0">
                <a:latin typeface="Times New Roman" panose="02020603050405020304" pitchFamily="18" charset="0"/>
                <a:cs typeface="Times New Roman" panose="02020603050405020304" pitchFamily="18" charset="0"/>
              </a:rPr>
              <a:t>/I / </a:t>
            </a:r>
            <a:r>
              <a:rPr lang="tr-TR" sz="3600" b="1" u="sng" dirty="0" smtClean="0">
                <a:latin typeface="Times New Roman" panose="02020603050405020304" pitchFamily="18" charset="0"/>
                <a:cs typeface="Times New Roman" panose="02020603050405020304" pitchFamily="18" charset="0"/>
              </a:rPr>
              <a:t>1 hükmünde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Mülkiyetin, </a:t>
            </a:r>
            <a:r>
              <a:rPr lang="tr-TR" sz="3600" b="1" dirty="0">
                <a:latin typeface="Times New Roman" panose="02020603050405020304" pitchFamily="18" charset="0"/>
                <a:cs typeface="Times New Roman" panose="02020603050405020304" pitchFamily="18" charset="0"/>
              </a:rPr>
              <a:t>A</a:t>
            </a:r>
            <a:r>
              <a:rPr lang="tr-TR" sz="3600" b="1" dirty="0" smtClean="0">
                <a:latin typeface="Times New Roman" panose="02020603050405020304" pitchFamily="18" charset="0"/>
                <a:cs typeface="Times New Roman" panose="02020603050405020304" pitchFamily="18" charset="0"/>
              </a:rPr>
              <a:t>lıcıya </a:t>
            </a:r>
            <a:r>
              <a:rPr lang="tr-TR" sz="3600" b="1" dirty="0">
                <a:latin typeface="Times New Roman" panose="02020603050405020304" pitchFamily="18" charset="0"/>
                <a:cs typeface="Times New Roman" panose="02020603050405020304" pitchFamily="18" charset="0"/>
              </a:rPr>
              <a:t>geçmiş olduğuna karar verilinceye kadar </a:t>
            </a:r>
            <a:r>
              <a:rPr lang="tr-TR" sz="3600" b="1" dirty="0" smtClean="0">
                <a:latin typeface="Times New Roman" panose="02020603050405020304" pitchFamily="18" charset="0"/>
                <a:cs typeface="Times New Roman" panose="02020603050405020304" pitchFamily="18" charset="0"/>
              </a:rPr>
              <a:t>Alıcının,</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alikin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asarruflarına </a:t>
            </a:r>
            <a:r>
              <a:rPr lang="tr-TR" sz="3600" b="1" i="1" dirty="0">
                <a:latin typeface="Times New Roman" panose="02020603050405020304" pitchFamily="18" charset="0"/>
                <a:cs typeface="Times New Roman" panose="02020603050405020304" pitchFamily="18" charset="0"/>
              </a:rPr>
              <a:t>karşı </a:t>
            </a:r>
            <a:r>
              <a:rPr lang="tr-TR" sz="3600" b="1" i="1" dirty="0" smtClean="0">
                <a:latin typeface="Times New Roman" panose="02020603050405020304" pitchFamily="18" charset="0"/>
                <a:cs typeface="Times New Roman" panose="02020603050405020304" pitchFamily="18" charset="0"/>
              </a:rPr>
              <a:t>Korunması </a:t>
            </a:r>
            <a:r>
              <a:rPr lang="tr-TR" sz="3600" b="1" i="1" dirty="0">
                <a:latin typeface="Times New Roman" panose="02020603050405020304" pitchFamily="18" charset="0"/>
                <a:cs typeface="Times New Roman" panose="02020603050405020304" pitchFamily="18" charset="0"/>
              </a:rPr>
              <a:t>için, </a:t>
            </a:r>
            <a:r>
              <a:rPr lang="tr-TR" sz="3600" dirty="0">
                <a:latin typeface="Times New Roman" panose="02020603050405020304" pitchFamily="18" charset="0"/>
                <a:cs typeface="Times New Roman" panose="02020603050405020304" pitchFamily="18" charset="0"/>
              </a:rPr>
              <a:t>söz konusu </a:t>
            </a:r>
            <a:r>
              <a:rPr lang="tr-TR" sz="3600" b="1" dirty="0" smtClean="0">
                <a:latin typeface="Times New Roman" panose="02020603050405020304" pitchFamily="18" charset="0"/>
                <a:cs typeface="Times New Roman" panose="02020603050405020304" pitchFamily="18" charset="0"/>
              </a:rPr>
              <a:t>Taşınmaz </a:t>
            </a:r>
            <a:r>
              <a:rPr lang="tr-TR" sz="3600" b="1" dirty="0">
                <a:latin typeface="Times New Roman" panose="02020603050405020304" pitchFamily="18" charset="0"/>
                <a:cs typeface="Times New Roman" panose="02020603050405020304" pitchFamily="18" charset="0"/>
              </a:rPr>
              <a:t>üzerindeki </a:t>
            </a:r>
            <a:r>
              <a:rPr lang="tr-TR" sz="3600" b="1" dirty="0" smtClean="0">
                <a:latin typeface="Times New Roman" panose="02020603050405020304" pitchFamily="18" charset="0"/>
                <a:cs typeface="Times New Roman" panose="02020603050405020304" pitchFamily="18" charset="0"/>
              </a:rPr>
              <a:t>Hakkın </a:t>
            </a:r>
            <a:r>
              <a:rPr lang="tr-TR" sz="3600" b="1" dirty="0">
                <a:latin typeface="Times New Roman" panose="02020603050405020304" pitchFamily="18" charset="0"/>
                <a:cs typeface="Times New Roman" panose="02020603050405020304" pitchFamily="18" charset="0"/>
              </a:rPr>
              <a:t>çekişmeli olduğunun </a:t>
            </a:r>
            <a:r>
              <a:rPr lang="tr-TR" sz="3600" b="1" i="1" dirty="0" smtClean="0">
                <a:latin typeface="Times New Roman" panose="02020603050405020304" pitchFamily="18" charset="0"/>
                <a:cs typeface="Times New Roman" panose="02020603050405020304" pitchFamily="18" charset="0"/>
              </a:rPr>
              <a:t>Mahkeme Kararı </a:t>
            </a:r>
            <a:r>
              <a:rPr lang="tr-TR" sz="3600" dirty="0" smtClean="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ütüğe </a:t>
            </a:r>
            <a:r>
              <a:rPr lang="tr-TR" sz="3600" b="1" dirty="0">
                <a:latin typeface="Times New Roman" panose="02020603050405020304" pitchFamily="18" charset="0"/>
                <a:cs typeface="Times New Roman" panose="02020603050405020304" pitchFamily="18" charset="0"/>
              </a:rPr>
              <a:t>Ş</a:t>
            </a:r>
            <a:r>
              <a:rPr lang="tr-TR" sz="3600" b="1" dirty="0" smtClean="0">
                <a:latin typeface="Times New Roman" panose="02020603050405020304" pitchFamily="18" charset="0"/>
                <a:cs typeface="Times New Roman" panose="02020603050405020304" pitchFamily="18" charset="0"/>
              </a:rPr>
              <a:t>erh </a:t>
            </a:r>
            <a:r>
              <a:rPr lang="tr-TR" sz="3600" b="1" dirty="0">
                <a:latin typeface="Times New Roman" panose="02020603050405020304" pitchFamily="18" charset="0"/>
                <a:cs typeface="Times New Roman" panose="02020603050405020304" pitchFamily="18" charset="0"/>
              </a:rPr>
              <a:t>edilebileceğini öngörmüştür. </a:t>
            </a:r>
          </a:p>
          <a:p>
            <a:pPr marL="0" indent="0">
              <a:buNone/>
            </a:pPr>
            <a:endParaRPr lang="tr-TR" sz="3600"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21386350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Ayrıca,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1013 hükmüne </a:t>
            </a:r>
            <a:r>
              <a:rPr lang="tr-TR" b="1" i="1" dirty="0">
                <a:latin typeface="Times New Roman" panose="02020603050405020304" pitchFamily="18" charset="0"/>
                <a:cs typeface="Times New Roman" panose="02020603050405020304" pitchFamily="18" charset="0"/>
              </a:rPr>
              <a:t>göre </a:t>
            </a:r>
            <a:r>
              <a:rPr lang="tr-TR" b="1"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MK m. 1014</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hükmüne</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göre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Terkinin</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yapılabilmesi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gerekli olan </a:t>
            </a:r>
            <a:r>
              <a:rPr lang="tr-TR" b="1" dirty="0" smtClean="0">
                <a:latin typeface="Times New Roman" panose="02020603050405020304" pitchFamily="18" charset="0"/>
                <a:cs typeface="Times New Roman" panose="02020603050405020304" pitchFamily="18" charset="0"/>
              </a:rPr>
              <a:t>İrade Beyanında </a:t>
            </a:r>
            <a:r>
              <a:rPr lang="tr-TR" b="1" dirty="0">
                <a:latin typeface="Times New Roman" panose="02020603050405020304" pitchFamily="18" charset="0"/>
                <a:cs typeface="Times New Roman" panose="02020603050405020304" pitchFamily="18" charset="0"/>
              </a:rPr>
              <a:t>bulunulmasını </a:t>
            </a:r>
            <a:r>
              <a:rPr lang="tr-TR" b="1" dirty="0" smtClean="0">
                <a:latin typeface="Times New Roman" panose="02020603050405020304" pitchFamily="18" charset="0"/>
                <a:cs typeface="Times New Roman" panose="02020603050405020304" pitchFamily="18" charset="0"/>
              </a:rPr>
              <a:t>Talep Yetkisi </a:t>
            </a:r>
            <a:r>
              <a:rPr lang="tr-TR" b="1" dirty="0">
                <a:latin typeface="Times New Roman" panose="02020603050405020304" pitchFamily="18" charset="0"/>
                <a:cs typeface="Times New Roman" panose="02020603050405020304" pitchFamily="18" charset="0"/>
              </a:rPr>
              <a:t>veren </a:t>
            </a:r>
            <a:r>
              <a:rPr lang="tr-TR" dirty="0">
                <a:latin typeface="Times New Roman" panose="02020603050405020304" pitchFamily="18" charset="0"/>
                <a:cs typeface="Times New Roman" panose="02020603050405020304" pitchFamily="18" charset="0"/>
              </a:rPr>
              <a:t>her türlü </a:t>
            </a:r>
            <a:r>
              <a:rPr lang="tr-TR" b="1" dirty="0" smtClean="0">
                <a:latin typeface="Times New Roman" panose="02020603050405020304" pitchFamily="18" charset="0"/>
                <a:cs typeface="Times New Roman" panose="02020603050405020304" pitchFamily="18" charset="0"/>
              </a:rPr>
              <a:t>Kişisel Hakkın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orunmasında</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1010/ 1/1 hükmünden </a:t>
            </a:r>
            <a:r>
              <a:rPr lang="tr-TR" b="1" dirty="0">
                <a:latin typeface="Times New Roman" panose="02020603050405020304" pitchFamily="18" charset="0"/>
                <a:cs typeface="Times New Roman" panose="02020603050405020304" pitchFamily="18" charset="0"/>
              </a:rPr>
              <a:t>yararlanılabilecektir. </a:t>
            </a:r>
          </a:p>
          <a:p>
            <a:pPr algn="just"/>
            <a:r>
              <a:rPr lang="tr-TR" sz="2400" b="1" i="1" dirty="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İİK m. </a:t>
            </a:r>
            <a:r>
              <a:rPr lang="tr-TR" sz="2400" b="1" dirty="0">
                <a:latin typeface="Times New Roman" panose="02020603050405020304" pitchFamily="18" charset="0"/>
                <a:cs typeface="Times New Roman" panose="02020603050405020304" pitchFamily="18" charset="0"/>
              </a:rPr>
              <a:t>277 vd.na </a:t>
            </a:r>
            <a:r>
              <a:rPr lang="tr-TR" sz="2400" dirty="0">
                <a:latin typeface="Times New Roman" panose="02020603050405020304" pitchFamily="18" charset="0"/>
                <a:cs typeface="Times New Roman" panose="02020603050405020304" pitchFamily="18" charset="0"/>
              </a:rPr>
              <a:t>göre elinde </a:t>
            </a:r>
            <a:r>
              <a:rPr lang="tr-TR" sz="2400" dirty="0" smtClean="0">
                <a:latin typeface="Times New Roman" panose="02020603050405020304" pitchFamily="18" charset="0"/>
                <a:cs typeface="Times New Roman" panose="02020603050405020304" pitchFamily="18" charset="0"/>
              </a:rPr>
              <a:t>Alacaklarını </a:t>
            </a:r>
            <a:r>
              <a:rPr lang="tr-TR" sz="2400" dirty="0">
                <a:latin typeface="Times New Roman" panose="02020603050405020304" pitchFamily="18" charset="0"/>
                <a:cs typeface="Times New Roman" panose="02020603050405020304" pitchFamily="18" charset="0"/>
              </a:rPr>
              <a:t>karşılayacak </a:t>
            </a:r>
            <a:r>
              <a:rPr lang="tr-TR" sz="2400" dirty="0" smtClean="0">
                <a:latin typeface="Times New Roman" panose="02020603050405020304" pitchFamily="18" charset="0"/>
                <a:cs typeface="Times New Roman" panose="02020603050405020304" pitchFamily="18" charset="0"/>
              </a:rPr>
              <a:t>Malı </a:t>
            </a:r>
            <a:r>
              <a:rPr lang="tr-TR" sz="2400" dirty="0">
                <a:latin typeface="Times New Roman" panose="02020603050405020304" pitchFamily="18" charset="0"/>
                <a:cs typeface="Times New Roman" panose="02020603050405020304" pitchFamily="18" charset="0"/>
              </a:rPr>
              <a:t>bulunmayan </a:t>
            </a:r>
            <a:r>
              <a:rPr lang="tr-TR" sz="2400" dirty="0" smtClean="0">
                <a:latin typeface="Times New Roman" panose="02020603050405020304" pitchFamily="18" charset="0"/>
                <a:cs typeface="Times New Roman" panose="02020603050405020304" pitchFamily="18" charset="0"/>
              </a:rPr>
              <a:t>Borçlunun Üçüncü Kişiler </a:t>
            </a:r>
            <a:r>
              <a:rPr lang="tr-TR" sz="2400" dirty="0">
                <a:latin typeface="Times New Roman" panose="02020603050405020304" pitchFamily="18" charset="0"/>
                <a:cs typeface="Times New Roman" panose="02020603050405020304" pitchFamily="18" charset="0"/>
              </a:rPr>
              <a:t>lehine yaptığı bazı </a:t>
            </a:r>
            <a:r>
              <a:rPr lang="tr-TR" sz="2400" dirty="0" smtClean="0">
                <a:latin typeface="Times New Roman" panose="02020603050405020304" pitchFamily="18" charset="0"/>
                <a:cs typeface="Times New Roman" panose="02020603050405020304" pitchFamily="18" charset="0"/>
              </a:rPr>
              <a:t>Temliki </a:t>
            </a:r>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asarrufları </a:t>
            </a:r>
            <a:r>
              <a:rPr lang="tr-TR" sz="2400" dirty="0">
                <a:latin typeface="Times New Roman" panose="02020603050405020304" pitchFamily="18" charset="0"/>
                <a:cs typeface="Times New Roman" panose="02020603050405020304" pitchFamily="18" charset="0"/>
              </a:rPr>
              <a:t>iptal ettirmek üzere açılan </a:t>
            </a:r>
            <a:r>
              <a:rPr lang="tr-TR" sz="2400" dirty="0" smtClean="0">
                <a:latin typeface="Times New Roman" panose="02020603050405020304" pitchFamily="18" charset="0"/>
                <a:cs typeface="Times New Roman" panose="02020603050405020304" pitchFamily="18" charset="0"/>
              </a:rPr>
              <a:t>Davada</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Davacı</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Dava </a:t>
            </a:r>
            <a:r>
              <a:rPr lang="tr-TR" sz="2400" dirty="0">
                <a:latin typeface="Times New Roman" panose="02020603050405020304" pitchFamily="18" charset="0"/>
                <a:cs typeface="Times New Roman" panose="02020603050405020304" pitchFamily="18" charset="0"/>
              </a:rPr>
              <a:t>sırasında </a:t>
            </a:r>
            <a:r>
              <a:rPr lang="tr-TR" sz="2400" dirty="0" smtClean="0">
                <a:latin typeface="Times New Roman" panose="02020603050405020304" pitchFamily="18" charset="0"/>
                <a:cs typeface="Times New Roman" panose="02020603050405020304" pitchFamily="18" charset="0"/>
              </a:rPr>
              <a:t>Taşınmazın </a:t>
            </a:r>
            <a:r>
              <a:rPr lang="tr-TR" sz="2400" dirty="0">
                <a:latin typeface="Times New Roman" panose="02020603050405020304" pitchFamily="18" charset="0"/>
                <a:cs typeface="Times New Roman" panose="02020603050405020304" pitchFamily="18" charset="0"/>
              </a:rPr>
              <a:t>bir başkasına </a:t>
            </a:r>
            <a:r>
              <a:rPr lang="tr-TR" sz="2400" dirty="0" smtClean="0">
                <a:latin typeface="Times New Roman" panose="02020603050405020304" pitchFamily="18" charset="0"/>
                <a:cs typeface="Times New Roman" panose="02020603050405020304" pitchFamily="18" charset="0"/>
              </a:rPr>
              <a:t>Temlikini </a:t>
            </a:r>
            <a:r>
              <a:rPr lang="tr-TR" sz="2400" dirty="0">
                <a:latin typeface="Times New Roman" panose="02020603050405020304" pitchFamily="18" charset="0"/>
                <a:cs typeface="Times New Roman" panose="02020603050405020304" pitchFamily="18" charset="0"/>
              </a:rPr>
              <a:t>önlemek için </a:t>
            </a:r>
            <a:r>
              <a:rPr lang="tr-TR" sz="2400" dirty="0" smtClean="0">
                <a:latin typeface="Times New Roman" panose="02020603050405020304" pitchFamily="18" charset="0"/>
                <a:cs typeface="Times New Roman" panose="02020603050405020304" pitchFamily="18" charset="0"/>
              </a:rPr>
              <a:t>Mahkemeden </a:t>
            </a:r>
            <a:r>
              <a:rPr lang="tr-TR" sz="2400" dirty="0">
                <a:latin typeface="Times New Roman" panose="02020603050405020304" pitchFamily="18" charset="0"/>
                <a:cs typeface="Times New Roman" panose="02020603050405020304" pitchFamily="18" charset="0"/>
              </a:rPr>
              <a:t>bir </a:t>
            </a:r>
            <a:r>
              <a:rPr lang="tr-TR" sz="2400" dirty="0" smtClean="0">
                <a:latin typeface="Times New Roman" panose="02020603050405020304" pitchFamily="18" charset="0"/>
                <a:cs typeface="Times New Roman" panose="02020603050405020304" pitchFamily="18" charset="0"/>
              </a:rPr>
              <a:t>Karar </a:t>
            </a:r>
            <a:r>
              <a:rPr lang="tr-TR" sz="2400" dirty="0">
                <a:latin typeface="Times New Roman" panose="02020603050405020304" pitchFamily="18" charset="0"/>
                <a:cs typeface="Times New Roman" panose="02020603050405020304" pitchFamily="18" charset="0"/>
              </a:rPr>
              <a:t>alıp bunu </a:t>
            </a:r>
            <a:r>
              <a:rPr lang="tr-TR" sz="2400" dirty="0" smtClean="0">
                <a:latin typeface="Times New Roman" panose="02020603050405020304" pitchFamily="18" charset="0"/>
                <a:cs typeface="Times New Roman" panose="02020603050405020304" pitchFamily="18" charset="0"/>
              </a:rPr>
              <a:t>Tapuya Şerh </a:t>
            </a:r>
            <a:r>
              <a:rPr lang="tr-TR" sz="2400" dirty="0">
                <a:latin typeface="Times New Roman" panose="02020603050405020304" pitchFamily="18" charset="0"/>
                <a:cs typeface="Times New Roman" panose="02020603050405020304" pitchFamily="18" charset="0"/>
              </a:rPr>
              <a:t>ettirebilir. </a:t>
            </a:r>
          </a:p>
          <a:p>
            <a:pPr marL="0" indent="0">
              <a:buNone/>
            </a:pPr>
            <a:endParaRPr lang="tr-TR" dirty="0"/>
          </a:p>
        </p:txBody>
      </p:sp>
    </p:spTree>
    <p:extLst>
      <p:ext uri="{BB962C8B-B14F-4D97-AF65-F5344CB8AC3E}">
        <p14:creationId xmlns:p14="http://schemas.microsoft.com/office/powerpoint/2010/main" val="4283631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Yine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617 </a:t>
            </a:r>
            <a:r>
              <a:rPr lang="tr-TR" b="1" i="1" dirty="0">
                <a:latin typeface="Times New Roman" panose="02020603050405020304" pitchFamily="18" charset="0"/>
                <a:cs typeface="Times New Roman" panose="02020603050405020304" pitchFamily="18" charset="0"/>
              </a:rPr>
              <a:t>gereğince</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Mirası Reddeden Mirasçının Alacaklıları </a:t>
            </a:r>
            <a:r>
              <a:rPr lang="tr-TR"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Reddin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ptalini </a:t>
            </a:r>
            <a:r>
              <a:rPr lang="tr-TR" dirty="0">
                <a:latin typeface="Times New Roman" panose="02020603050405020304" pitchFamily="18" charset="0"/>
                <a:cs typeface="Times New Roman" panose="02020603050405020304" pitchFamily="18" charset="0"/>
              </a:rPr>
              <a:t>isteyebilirler.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İşte böyle bir </a:t>
            </a:r>
            <a:r>
              <a:rPr lang="tr-TR" b="1" dirty="0" smtClean="0">
                <a:latin typeface="Times New Roman" panose="02020603050405020304" pitchFamily="18" charset="0"/>
                <a:cs typeface="Times New Roman" panose="02020603050405020304" pitchFamily="18" charset="0"/>
              </a:rPr>
              <a:t>Talep üzerine, </a:t>
            </a:r>
            <a:r>
              <a:rPr lang="tr-TR" b="1" u="sng" dirty="0" smtClean="0">
                <a:latin typeface="Times New Roman" panose="02020603050405020304" pitchFamily="18" charset="0"/>
                <a:cs typeface="Times New Roman" panose="02020603050405020304" pitchFamily="18" charset="0"/>
              </a:rPr>
              <a:t>Hâkim</a:t>
            </a:r>
            <a:r>
              <a:rPr lang="tr-TR" b="1" dirty="0" smtClean="0">
                <a:latin typeface="Times New Roman" panose="02020603050405020304" pitchFamily="18" charset="0"/>
                <a:cs typeface="Times New Roman" panose="02020603050405020304" pitchFamily="18" charset="0"/>
              </a:rPr>
              <a:t> diğer Mirasçılara intikal etmiş Taşınmazlar üzerinde Temliki Tasarrufları önlemek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bir Karar alabilir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bu Karar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Tapuya Şerh edilir. </a:t>
            </a:r>
          </a:p>
          <a:p>
            <a:pPr algn="just"/>
            <a:r>
              <a:rPr lang="tr-TR" b="1" i="1" dirty="0" smtClean="0">
                <a:latin typeface="Times New Roman" panose="02020603050405020304" pitchFamily="18" charset="0"/>
                <a:cs typeface="Times New Roman" panose="02020603050405020304" pitchFamily="18" charset="0"/>
              </a:rPr>
              <a:t>Medeni Kanun 1010. maddesinin I. fıkrasının 1. bendine göre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verilen </a:t>
            </a:r>
            <a:r>
              <a:rPr lang="tr-TR" b="1" i="1" dirty="0" smtClean="0">
                <a:latin typeface="Times New Roman" panose="02020603050405020304" pitchFamily="18" charset="0"/>
                <a:cs typeface="Times New Roman" panose="02020603050405020304" pitchFamily="18" charset="0"/>
              </a:rPr>
              <a:t>Şerh</a:t>
            </a:r>
            <a:r>
              <a:rPr lang="tr-TR" b="1" dirty="0" smtClean="0">
                <a:latin typeface="Times New Roman" panose="02020603050405020304" pitchFamily="18" charset="0"/>
                <a:cs typeface="Times New Roman" panose="02020603050405020304" pitchFamily="18" charset="0"/>
              </a:rPr>
              <a:t>, Tasarruf Yetkisini Kısıtlama bakımından </a:t>
            </a:r>
            <a:r>
              <a:rPr lang="tr-TR" b="1" i="1" dirty="0" smtClean="0">
                <a:latin typeface="Times New Roman" panose="02020603050405020304" pitchFamily="18" charset="0"/>
                <a:cs typeface="Times New Roman" panose="02020603050405020304" pitchFamily="18" charset="0"/>
              </a:rPr>
              <a:t>kurucudur. </a:t>
            </a:r>
            <a:endParaRPr lang="tr-TR"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Şerhten </a:t>
            </a:r>
            <a:r>
              <a:rPr lang="tr-TR" dirty="0">
                <a:latin typeface="Times New Roman" panose="02020603050405020304" pitchFamily="18" charset="0"/>
                <a:cs typeface="Times New Roman" panose="02020603050405020304" pitchFamily="18" charset="0"/>
              </a:rPr>
              <a:t>önce </a:t>
            </a:r>
            <a:r>
              <a:rPr lang="tr-TR" dirty="0" smtClean="0">
                <a:latin typeface="Times New Roman" panose="02020603050405020304" pitchFamily="18" charset="0"/>
                <a:cs typeface="Times New Roman" panose="02020603050405020304" pitchFamily="18" charset="0"/>
              </a:rPr>
              <a:t>Kısıtlama </a:t>
            </a:r>
            <a:r>
              <a:rPr lang="tr-TR" dirty="0">
                <a:latin typeface="Times New Roman" panose="02020603050405020304" pitchFamily="18" charset="0"/>
                <a:cs typeface="Times New Roman" panose="02020603050405020304" pitchFamily="18" charset="0"/>
              </a:rPr>
              <a:t>yoktur. </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7352648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Taşınmaz üzerinde Ayni Hak Değişikliğini gerektirecek Çekişmelerde, Mahkemenin alacağı İhtiyati Tedbir Kararının Şerhinin, o Taşınmaz için </a:t>
            </a:r>
            <a:r>
              <a:rPr lang="tr-TR" b="1" i="1" dirty="0">
                <a:latin typeface="Times New Roman" panose="02020603050405020304" pitchFamily="18" charset="0"/>
                <a:cs typeface="Times New Roman" panose="02020603050405020304" pitchFamily="18" charset="0"/>
              </a:rPr>
              <a:t>Tapu Kütüğünü Tasarruflara kapatması </a:t>
            </a:r>
            <a:r>
              <a:rPr lang="tr-TR" b="1" dirty="0">
                <a:latin typeface="Times New Roman" panose="02020603050405020304" pitchFamily="18" charset="0"/>
                <a:cs typeface="Times New Roman" panose="02020603050405020304" pitchFamily="18" charset="0"/>
              </a:rPr>
              <a:t>gerekmez. </a:t>
            </a:r>
          </a:p>
          <a:p>
            <a:pPr algn="just"/>
            <a:r>
              <a:rPr lang="tr-TR" b="1" u="sng" dirty="0" smtClean="0">
                <a:latin typeface="Times New Roman" panose="02020603050405020304" pitchFamily="18" charset="0"/>
                <a:cs typeface="Times New Roman" panose="02020603050405020304" pitchFamily="18" charset="0"/>
              </a:rPr>
              <a:t>Kararın Şerh </a:t>
            </a:r>
            <a:r>
              <a:rPr lang="tr-TR" b="1" u="sng" dirty="0">
                <a:latin typeface="Times New Roman" panose="02020603050405020304" pitchFamily="18" charset="0"/>
                <a:cs typeface="Times New Roman" panose="02020603050405020304" pitchFamily="18" charset="0"/>
              </a:rPr>
              <a:t>verilmesi</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Davacının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ava </a:t>
            </a:r>
            <a:r>
              <a:rPr lang="tr-TR" b="1" dirty="0">
                <a:latin typeface="Times New Roman" panose="02020603050405020304" pitchFamily="18" charset="0"/>
                <a:cs typeface="Times New Roman" panose="02020603050405020304" pitchFamily="18" charset="0"/>
              </a:rPr>
              <a:t>sonunda elde ettiği </a:t>
            </a:r>
            <a:r>
              <a:rPr lang="tr-TR" b="1" dirty="0" smtClean="0">
                <a:latin typeface="Times New Roman" panose="02020603050405020304" pitchFamily="18" charset="0"/>
                <a:cs typeface="Times New Roman" panose="02020603050405020304" pitchFamily="18" charset="0"/>
              </a:rPr>
              <a:t>Hakkı</a:t>
            </a:r>
            <a:r>
              <a:rPr lang="tr-TR" b="1" dirty="0">
                <a:latin typeface="Times New Roman" panose="02020603050405020304" pitchFamily="18" charset="0"/>
                <a:cs typeface="Times New Roman" panose="02020603050405020304" pitchFamily="18" charset="0"/>
              </a:rPr>
              <a:t>, o </a:t>
            </a:r>
            <a:r>
              <a:rPr lang="tr-TR" b="1" dirty="0" smtClean="0">
                <a:latin typeface="Times New Roman" panose="02020603050405020304" pitchFamily="18" charset="0"/>
                <a:cs typeface="Times New Roman" panose="02020603050405020304" pitchFamily="18" charset="0"/>
              </a:rPr>
              <a:t>Taşınmaz </a:t>
            </a:r>
            <a:r>
              <a:rPr lang="tr-TR" b="1" dirty="0">
                <a:latin typeface="Times New Roman" panose="02020603050405020304" pitchFamily="18" charset="0"/>
                <a:cs typeface="Times New Roman" panose="02020603050405020304" pitchFamily="18" charset="0"/>
              </a:rPr>
              <a:t>üzerinde sonradan </a:t>
            </a:r>
            <a:r>
              <a:rPr lang="tr-TR" b="1" dirty="0" smtClean="0">
                <a:latin typeface="Times New Roman" panose="02020603050405020304" pitchFamily="18" charset="0"/>
                <a:cs typeface="Times New Roman" panose="02020603050405020304" pitchFamily="18" charset="0"/>
              </a:rPr>
              <a:t>Hak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a:t>
            </a:r>
            <a:r>
              <a:rPr lang="tr-TR" b="1" dirty="0">
                <a:latin typeface="Times New Roman" panose="02020603050405020304" pitchFamily="18" charset="0"/>
                <a:cs typeface="Times New Roman" panose="02020603050405020304" pitchFamily="18" charset="0"/>
              </a:rPr>
              <a:t>olanlara karşı  ileri sürebilmesini sağlar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m.1010 </a:t>
            </a:r>
            <a:r>
              <a:rPr lang="tr-TR" i="1" dirty="0">
                <a:latin typeface="Times New Roman" panose="02020603050405020304" pitchFamily="18" charset="0"/>
                <a:cs typeface="Times New Roman" panose="02020603050405020304" pitchFamily="18" charset="0"/>
              </a:rPr>
              <a:t>/ II). </a:t>
            </a:r>
            <a:endParaRPr lang="tr-TR" i="1"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Bununla </a:t>
            </a:r>
            <a:r>
              <a:rPr lang="tr-TR" sz="2400" dirty="0">
                <a:latin typeface="Times New Roman" panose="02020603050405020304" pitchFamily="18" charset="0"/>
                <a:cs typeface="Times New Roman" panose="02020603050405020304" pitchFamily="18" charset="0"/>
              </a:rPr>
              <a:t>beraber, </a:t>
            </a:r>
            <a:r>
              <a:rPr lang="tr-TR" sz="2400" b="1" dirty="0" smtClean="0">
                <a:latin typeface="Times New Roman" panose="02020603050405020304" pitchFamily="18" charset="0"/>
                <a:cs typeface="Times New Roman" panose="02020603050405020304" pitchFamily="18" charset="0"/>
              </a:rPr>
              <a:t>Hâkim, </a:t>
            </a:r>
            <a:r>
              <a:rPr lang="tr-TR" sz="2400" b="1" dirty="0">
                <a:latin typeface="Times New Roman" panose="02020603050405020304" pitchFamily="18" charset="0"/>
                <a:cs typeface="Times New Roman" panose="02020603050405020304" pitchFamily="18" charset="0"/>
              </a:rPr>
              <a:t>D</a:t>
            </a:r>
            <a:r>
              <a:rPr lang="tr-TR" sz="2400" b="1" dirty="0" smtClean="0">
                <a:latin typeface="Times New Roman" panose="02020603050405020304" pitchFamily="18" charset="0"/>
                <a:cs typeface="Times New Roman" panose="02020603050405020304" pitchFamily="18" charset="0"/>
              </a:rPr>
              <a:t>avanın </a:t>
            </a:r>
            <a:r>
              <a:rPr lang="tr-TR" sz="2400" b="1" dirty="0">
                <a:latin typeface="Times New Roman" panose="02020603050405020304" pitchFamily="18" charset="0"/>
                <a:cs typeface="Times New Roman" panose="02020603050405020304" pitchFamily="18" charset="0"/>
              </a:rPr>
              <a:t>sonuna kadar </a:t>
            </a:r>
            <a:r>
              <a:rPr lang="tr-TR" sz="2400" b="1" dirty="0" smtClean="0">
                <a:latin typeface="Times New Roman" panose="02020603050405020304" pitchFamily="18" charset="0"/>
                <a:cs typeface="Times New Roman" panose="02020603050405020304" pitchFamily="18" charset="0"/>
              </a:rPr>
              <a:t>Malikin </a:t>
            </a:r>
            <a:r>
              <a:rPr lang="tr-TR" sz="2400" b="1" dirty="0">
                <a:latin typeface="Times New Roman" panose="02020603050405020304" pitchFamily="18" charset="0"/>
                <a:cs typeface="Times New Roman" panose="02020603050405020304" pitchFamily="18" charset="0"/>
              </a:rPr>
              <a:t>o </a:t>
            </a:r>
            <a:r>
              <a:rPr lang="tr-TR" sz="2400" b="1" dirty="0" smtClean="0">
                <a:latin typeface="Times New Roman" panose="02020603050405020304" pitchFamily="18" charset="0"/>
                <a:cs typeface="Times New Roman" panose="02020603050405020304" pitchFamily="18" charset="0"/>
              </a:rPr>
              <a:t>Taşınmaz </a:t>
            </a:r>
            <a:r>
              <a:rPr lang="tr-TR" sz="2400" b="1" dirty="0">
                <a:latin typeface="Times New Roman" panose="02020603050405020304" pitchFamily="18" charset="0"/>
                <a:cs typeface="Times New Roman" panose="02020603050405020304" pitchFamily="18" charset="0"/>
              </a:rPr>
              <a:t>üzerinde </a:t>
            </a:r>
            <a:r>
              <a:rPr lang="tr-TR" sz="2400" b="1" dirty="0" smtClean="0">
                <a:latin typeface="Times New Roman" panose="02020603050405020304" pitchFamily="18" charset="0"/>
                <a:cs typeface="Times New Roman" panose="02020603050405020304" pitchFamily="18" charset="0"/>
              </a:rPr>
              <a:t>Tasarrufta </a:t>
            </a:r>
            <a:r>
              <a:rPr lang="tr-TR" sz="2400" b="1" dirty="0">
                <a:latin typeface="Times New Roman" panose="02020603050405020304" pitchFamily="18" charset="0"/>
                <a:cs typeface="Times New Roman" panose="02020603050405020304" pitchFamily="18" charset="0"/>
              </a:rPr>
              <a:t>bulunmasını yasaklayan bir </a:t>
            </a:r>
            <a:r>
              <a:rPr lang="tr-TR" sz="2400" b="1" dirty="0" smtClean="0">
                <a:latin typeface="Times New Roman" panose="02020603050405020304" pitchFamily="18" charset="0"/>
                <a:cs typeface="Times New Roman" panose="02020603050405020304" pitchFamily="18" charset="0"/>
              </a:rPr>
              <a:t>Karar </a:t>
            </a:r>
            <a:r>
              <a:rPr lang="tr-TR" sz="2400" b="1" dirty="0">
                <a:latin typeface="Times New Roman" panose="02020603050405020304" pitchFamily="18" charset="0"/>
                <a:cs typeface="Times New Roman" panose="02020603050405020304" pitchFamily="18" charset="0"/>
              </a:rPr>
              <a:t>verebilir. </a:t>
            </a:r>
            <a:endParaRPr lang="tr-TR" sz="2400" b="1" dirty="0" smtClean="0">
              <a:latin typeface="Times New Roman" panose="02020603050405020304" pitchFamily="18" charset="0"/>
              <a:cs typeface="Times New Roman" panose="02020603050405020304" pitchFamily="18" charset="0"/>
            </a:endParaRPr>
          </a:p>
          <a:p>
            <a:r>
              <a:rPr lang="tr-TR" sz="2400" dirty="0" smtClean="0">
                <a:latin typeface="Times New Roman" panose="02020603050405020304" pitchFamily="18" charset="0"/>
                <a:cs typeface="Times New Roman" panose="02020603050405020304" pitchFamily="18" charset="0"/>
              </a:rPr>
              <a:t>Gerçekten, </a:t>
            </a:r>
            <a:r>
              <a:rPr lang="tr-TR" sz="2400" b="1" dirty="0">
                <a:latin typeface="Times New Roman" panose="02020603050405020304" pitchFamily="18" charset="0"/>
                <a:cs typeface="Times New Roman" panose="02020603050405020304" pitchFamily="18" charset="0"/>
              </a:rPr>
              <a:t>U</a:t>
            </a:r>
            <a:r>
              <a:rPr lang="tr-TR" sz="2400" b="1" dirty="0" smtClean="0">
                <a:latin typeface="Times New Roman" panose="02020603050405020304" pitchFamily="18" charset="0"/>
                <a:cs typeface="Times New Roman" panose="02020603050405020304" pitchFamily="18" charset="0"/>
              </a:rPr>
              <a:t>ygulama </a:t>
            </a:r>
            <a:r>
              <a:rPr lang="tr-TR" sz="2400" dirty="0" smtClean="0">
                <a:latin typeface="Times New Roman" panose="02020603050405020304" pitchFamily="18" charset="0"/>
                <a:cs typeface="Times New Roman" panose="02020603050405020304" pitchFamily="18" charset="0"/>
              </a:rPr>
              <a:t>da</a:t>
            </a:r>
            <a:r>
              <a:rPr lang="tr-TR" sz="2400" b="1" dirty="0" smtClean="0">
                <a:latin typeface="Times New Roman" panose="02020603050405020304" pitchFamily="18" charset="0"/>
                <a:cs typeface="Times New Roman" panose="02020603050405020304" pitchFamily="18" charset="0"/>
              </a:rPr>
              <a:t> bu şekildedir. </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69968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2889"/>
            <a:ext cx="10495844" cy="1577799"/>
          </a:xfrm>
        </p:spPr>
        <p:txBody>
          <a:bodyPr>
            <a:normAutofit fontScale="90000"/>
          </a:bodyPr>
          <a:lstStyle/>
          <a:p>
            <a:r>
              <a:rPr lang="tr-TR" b="1" dirty="0" smtClean="0"/>
              <a:t>Haciz, İflas Kararı veya Konkordato İle Verilen Süre </a:t>
            </a:r>
            <a:r>
              <a:rPr lang="tr-TR" sz="3600" b="1" dirty="0" smtClean="0"/>
              <a:t>(</a:t>
            </a:r>
            <a:r>
              <a:rPr lang="tr-TR" sz="3600" b="1" i="1" dirty="0" smtClean="0"/>
              <a:t>MK m.1010 / I / 2)</a:t>
            </a:r>
            <a:r>
              <a:rPr lang="tr-TR" sz="3600" dirty="0" smtClean="0"/>
              <a:t/>
            </a:r>
            <a:br>
              <a:rPr lang="tr-TR" sz="3600" dirty="0" smtClean="0"/>
            </a:br>
            <a:endParaRPr lang="tr-TR" sz="3600" dirty="0"/>
          </a:p>
        </p:txBody>
      </p:sp>
      <p:sp>
        <p:nvSpPr>
          <p:cNvPr id="3" name="İçerik Yer Tutucusu 2"/>
          <p:cNvSpPr>
            <a:spLocks noGrp="1"/>
          </p:cNvSpPr>
          <p:nvPr>
            <p:ph idx="1"/>
          </p:nvPr>
        </p:nvSpPr>
        <p:spPr/>
        <p:txBody>
          <a:bodyPr>
            <a:normAutofit fontScale="92500" lnSpcReduction="20000"/>
          </a:bodyPr>
          <a:lstStyle/>
          <a:p>
            <a:pPr algn="just"/>
            <a:r>
              <a:rPr lang="tr-TR" b="1" i="1" dirty="0"/>
              <a:t> </a:t>
            </a:r>
            <a:r>
              <a:rPr lang="tr-TR" b="1" dirty="0" smtClean="0">
                <a:latin typeface="Times New Roman" panose="02020603050405020304" pitchFamily="18" charset="0"/>
                <a:cs typeface="Times New Roman" panose="02020603050405020304" pitchFamily="18" charset="0"/>
              </a:rPr>
              <a:t>Haciz</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İflas Kararı</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Konkordato </a:t>
            </a:r>
            <a:r>
              <a:rPr lang="tr-TR" b="1" dirty="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Verilen Süre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İcra ve İflas Kanunu’na </a:t>
            </a:r>
            <a:r>
              <a:rPr lang="tr-TR" b="1" dirty="0">
                <a:latin typeface="Times New Roman" panose="02020603050405020304" pitchFamily="18" charset="0"/>
                <a:cs typeface="Times New Roman" panose="02020603050405020304" pitchFamily="18" charset="0"/>
              </a:rPr>
              <a:t>göre yapılan ve </a:t>
            </a:r>
            <a:r>
              <a:rPr lang="tr-TR" b="1" i="1" dirty="0" smtClean="0">
                <a:latin typeface="Times New Roman" panose="02020603050405020304" pitchFamily="18" charset="0"/>
                <a:cs typeface="Times New Roman" panose="02020603050405020304" pitchFamily="18" charset="0"/>
              </a:rPr>
              <a:t>Borçlunun Tasarruf Yetkisini </a:t>
            </a:r>
            <a:r>
              <a:rPr lang="tr-TR" b="1" i="1" dirty="0">
                <a:latin typeface="Times New Roman" panose="02020603050405020304" pitchFamily="18" charset="0"/>
                <a:cs typeface="Times New Roman" panose="02020603050405020304" pitchFamily="18" charset="0"/>
              </a:rPr>
              <a:t>sınırlayan </a:t>
            </a:r>
            <a:r>
              <a:rPr lang="tr-TR" b="1" dirty="0" smtClean="0">
                <a:latin typeface="Times New Roman" panose="02020603050405020304" pitchFamily="18" charset="0"/>
                <a:cs typeface="Times New Roman" panose="02020603050405020304" pitchFamily="18" charset="0"/>
              </a:rPr>
              <a:t>Resmi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şlemlerdir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Bunların Şerhini</a:t>
            </a:r>
            <a:r>
              <a:rPr lang="tr-TR" dirty="0">
                <a:latin typeface="Times New Roman" panose="02020603050405020304" pitchFamily="18" charset="0"/>
                <a:cs typeface="Times New Roman" panose="02020603050405020304" pitchFamily="18" charset="0"/>
              </a:rPr>
              <a:t>, bu konuda karar veren </a:t>
            </a:r>
            <a:r>
              <a:rPr lang="tr-TR" dirty="0" smtClean="0">
                <a:latin typeface="Times New Roman" panose="02020603050405020304" pitchFamily="18" charset="0"/>
                <a:cs typeface="Times New Roman" panose="02020603050405020304" pitchFamily="18" charset="0"/>
              </a:rPr>
              <a:t>Mahkeme </a:t>
            </a:r>
            <a:r>
              <a:rPr lang="tr-TR" dirty="0">
                <a:latin typeface="Times New Roman" panose="02020603050405020304" pitchFamily="18" charset="0"/>
                <a:cs typeface="Times New Roman" panose="02020603050405020304" pitchFamily="18" charset="0"/>
              </a:rPr>
              <a:t>talep eder. </a:t>
            </a:r>
          </a:p>
          <a:p>
            <a:r>
              <a:rPr lang="tr-TR" b="1" u="sng" dirty="0" smtClean="0">
                <a:latin typeface="Times New Roman" panose="02020603050405020304" pitchFamily="18" charset="0"/>
                <a:cs typeface="Times New Roman" panose="02020603050405020304" pitchFamily="18" charset="0"/>
              </a:rPr>
              <a:t>Haciz :</a:t>
            </a:r>
            <a:endParaRPr lang="tr-TR" u="sng"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Haciz</a:t>
            </a:r>
            <a:r>
              <a:rPr lang="tr-TR" b="1"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Alacaklının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Borçluya </a:t>
            </a:r>
            <a:r>
              <a:rPr lang="tr-TR" dirty="0">
                <a:latin typeface="Times New Roman" panose="02020603050405020304" pitchFamily="18" charset="0"/>
                <a:cs typeface="Times New Roman" panose="02020603050405020304" pitchFamily="18" charset="0"/>
              </a:rPr>
              <a:t>ait mallara </a:t>
            </a:r>
            <a:r>
              <a:rPr lang="tr-TR" dirty="0" smtClean="0">
                <a:latin typeface="Times New Roman" panose="02020603050405020304" pitchFamily="18" charset="0"/>
                <a:cs typeface="Times New Roman" panose="02020603050405020304" pitchFamily="18" charset="0"/>
              </a:rPr>
              <a:t>İcra Dairesi </a:t>
            </a:r>
            <a:r>
              <a:rPr lang="tr-TR" dirty="0">
                <a:latin typeface="Times New Roman" panose="02020603050405020304" pitchFamily="18" charset="0"/>
                <a:cs typeface="Times New Roman" panose="02020603050405020304" pitchFamily="18" charset="0"/>
              </a:rPr>
              <a:t>aracılığıyla el koymasını ifade eden bir işlemdir.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Taşınmazın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aczedilmesiyle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Borçlunun,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aczedilen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 </a:t>
            </a:r>
            <a:r>
              <a:rPr lang="tr-TR" dirty="0">
                <a:latin typeface="Times New Roman" panose="02020603050405020304" pitchFamily="18" charset="0"/>
                <a:cs typeface="Times New Roman" panose="02020603050405020304" pitchFamily="18" charset="0"/>
              </a:rPr>
              <a:t>üzerindeki Tasarruf </a:t>
            </a:r>
            <a:r>
              <a:rPr lang="tr-TR" dirty="0" smtClean="0">
                <a:latin typeface="Times New Roman" panose="02020603050405020304" pitchFamily="18" charset="0"/>
                <a:cs typeface="Times New Roman" panose="02020603050405020304" pitchFamily="18" charset="0"/>
              </a:rPr>
              <a:t>Yetkisi,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lacağın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utarı </a:t>
            </a:r>
            <a:r>
              <a:rPr lang="tr-TR" dirty="0">
                <a:latin typeface="Times New Roman" panose="02020603050405020304" pitchFamily="18" charset="0"/>
                <a:cs typeface="Times New Roman" panose="02020603050405020304" pitchFamily="18" charset="0"/>
              </a:rPr>
              <a:t>oranında kısıtlanır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Haczin </a:t>
            </a:r>
            <a:r>
              <a:rPr lang="tr-TR" b="1" i="1" dirty="0">
                <a:latin typeface="Times New Roman" panose="02020603050405020304" pitchFamily="18" charset="0"/>
                <a:cs typeface="Times New Roman" panose="02020603050405020304" pitchFamily="18" charset="0"/>
              </a:rPr>
              <a:t>Tapu Siciline Şerh</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verilmesi</a:t>
            </a:r>
            <a:r>
              <a:rPr lang="tr-TR" b="1" dirty="0">
                <a:latin typeface="Times New Roman" panose="02020603050405020304" pitchFamily="18" charset="0"/>
                <a:cs typeface="Times New Roman" panose="02020603050405020304" pitchFamily="18" charset="0"/>
              </a:rPr>
              <a:t> için</a:t>
            </a:r>
            <a:r>
              <a:rPr lang="tr-TR" dirty="0">
                <a:latin typeface="Times New Roman" panose="02020603050405020304" pitchFamily="18" charset="0"/>
                <a:cs typeface="Times New Roman" panose="02020603050405020304" pitchFamily="18" charset="0"/>
              </a:rPr>
              <a:t>, ne miktar Alacak için yapıldığı, Alacaklının Adı ve </a:t>
            </a:r>
            <a:r>
              <a:rPr lang="tr-TR" dirty="0" smtClean="0">
                <a:latin typeface="Times New Roman" panose="02020603050405020304" pitchFamily="18" charset="0"/>
                <a:cs typeface="Times New Roman" panose="02020603050405020304" pitchFamily="18" charset="0"/>
              </a:rPr>
              <a:t>Tebliğe </a:t>
            </a:r>
            <a:r>
              <a:rPr lang="tr-TR" dirty="0">
                <a:latin typeface="Times New Roman" panose="02020603050405020304" pitchFamily="18" charset="0"/>
                <a:cs typeface="Times New Roman" panose="02020603050405020304" pitchFamily="18" charset="0"/>
              </a:rPr>
              <a:t>yarar </a:t>
            </a:r>
            <a:r>
              <a:rPr lang="tr-TR" dirty="0" smtClean="0">
                <a:latin typeface="Times New Roman" panose="02020603050405020304" pitchFamily="18" charset="0"/>
                <a:cs typeface="Times New Roman" panose="02020603050405020304" pitchFamily="18" charset="0"/>
              </a:rPr>
              <a:t>Adresi, </a:t>
            </a:r>
            <a:r>
              <a:rPr lang="tr-TR" dirty="0">
                <a:latin typeface="Times New Roman" panose="02020603050405020304" pitchFamily="18" charset="0"/>
                <a:cs typeface="Times New Roman" panose="02020603050405020304" pitchFamily="18" charset="0"/>
              </a:rPr>
              <a:t>İcra Dairesi </a:t>
            </a:r>
            <a:r>
              <a:rPr lang="tr-TR" dirty="0" smtClean="0">
                <a:latin typeface="Times New Roman" panose="02020603050405020304" pitchFamily="18" charset="0"/>
                <a:cs typeface="Times New Roman" panose="02020603050405020304" pitchFamily="18" charset="0"/>
              </a:rPr>
              <a:t>tarafından, </a:t>
            </a:r>
            <a:r>
              <a:rPr lang="tr-TR" dirty="0">
                <a:latin typeface="Times New Roman" panose="02020603050405020304" pitchFamily="18" charset="0"/>
                <a:cs typeface="Times New Roman" panose="02020603050405020304" pitchFamily="18" charset="0"/>
              </a:rPr>
              <a:t>Tapu Dairesine bildirilir (</a:t>
            </a:r>
            <a:r>
              <a:rPr lang="tr-TR" i="1" dirty="0">
                <a:latin typeface="Times New Roman" panose="02020603050405020304" pitchFamily="18" charset="0"/>
                <a:cs typeface="Times New Roman" panose="02020603050405020304" pitchFamily="18" charset="0"/>
              </a:rPr>
              <a:t>İİK m. 91 / 1).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1693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Hacizde, </a:t>
            </a:r>
            <a:r>
              <a:rPr lang="tr-TR" dirty="0">
                <a:latin typeface="Times New Roman" panose="02020603050405020304" pitchFamily="18" charset="0"/>
                <a:cs typeface="Times New Roman" panose="02020603050405020304" pitchFamily="18" charset="0"/>
              </a:rPr>
              <a:t>Borçlunun Tasarruf Yetkisi, Haciz durumu Tapu Siciline Şerh verilmeden önce kısıtlanmış olduğundan, onun taşınmaz üzerindeki tasarrufları, edinenler iyiniyetli de olsa, Alacaklıya karşı hükümsüzdür.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Bununla </a:t>
            </a:r>
            <a:r>
              <a:rPr lang="tr-TR" b="1" dirty="0">
                <a:latin typeface="Times New Roman" panose="02020603050405020304" pitchFamily="18" charset="0"/>
                <a:cs typeface="Times New Roman" panose="02020603050405020304" pitchFamily="18" charset="0"/>
              </a:rPr>
              <a:t>beraber, </a:t>
            </a:r>
            <a:r>
              <a:rPr lang="tr-TR" dirty="0">
                <a:latin typeface="Times New Roman" panose="02020603050405020304" pitchFamily="18" charset="0"/>
                <a:cs typeface="Times New Roman" panose="02020603050405020304" pitchFamily="18" charset="0"/>
              </a:rPr>
              <a:t>Hacizli Taşınmaz üzerinde, onu Borçludan edinen kimseden </a:t>
            </a:r>
            <a:r>
              <a:rPr lang="tr-TR" dirty="0" err="1">
                <a:latin typeface="Times New Roman" panose="02020603050405020304" pitchFamily="18" charset="0"/>
                <a:cs typeface="Times New Roman" panose="02020603050405020304" pitchFamily="18" charset="0"/>
              </a:rPr>
              <a:t>iyiniyetle</a:t>
            </a:r>
            <a:r>
              <a:rPr lang="tr-TR" dirty="0">
                <a:latin typeface="Times New Roman" panose="02020603050405020304" pitchFamily="18" charset="0"/>
                <a:cs typeface="Times New Roman" panose="02020603050405020304" pitchFamily="18" charset="0"/>
              </a:rPr>
              <a:t> Ayni Hak kazanılması mümkündür. </a:t>
            </a:r>
          </a:p>
          <a:p>
            <a:pPr algn="just"/>
            <a:r>
              <a:rPr lang="tr-TR" dirty="0">
                <a:latin typeface="Times New Roman" panose="02020603050405020304" pitchFamily="18" charset="0"/>
                <a:cs typeface="Times New Roman" panose="02020603050405020304" pitchFamily="18" charset="0"/>
              </a:rPr>
              <a:t>İşte MK 1010 / I / 2 uyarınca verilen Şerh, Borçlunun temlik etiği Hacizli Taşınmazı edinen kimseden Ayni Hak kazanacak olan Üçüncü Kişilerin </a:t>
            </a:r>
            <a:r>
              <a:rPr lang="tr-TR" dirty="0" err="1">
                <a:latin typeface="Times New Roman" panose="02020603050405020304" pitchFamily="18" charset="0"/>
                <a:cs typeface="Times New Roman" panose="02020603050405020304" pitchFamily="18" charset="0"/>
              </a:rPr>
              <a:t>iyiniyetini</a:t>
            </a:r>
            <a:r>
              <a:rPr lang="tr-TR" dirty="0">
                <a:latin typeface="Times New Roman" panose="02020603050405020304" pitchFamily="18" charset="0"/>
                <a:cs typeface="Times New Roman" panose="02020603050405020304" pitchFamily="18" charset="0"/>
              </a:rPr>
              <a:t> bertaraf eder ve Haczin onlara karşı ileri sürülmesini sağlar. </a:t>
            </a:r>
            <a:endParaRPr lang="tr-TR" dirty="0" smtClean="0">
              <a:latin typeface="Times New Roman" panose="02020603050405020304" pitchFamily="18" charset="0"/>
              <a:cs typeface="Times New Roman" panose="02020603050405020304" pitchFamily="18" charset="0"/>
            </a:endParaRPr>
          </a:p>
          <a:p>
            <a:pPr marL="0" indent="0">
              <a:buNone/>
            </a:pPr>
            <a:endParaRPr lang="tr-TR" dirty="0" smtClean="0"/>
          </a:p>
          <a:p>
            <a:pPr marL="0" indent="0" algn="just">
              <a:buNone/>
            </a:pPr>
            <a:endParaRPr lang="tr-TR" dirty="0" smtClean="0"/>
          </a:p>
          <a:p>
            <a:pPr algn="just"/>
            <a:endParaRPr lang="tr-TR" sz="2400" dirty="0"/>
          </a:p>
        </p:txBody>
      </p:sp>
    </p:spTree>
    <p:extLst>
      <p:ext uri="{BB962C8B-B14F-4D97-AF65-F5344CB8AC3E}">
        <p14:creationId xmlns:p14="http://schemas.microsoft.com/office/powerpoint/2010/main" val="39109492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Haczin meydana getirdiği Tasarruf Yetkisi </a:t>
            </a:r>
            <a:r>
              <a:rPr lang="tr-TR" sz="4000" b="1" dirty="0" smtClean="0">
                <a:latin typeface="Times New Roman" panose="02020603050405020304" pitchFamily="18" charset="0"/>
                <a:cs typeface="Times New Roman" panose="02020603050405020304" pitchFamily="18" charset="0"/>
              </a:rPr>
              <a:t>Kısıtlaması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Tapu Kütüğünün </a:t>
            </a:r>
            <a:r>
              <a:rPr lang="tr-TR" sz="4000" b="1" i="1" dirty="0" smtClean="0">
                <a:latin typeface="Times New Roman" panose="02020603050405020304" pitchFamily="18" charset="0"/>
                <a:cs typeface="Times New Roman" panose="02020603050405020304" pitchFamily="18" charset="0"/>
              </a:rPr>
              <a:t>Tasarruflara Kapatılması Sonucunu </a:t>
            </a:r>
            <a:r>
              <a:rPr lang="tr-TR" sz="4000" b="1" dirty="0">
                <a:latin typeface="Times New Roman" panose="02020603050405020304" pitchFamily="18" charset="0"/>
                <a:cs typeface="Times New Roman" panose="02020603050405020304" pitchFamily="18" charset="0"/>
              </a:rPr>
              <a:t>doğurmaz. </a:t>
            </a:r>
            <a:endParaRPr lang="tr-TR" sz="4000" b="1"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Sadece</a:t>
            </a:r>
            <a:r>
              <a:rPr lang="tr-TR" sz="4000" dirty="0">
                <a:latin typeface="Times New Roman" panose="02020603050405020304" pitchFamily="18" charset="0"/>
                <a:cs typeface="Times New Roman" panose="02020603050405020304" pitchFamily="18" charset="0"/>
              </a:rPr>
              <a:t>, Hacizden sonra, </a:t>
            </a:r>
            <a:r>
              <a:rPr lang="tr-TR" sz="4000" dirty="0" smtClean="0">
                <a:latin typeface="Times New Roman" panose="02020603050405020304" pitchFamily="18" charset="0"/>
                <a:cs typeface="Times New Roman" panose="02020603050405020304" pitchFamily="18" charset="0"/>
              </a:rPr>
              <a:t>Haczedilen Malda Hak Kazananlar</a:t>
            </a:r>
            <a:r>
              <a:rPr lang="tr-TR" sz="4000" dirty="0">
                <a:latin typeface="Times New Roman" panose="02020603050405020304" pitchFamily="18" charset="0"/>
                <a:cs typeface="Times New Roman" panose="02020603050405020304" pitchFamily="18" charset="0"/>
              </a:rPr>
              <a:t>, bunun </a:t>
            </a:r>
            <a:r>
              <a:rPr lang="tr-TR" sz="4000" dirty="0" smtClean="0">
                <a:latin typeface="Times New Roman" panose="02020603050405020304" pitchFamily="18" charset="0"/>
                <a:cs typeface="Times New Roman" panose="02020603050405020304" pitchFamily="18" charset="0"/>
              </a:rPr>
              <a:t>Paraya Çevrilmesine </a:t>
            </a:r>
            <a:r>
              <a:rPr lang="tr-TR" sz="4000" dirty="0">
                <a:latin typeface="Times New Roman" panose="02020603050405020304" pitchFamily="18" charset="0"/>
                <a:cs typeface="Times New Roman" panose="02020603050405020304" pitchFamily="18" charset="0"/>
              </a:rPr>
              <a:t>katlanmak zorunda kalırlar (</a:t>
            </a:r>
            <a:r>
              <a:rPr lang="tr-TR" sz="3200" i="1" dirty="0">
                <a:latin typeface="Times New Roman" panose="02020603050405020304" pitchFamily="18" charset="0"/>
                <a:cs typeface="Times New Roman" panose="02020603050405020304" pitchFamily="18" charset="0"/>
              </a:rPr>
              <a:t>İİK </a:t>
            </a:r>
            <a:r>
              <a:rPr lang="tr-TR" sz="3200" i="1" dirty="0" smtClean="0">
                <a:latin typeface="Times New Roman" panose="02020603050405020304" pitchFamily="18" charset="0"/>
                <a:cs typeface="Times New Roman" panose="02020603050405020304" pitchFamily="18" charset="0"/>
              </a:rPr>
              <a:t>m. 91 </a:t>
            </a:r>
            <a:r>
              <a:rPr lang="tr-TR" sz="3200" i="1" dirty="0">
                <a:latin typeface="Times New Roman" panose="02020603050405020304" pitchFamily="18" charset="0"/>
                <a:cs typeface="Times New Roman" panose="02020603050405020304" pitchFamily="18" charset="0"/>
              </a:rPr>
              <a:t>/ 1</a:t>
            </a:r>
            <a:r>
              <a:rPr lang="tr-TR" sz="3200" dirty="0">
                <a:latin typeface="Times New Roman" panose="02020603050405020304" pitchFamily="18" charset="0"/>
                <a:cs typeface="Times New Roman" panose="02020603050405020304" pitchFamily="18" charset="0"/>
              </a:rPr>
              <a:t>). </a:t>
            </a:r>
          </a:p>
          <a:p>
            <a:pPr marL="0" indent="0">
              <a:buNone/>
            </a:pPr>
            <a:endParaRPr lang="tr-TR" sz="4000" dirty="0"/>
          </a:p>
        </p:txBody>
      </p:sp>
    </p:spTree>
    <p:extLst>
      <p:ext uri="{BB962C8B-B14F-4D97-AF65-F5344CB8AC3E}">
        <p14:creationId xmlns:p14="http://schemas.microsoft.com/office/powerpoint/2010/main" val="1655647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İflas Kararı </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Borçlarını </a:t>
            </a:r>
            <a:r>
              <a:rPr lang="tr-TR" b="1" dirty="0">
                <a:latin typeface="Times New Roman" panose="02020603050405020304" pitchFamily="18" charset="0"/>
                <a:cs typeface="Times New Roman" panose="02020603050405020304" pitchFamily="18" charset="0"/>
              </a:rPr>
              <a:t>ödeyemeyen </a:t>
            </a:r>
            <a:r>
              <a:rPr lang="tr-TR" b="1" i="1" dirty="0" smtClean="0">
                <a:latin typeface="Times New Roman" panose="02020603050405020304" pitchFamily="18" charset="0"/>
                <a:cs typeface="Times New Roman" panose="02020603050405020304" pitchFamily="18" charset="0"/>
              </a:rPr>
              <a:t>Tacir</a:t>
            </a:r>
            <a:r>
              <a:rPr lang="tr-TR" i="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Tacir </a:t>
            </a:r>
            <a:r>
              <a:rPr lang="tr-TR" b="1" dirty="0">
                <a:latin typeface="Times New Roman" panose="02020603050405020304" pitchFamily="18" charset="0"/>
                <a:cs typeface="Times New Roman" panose="02020603050405020304" pitchFamily="18" charset="0"/>
              </a:rPr>
              <a:t>hakkındaki hükümlere tabi bulunanlar </a:t>
            </a:r>
            <a:r>
              <a:rPr lang="tr-TR" dirty="0">
                <a:latin typeface="Times New Roman" panose="02020603050405020304" pitchFamily="18" charset="0"/>
                <a:cs typeface="Times New Roman" panose="02020603050405020304" pitchFamily="18" charset="0"/>
              </a:rPr>
              <a:t>ile </a:t>
            </a:r>
            <a:r>
              <a:rPr lang="tr-TR" b="1" i="1" dirty="0" smtClean="0">
                <a:latin typeface="Times New Roman" panose="02020603050405020304" pitchFamily="18" charset="0"/>
                <a:cs typeface="Times New Roman" panose="02020603050405020304" pitchFamily="18" charset="0"/>
              </a:rPr>
              <a:t>Özel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anunlarına </a:t>
            </a:r>
            <a:r>
              <a:rPr lang="tr-TR" dirty="0">
                <a:latin typeface="Times New Roman" panose="02020603050405020304" pitchFamily="18" charset="0"/>
                <a:cs typeface="Times New Roman" panose="02020603050405020304" pitchFamily="18" charset="0"/>
              </a:rPr>
              <a:t>göre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Tacir </a:t>
            </a:r>
            <a:r>
              <a:rPr lang="tr-TR" b="1" dirty="0">
                <a:latin typeface="Times New Roman" panose="02020603050405020304" pitchFamily="18" charset="0"/>
                <a:cs typeface="Times New Roman" panose="02020603050405020304" pitchFamily="18" charset="0"/>
              </a:rPr>
              <a:t>olmadıkları halde </a:t>
            </a:r>
            <a:r>
              <a:rPr lang="tr-TR" b="1" dirty="0" smtClean="0">
                <a:latin typeface="Times New Roman" panose="02020603050405020304" pitchFamily="18" charset="0"/>
                <a:cs typeface="Times New Roman" panose="02020603050405020304" pitchFamily="18" charset="0"/>
              </a:rPr>
              <a:t>İflasa </a:t>
            </a:r>
            <a:r>
              <a:rPr lang="tr-TR" b="1" dirty="0">
                <a:latin typeface="Times New Roman" panose="02020603050405020304" pitchFamily="18" charset="0"/>
                <a:cs typeface="Times New Roman" panose="02020603050405020304" pitchFamily="18" charset="0"/>
              </a:rPr>
              <a:t>tabi bulundukları bildirilen </a:t>
            </a:r>
            <a:r>
              <a:rPr lang="tr-TR" b="1" dirty="0" smtClean="0">
                <a:latin typeface="Times New Roman" panose="02020603050405020304" pitchFamily="18" charset="0"/>
                <a:cs typeface="Times New Roman" panose="02020603050405020304" pitchFamily="18" charset="0"/>
              </a:rPr>
              <a:t>Gerçek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Tüzel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işiler </a:t>
            </a:r>
            <a:r>
              <a:rPr lang="tr-TR" b="1" dirty="0">
                <a:latin typeface="Times New Roman" panose="02020603050405020304" pitchFamily="18" charset="0"/>
                <a:cs typeface="Times New Roman" panose="02020603050405020304" pitchFamily="18" charset="0"/>
              </a:rPr>
              <a:t>aleyhine </a:t>
            </a:r>
            <a:r>
              <a:rPr lang="tr-TR" b="1" i="1" dirty="0" smtClean="0">
                <a:latin typeface="Times New Roman" panose="02020603050405020304" pitchFamily="18" charset="0"/>
                <a:cs typeface="Times New Roman" panose="02020603050405020304" pitchFamily="18" charset="0"/>
              </a:rPr>
              <a:t>Alacaklı,</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isterse</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İ</a:t>
            </a:r>
            <a:r>
              <a:rPr lang="tr-TR" b="1" u="sng" dirty="0" smtClean="0">
                <a:latin typeface="Times New Roman" panose="02020603050405020304" pitchFamily="18" charset="0"/>
                <a:cs typeface="Times New Roman" panose="02020603050405020304" pitchFamily="18" charset="0"/>
              </a:rPr>
              <a:t>flas </a:t>
            </a:r>
            <a:r>
              <a:rPr lang="tr-TR" b="1" u="sng" dirty="0">
                <a:latin typeface="Times New Roman" panose="02020603050405020304" pitchFamily="18" charset="0"/>
                <a:cs typeface="Times New Roman" panose="02020603050405020304" pitchFamily="18" charset="0"/>
              </a:rPr>
              <a:t>Y</a:t>
            </a:r>
            <a:r>
              <a:rPr lang="tr-TR" b="1" u="sng" dirty="0" smtClean="0">
                <a:latin typeface="Times New Roman" panose="02020603050405020304" pitchFamily="18" charset="0"/>
                <a:cs typeface="Times New Roman" panose="02020603050405020304" pitchFamily="18" charset="0"/>
              </a:rPr>
              <a:t>oluyla Takip </a:t>
            </a:r>
            <a:r>
              <a:rPr lang="tr-TR" b="1" dirty="0">
                <a:latin typeface="Times New Roman" panose="02020603050405020304" pitchFamily="18" charset="0"/>
                <a:cs typeface="Times New Roman" panose="02020603050405020304" pitchFamily="18" charset="0"/>
              </a:rPr>
              <a:t>yapabilir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İİK </a:t>
            </a:r>
            <a:r>
              <a:rPr lang="tr-TR" i="1" dirty="0" smtClean="0">
                <a:latin typeface="Times New Roman" panose="02020603050405020304" pitchFamily="18" charset="0"/>
                <a:cs typeface="Times New Roman" panose="02020603050405020304" pitchFamily="18" charset="0"/>
              </a:rPr>
              <a:t>m.43</a:t>
            </a:r>
            <a:r>
              <a:rPr lang="tr-TR" i="1" dirty="0">
                <a:latin typeface="Times New Roman" panose="02020603050405020304" pitchFamily="18" charset="0"/>
                <a:cs typeface="Times New Roman" panose="02020603050405020304" pitchFamily="18" charset="0"/>
              </a:rPr>
              <a:t>). </a:t>
            </a:r>
          </a:p>
          <a:p>
            <a:pPr algn="just"/>
            <a:r>
              <a:rPr lang="tr-TR" b="1" u="sng" dirty="0">
                <a:latin typeface="Times New Roman" panose="02020603050405020304" pitchFamily="18" charset="0"/>
                <a:cs typeface="Times New Roman" panose="02020603050405020304" pitchFamily="18" charset="0"/>
              </a:rPr>
              <a:t>İflas,</a:t>
            </a:r>
            <a:r>
              <a:rPr lang="tr-TR"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Ticaret Mahkemesinin </a:t>
            </a:r>
            <a:r>
              <a:rPr lang="tr-TR" b="1" dirty="0" smtClean="0">
                <a:latin typeface="Times New Roman" panose="02020603050405020304" pitchFamily="18" charset="0"/>
                <a:cs typeface="Times New Roman" panose="02020603050405020304" pitchFamily="18" charset="0"/>
              </a:rPr>
              <a:t>İflasa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arar Vermesi ile </a:t>
            </a:r>
            <a:r>
              <a:rPr lang="tr-TR" b="1" dirty="0">
                <a:latin typeface="Times New Roman" panose="02020603050405020304" pitchFamily="18" charset="0"/>
                <a:cs typeface="Times New Roman" panose="02020603050405020304" pitchFamily="18" charset="0"/>
              </a:rPr>
              <a:t>açılır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Hükümlerini </a:t>
            </a:r>
            <a:r>
              <a:rPr lang="tr-TR" dirty="0">
                <a:latin typeface="Times New Roman" panose="02020603050405020304" pitchFamily="18" charset="0"/>
                <a:cs typeface="Times New Roman" panose="02020603050405020304" pitchFamily="18" charset="0"/>
              </a:rPr>
              <a:t>bu </a:t>
            </a:r>
            <a:r>
              <a:rPr lang="tr-TR" b="1" u="sng" dirty="0" smtClean="0">
                <a:latin typeface="Times New Roman" panose="02020603050405020304" pitchFamily="18" charset="0"/>
                <a:cs typeface="Times New Roman" panose="02020603050405020304" pitchFamily="18" charset="0"/>
              </a:rPr>
              <a:t>Karar </a:t>
            </a:r>
            <a:r>
              <a:rPr lang="tr-TR" b="1" u="sng" dirty="0">
                <a:latin typeface="Times New Roman" panose="02020603050405020304" pitchFamily="18" charset="0"/>
                <a:cs typeface="Times New Roman" panose="02020603050405020304" pitchFamily="18" charset="0"/>
              </a:rPr>
              <a:t>T</a:t>
            </a:r>
            <a:r>
              <a:rPr lang="tr-TR" b="1" u="sng" dirty="0" smtClean="0">
                <a:latin typeface="Times New Roman" panose="02020603050405020304" pitchFamily="18" charset="0"/>
                <a:cs typeface="Times New Roman" panose="02020603050405020304" pitchFamily="18" charset="0"/>
              </a:rPr>
              <a:t>arihinden </a:t>
            </a:r>
            <a:r>
              <a:rPr lang="tr-TR" b="1" u="sng" dirty="0">
                <a:latin typeface="Times New Roman" panose="02020603050405020304" pitchFamily="18" charset="0"/>
                <a:cs typeface="Times New Roman" panose="02020603050405020304" pitchFamily="18" charset="0"/>
              </a:rPr>
              <a:t>itibaren </a:t>
            </a:r>
            <a:r>
              <a:rPr lang="tr-TR" b="1" dirty="0">
                <a:latin typeface="Times New Roman" panose="02020603050405020304" pitchFamily="18" charset="0"/>
                <a:cs typeface="Times New Roman" panose="02020603050405020304" pitchFamily="18" charset="0"/>
              </a:rPr>
              <a:t>doğurur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İİK </a:t>
            </a:r>
            <a:r>
              <a:rPr lang="tr-TR" i="1" dirty="0" smtClean="0">
                <a:latin typeface="Times New Roman" panose="02020603050405020304" pitchFamily="18" charset="0"/>
                <a:cs typeface="Times New Roman" panose="02020603050405020304" pitchFamily="18" charset="0"/>
              </a:rPr>
              <a:t>m.165 </a:t>
            </a:r>
            <a:r>
              <a:rPr lang="tr-TR" i="1" dirty="0">
                <a:latin typeface="Times New Roman" panose="02020603050405020304" pitchFamily="18" charset="0"/>
                <a:cs typeface="Times New Roman" panose="02020603050405020304" pitchFamily="18" charset="0"/>
              </a:rPr>
              <a:t>/1). </a:t>
            </a:r>
          </a:p>
          <a:p>
            <a:pPr algn="just"/>
            <a:r>
              <a:rPr lang="tr-TR" b="1" i="1" dirty="0">
                <a:latin typeface="Times New Roman" panose="02020603050405020304" pitchFamily="18" charset="0"/>
                <a:cs typeface="Times New Roman" panose="02020603050405020304" pitchFamily="18" charset="0"/>
              </a:rPr>
              <a:t>İflas </a:t>
            </a:r>
            <a:r>
              <a:rPr lang="tr-TR" b="1" i="1" dirty="0" smtClean="0">
                <a:latin typeface="Times New Roman" panose="02020603050405020304" pitchFamily="18" charset="0"/>
                <a:cs typeface="Times New Roman" panose="02020603050405020304" pitchFamily="18" charset="0"/>
              </a:rPr>
              <a:t>Kararının İflas Dairesine </a:t>
            </a:r>
            <a:r>
              <a:rPr lang="tr-TR" b="1" i="1" dirty="0">
                <a:latin typeface="Times New Roman" panose="02020603050405020304" pitchFamily="18" charset="0"/>
                <a:cs typeface="Times New Roman" panose="02020603050405020304" pitchFamily="18" charset="0"/>
              </a:rPr>
              <a:t>bildirilmesi üzerine</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Daire, </a:t>
            </a:r>
            <a:r>
              <a:rPr lang="tr-TR" b="1" dirty="0">
                <a:latin typeface="Times New Roman" panose="02020603050405020304" pitchFamily="18" charset="0"/>
                <a:cs typeface="Times New Roman" panose="02020603050405020304" pitchFamily="18" charset="0"/>
              </a:rPr>
              <a:t>kendiliğinden durumu </a:t>
            </a:r>
            <a:r>
              <a:rPr lang="tr-TR" b="1" dirty="0" smtClean="0">
                <a:latin typeface="Times New Roman" panose="02020603050405020304" pitchFamily="18" charset="0"/>
                <a:cs typeface="Times New Roman" panose="02020603050405020304" pitchFamily="18" charset="0"/>
              </a:rPr>
              <a:t>Tapu Dairesine bildirerek</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Şerhin </a:t>
            </a:r>
            <a:r>
              <a:rPr lang="tr-TR" b="1" dirty="0">
                <a:latin typeface="Times New Roman" panose="02020603050405020304" pitchFamily="18" charset="0"/>
                <a:cs typeface="Times New Roman" panose="02020603050405020304" pitchFamily="18" charset="0"/>
              </a:rPr>
              <a:t>yapılmasını sağlar (</a:t>
            </a:r>
            <a:r>
              <a:rPr lang="tr-TR" i="1" dirty="0">
                <a:latin typeface="Times New Roman" panose="02020603050405020304" pitchFamily="18" charset="0"/>
                <a:cs typeface="Times New Roman" panose="02020603050405020304" pitchFamily="18" charset="0"/>
              </a:rPr>
              <a:t>İİK </a:t>
            </a:r>
            <a:r>
              <a:rPr lang="tr-TR" i="1" dirty="0" smtClean="0">
                <a:latin typeface="Times New Roman" panose="02020603050405020304" pitchFamily="18" charset="0"/>
                <a:cs typeface="Times New Roman" panose="02020603050405020304" pitchFamily="18" charset="0"/>
              </a:rPr>
              <a:t>m. 166 </a:t>
            </a:r>
            <a:r>
              <a:rPr lang="tr-TR" i="1" dirty="0">
                <a:latin typeface="Times New Roman" panose="02020603050405020304" pitchFamily="18" charset="0"/>
                <a:cs typeface="Times New Roman" panose="02020603050405020304" pitchFamily="18" charset="0"/>
              </a:rPr>
              <a:t>/ II). </a:t>
            </a:r>
            <a:endParaRPr lang="tr-TR" i="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Fakat</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Taşınmaz Malikinin İflasının </a:t>
            </a:r>
            <a:r>
              <a:rPr lang="tr-TR" b="1" dirty="0">
                <a:latin typeface="Times New Roman" panose="02020603050405020304" pitchFamily="18" charset="0"/>
                <a:cs typeface="Times New Roman" panose="02020603050405020304" pitchFamily="18" charset="0"/>
              </a:rPr>
              <a:t>onun </a:t>
            </a:r>
            <a:r>
              <a:rPr lang="tr-TR" b="1" i="1" dirty="0" smtClean="0">
                <a:latin typeface="Times New Roman" panose="02020603050405020304" pitchFamily="18" charset="0"/>
                <a:cs typeface="Times New Roman" panose="02020603050405020304" pitchFamily="18" charset="0"/>
              </a:rPr>
              <a:t>Tasarruf Yetkisine etkisi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Siciline </a:t>
            </a:r>
            <a:r>
              <a:rPr lang="tr-TR" b="1" dirty="0">
                <a:latin typeface="Times New Roman" panose="02020603050405020304" pitchFamily="18" charset="0"/>
                <a:cs typeface="Times New Roman" panose="02020603050405020304" pitchFamily="18" charset="0"/>
              </a:rPr>
              <a:t>verilecek </a:t>
            </a:r>
            <a:r>
              <a:rPr lang="tr-TR" b="1" dirty="0" smtClean="0">
                <a:latin typeface="Times New Roman" panose="02020603050405020304" pitchFamily="18" charset="0"/>
                <a:cs typeface="Times New Roman" panose="02020603050405020304" pitchFamily="18" charset="0"/>
              </a:rPr>
              <a:t>Şerhten </a:t>
            </a:r>
            <a:r>
              <a:rPr lang="tr-TR" b="1" dirty="0">
                <a:latin typeface="Times New Roman" panose="02020603050405020304" pitchFamily="18" charset="0"/>
                <a:cs typeface="Times New Roman" panose="02020603050405020304" pitchFamily="18" charset="0"/>
              </a:rPr>
              <a:t>önce gerçekleşir. </a:t>
            </a:r>
          </a:p>
          <a:p>
            <a:pPr marL="0" indent="0">
              <a:buNone/>
            </a:pPr>
            <a:endParaRPr lang="tr-TR" dirty="0"/>
          </a:p>
        </p:txBody>
      </p:sp>
    </p:spTree>
    <p:extLst>
      <p:ext uri="{BB962C8B-B14F-4D97-AF65-F5344CB8AC3E}">
        <p14:creationId xmlns:p14="http://schemas.microsoft.com/office/powerpoint/2010/main" val="26358518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u="sng" dirty="0">
                <a:latin typeface="Times New Roman" panose="02020603050405020304" pitchFamily="18" charset="0"/>
                <a:cs typeface="Times New Roman" panose="02020603050405020304" pitchFamily="18" charset="0"/>
              </a:rPr>
              <a:t>İflas </a:t>
            </a:r>
            <a:r>
              <a:rPr lang="tr-TR" sz="4400" b="1" u="sng" dirty="0" smtClean="0">
                <a:latin typeface="Times New Roman" panose="02020603050405020304" pitchFamily="18" charset="0"/>
                <a:cs typeface="Times New Roman" panose="02020603050405020304" pitchFamily="18" charset="0"/>
              </a:rPr>
              <a:t>Kararı </a:t>
            </a:r>
            <a:r>
              <a:rPr lang="tr-TR" sz="4400" u="sng" dirty="0" smtClean="0">
                <a:latin typeface="Times New Roman" panose="02020603050405020304" pitchFamily="18" charset="0"/>
                <a:cs typeface="Times New Roman" panose="02020603050405020304" pitchFamily="18" charset="0"/>
              </a:rPr>
              <a:t>ile</a:t>
            </a:r>
            <a:r>
              <a:rPr lang="tr-TR" sz="4400" b="1" u="sng" dirty="0" smtClean="0">
                <a:latin typeface="Times New Roman" panose="02020603050405020304" pitchFamily="18" charset="0"/>
                <a:cs typeface="Times New Roman" panose="02020603050405020304" pitchFamily="18" charset="0"/>
              </a:rPr>
              <a:t> </a:t>
            </a:r>
            <a:r>
              <a:rPr lang="tr-TR" sz="4400" b="1" u="sng" dirty="0">
                <a:latin typeface="Times New Roman" panose="02020603050405020304" pitchFamily="18" charset="0"/>
                <a:cs typeface="Times New Roman" panose="02020603050405020304" pitchFamily="18" charset="0"/>
              </a:rPr>
              <a:t>M</a:t>
            </a:r>
            <a:r>
              <a:rPr lang="tr-TR" sz="4400" b="1" u="sng" dirty="0" smtClean="0">
                <a:latin typeface="Times New Roman" panose="02020603050405020304" pitchFamily="18" charset="0"/>
                <a:cs typeface="Times New Roman" panose="02020603050405020304" pitchFamily="18" charset="0"/>
              </a:rPr>
              <a:t>üflisin İflas Masasına Giren Malları </a:t>
            </a:r>
            <a:r>
              <a:rPr lang="tr-TR" sz="4400" b="1" u="sng" dirty="0">
                <a:latin typeface="Times New Roman" panose="02020603050405020304" pitchFamily="18" charset="0"/>
                <a:cs typeface="Times New Roman" panose="02020603050405020304" pitchFamily="18" charset="0"/>
              </a:rPr>
              <a:t>üzerinde </a:t>
            </a:r>
            <a:r>
              <a:rPr lang="tr-TR" sz="4400" b="1" u="sng" dirty="0" smtClean="0">
                <a:latin typeface="Times New Roman" panose="02020603050405020304" pitchFamily="18" charset="0"/>
                <a:cs typeface="Times New Roman" panose="02020603050405020304" pitchFamily="18" charset="0"/>
              </a:rPr>
              <a:t>Tasarruf Yetkisi </a:t>
            </a:r>
            <a:r>
              <a:rPr lang="tr-TR" sz="4400" b="1" u="sng" dirty="0">
                <a:latin typeface="Times New Roman" panose="02020603050405020304" pitchFamily="18" charset="0"/>
                <a:cs typeface="Times New Roman" panose="02020603050405020304" pitchFamily="18" charset="0"/>
              </a:rPr>
              <a:t>kısıtlanmış olur. </a:t>
            </a:r>
            <a:endParaRPr lang="tr-TR" sz="4400" b="1" u="sng" dirty="0" smtClean="0">
              <a:latin typeface="Times New Roman" panose="02020603050405020304" pitchFamily="18" charset="0"/>
              <a:cs typeface="Times New Roman" panose="02020603050405020304" pitchFamily="18" charset="0"/>
            </a:endParaRPr>
          </a:p>
          <a:p>
            <a:pPr algn="just"/>
            <a:r>
              <a:rPr lang="tr-TR" sz="4400" dirty="0" smtClean="0">
                <a:latin typeface="Times New Roman" panose="02020603050405020304" pitchFamily="18" charset="0"/>
                <a:cs typeface="Times New Roman" panose="02020603050405020304" pitchFamily="18" charset="0"/>
              </a:rPr>
              <a:t>Bu bağlamda</a:t>
            </a:r>
            <a:r>
              <a:rPr lang="tr-TR" sz="4400" b="1" dirty="0" smtClean="0">
                <a:latin typeface="Times New Roman" panose="02020603050405020304" pitchFamily="18" charset="0"/>
                <a:cs typeface="Times New Roman" panose="02020603050405020304" pitchFamily="18" charset="0"/>
              </a:rPr>
              <a:t>, Müflisin </a:t>
            </a:r>
            <a:r>
              <a:rPr lang="tr-TR" sz="4400" b="1" dirty="0">
                <a:latin typeface="Times New Roman" panose="02020603050405020304" pitchFamily="18" charset="0"/>
                <a:cs typeface="Times New Roman" panose="02020603050405020304" pitchFamily="18" charset="0"/>
              </a:rPr>
              <a:t>bu </a:t>
            </a:r>
            <a:r>
              <a:rPr lang="tr-TR" sz="4400" b="1" dirty="0" smtClean="0">
                <a:latin typeface="Times New Roman" panose="02020603050405020304" pitchFamily="18" charset="0"/>
                <a:cs typeface="Times New Roman" panose="02020603050405020304" pitchFamily="18" charset="0"/>
              </a:rPr>
              <a:t>Mallar </a:t>
            </a:r>
            <a:r>
              <a:rPr lang="tr-TR" sz="4400" b="1" dirty="0">
                <a:latin typeface="Times New Roman" panose="02020603050405020304" pitchFamily="18" charset="0"/>
                <a:cs typeface="Times New Roman" panose="02020603050405020304" pitchFamily="18" charset="0"/>
              </a:rPr>
              <a:t>üzerindeki </a:t>
            </a:r>
            <a:r>
              <a:rPr lang="tr-TR" sz="4400" b="1" dirty="0" smtClean="0">
                <a:latin typeface="Times New Roman" panose="02020603050405020304" pitchFamily="18" charset="0"/>
                <a:cs typeface="Times New Roman" panose="02020603050405020304" pitchFamily="18" charset="0"/>
              </a:rPr>
              <a:t>Tasarrufları, Alacaklılarına </a:t>
            </a:r>
            <a:r>
              <a:rPr lang="tr-TR" sz="4400" b="1" dirty="0">
                <a:latin typeface="Times New Roman" panose="02020603050405020304" pitchFamily="18" charset="0"/>
                <a:cs typeface="Times New Roman" panose="02020603050405020304" pitchFamily="18" charset="0"/>
              </a:rPr>
              <a:t>karşı hükümsüzdür (</a:t>
            </a:r>
            <a:r>
              <a:rPr lang="tr-TR" sz="4400" i="1" dirty="0">
                <a:latin typeface="Times New Roman" panose="02020603050405020304" pitchFamily="18" charset="0"/>
                <a:cs typeface="Times New Roman" panose="02020603050405020304" pitchFamily="18" charset="0"/>
              </a:rPr>
              <a:t>İİK </a:t>
            </a:r>
            <a:r>
              <a:rPr lang="tr-TR" sz="4400" i="1" dirty="0" smtClean="0">
                <a:latin typeface="Times New Roman" panose="02020603050405020304" pitchFamily="18" charset="0"/>
                <a:cs typeface="Times New Roman" panose="02020603050405020304" pitchFamily="18" charset="0"/>
              </a:rPr>
              <a:t>m. 191 </a:t>
            </a:r>
            <a:r>
              <a:rPr lang="tr-TR" sz="4400" i="1" dirty="0">
                <a:latin typeface="Times New Roman" panose="02020603050405020304" pitchFamily="18" charset="0"/>
                <a:cs typeface="Times New Roman" panose="02020603050405020304" pitchFamily="18" charset="0"/>
              </a:rPr>
              <a:t>/ 1). </a:t>
            </a:r>
          </a:p>
          <a:p>
            <a:pPr marL="0" indent="0">
              <a:buNone/>
            </a:pPr>
            <a:endParaRPr lang="tr-TR" sz="4400" dirty="0"/>
          </a:p>
        </p:txBody>
      </p:sp>
    </p:spTree>
    <p:extLst>
      <p:ext uri="{BB962C8B-B14F-4D97-AF65-F5344CB8AC3E}">
        <p14:creationId xmlns:p14="http://schemas.microsoft.com/office/powerpoint/2010/main" val="724975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600" dirty="0">
                <a:latin typeface="Times New Roman" panose="02020603050405020304" pitchFamily="18" charset="0"/>
                <a:cs typeface="Times New Roman" panose="02020603050405020304" pitchFamily="18" charset="0"/>
              </a:rPr>
              <a:t>Tüm bu </a:t>
            </a:r>
            <a:r>
              <a:rPr lang="tr-TR" sz="3600" dirty="0" smtClean="0">
                <a:latin typeface="Times New Roman" panose="02020603050405020304" pitchFamily="18" charset="0"/>
                <a:cs typeface="Times New Roman" panose="02020603050405020304" pitchFamily="18" charset="0"/>
              </a:rPr>
              <a:t>İşlemler</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Tapu Kütüğü </a:t>
            </a:r>
            <a:r>
              <a:rPr lang="tr-TR" sz="3600" dirty="0">
                <a:latin typeface="Times New Roman" panose="02020603050405020304" pitchFamily="18" charset="0"/>
                <a:cs typeface="Times New Roman" panose="02020603050405020304" pitchFamily="18" charset="0"/>
              </a:rPr>
              <a:t>ve </a:t>
            </a:r>
            <a:r>
              <a:rPr lang="tr-TR" sz="3600" dirty="0" smtClean="0">
                <a:latin typeface="Times New Roman" panose="02020603050405020304" pitchFamily="18" charset="0"/>
                <a:cs typeface="Times New Roman" panose="02020603050405020304" pitchFamily="18" charset="0"/>
              </a:rPr>
              <a:t>Kat Mülkiyeti Kütüğünün </a:t>
            </a:r>
            <a:r>
              <a:rPr lang="tr-TR" sz="3600" dirty="0">
                <a:latin typeface="Times New Roman" panose="02020603050405020304" pitchFamily="18" charset="0"/>
                <a:cs typeface="Times New Roman" panose="02020603050405020304" pitchFamily="18" charset="0"/>
              </a:rPr>
              <a:t>ilgili </a:t>
            </a:r>
            <a:r>
              <a:rPr lang="tr-TR" sz="3600" dirty="0" smtClean="0">
                <a:latin typeface="Times New Roman" panose="02020603050405020304" pitchFamily="18" charset="0"/>
                <a:cs typeface="Times New Roman" panose="02020603050405020304" pitchFamily="18" charset="0"/>
              </a:rPr>
              <a:t>sütunlarına </a:t>
            </a:r>
            <a:r>
              <a:rPr lang="tr-TR" sz="3600" dirty="0">
                <a:latin typeface="Times New Roman" panose="02020603050405020304" pitchFamily="18" charset="0"/>
                <a:cs typeface="Times New Roman" panose="02020603050405020304" pitchFamily="18" charset="0"/>
              </a:rPr>
              <a:t>kaydedilirken, </a:t>
            </a:r>
            <a:r>
              <a:rPr lang="tr-TR" sz="3600" b="1" u="sng" dirty="0">
                <a:latin typeface="Times New Roman" panose="02020603050405020304" pitchFamily="18" charset="0"/>
                <a:cs typeface="Times New Roman" panose="02020603050405020304" pitchFamily="18" charset="0"/>
              </a:rPr>
              <a:t>Tapu ve Kadastro Genel Müdürlüğünün 12.05.2015 tarihli </a:t>
            </a:r>
            <a:r>
              <a:rPr lang="tr-TR" sz="3600" b="1" u="sng" dirty="0" smtClean="0">
                <a:latin typeface="Times New Roman" panose="02020603050405020304" pitchFamily="18" charset="0"/>
                <a:cs typeface="Times New Roman" panose="02020603050405020304" pitchFamily="18" charset="0"/>
              </a:rPr>
              <a:t>Genelgesi</a:t>
            </a:r>
            <a:r>
              <a:rPr lang="tr-TR" sz="3600" b="1"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(1763, 2015 /1</a:t>
            </a:r>
            <a:r>
              <a:rPr lang="tr-TR" sz="3600" b="1" dirty="0" smtClean="0">
                <a:latin typeface="Times New Roman" panose="02020603050405020304" pitchFamily="18" charset="0"/>
                <a:cs typeface="Times New Roman" panose="02020603050405020304" pitchFamily="18" charset="0"/>
              </a:rPr>
              <a:t>) dikkate alınmalıdır. </a:t>
            </a:r>
          </a:p>
          <a:p>
            <a:pPr algn="just"/>
            <a:r>
              <a:rPr lang="tr-TR" sz="3600" b="1" dirty="0" smtClean="0">
                <a:latin typeface="Times New Roman" panose="02020603050405020304" pitchFamily="18" charset="0"/>
                <a:cs typeface="Times New Roman" panose="02020603050405020304" pitchFamily="18" charset="0"/>
              </a:rPr>
              <a:t>Bu Genelgede </a:t>
            </a:r>
            <a:r>
              <a:rPr lang="tr-TR" sz="3600" dirty="0" smtClean="0">
                <a:latin typeface="Times New Roman" panose="02020603050405020304" pitchFamily="18" charset="0"/>
                <a:cs typeface="Times New Roman" panose="02020603050405020304" pitchFamily="18" charset="0"/>
              </a:rPr>
              <a:t>ise,</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21.05.2015 </a:t>
            </a:r>
            <a:r>
              <a:rPr lang="tr-TR" sz="3600" b="1" i="1" dirty="0">
                <a:latin typeface="Times New Roman" panose="02020603050405020304" pitchFamily="18" charset="0"/>
                <a:cs typeface="Times New Roman" panose="02020603050405020304" pitchFamily="18" charset="0"/>
              </a:rPr>
              <a:t>tarihinden itibaren</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tüm </a:t>
            </a:r>
            <a:r>
              <a:rPr lang="tr-TR" sz="3600" b="1" dirty="0" smtClean="0">
                <a:latin typeface="Times New Roman" panose="02020603050405020304" pitchFamily="18" charset="0"/>
                <a:cs typeface="Times New Roman" panose="02020603050405020304" pitchFamily="18" charset="0"/>
              </a:rPr>
              <a:t>Tapu Müdürlüklerinde</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Haciz Şerhlerinin </a:t>
            </a:r>
            <a:r>
              <a:rPr lang="tr-TR" sz="3600" b="1" dirty="0">
                <a:latin typeface="Times New Roman" panose="02020603050405020304" pitchFamily="18" charset="0"/>
                <a:cs typeface="Times New Roman" panose="02020603050405020304" pitchFamily="18" charset="0"/>
              </a:rPr>
              <a:t>salt </a:t>
            </a:r>
            <a:r>
              <a:rPr lang="tr-TR" sz="3600" b="1" dirty="0" smtClean="0">
                <a:latin typeface="Times New Roman" panose="02020603050405020304" pitchFamily="18" charset="0"/>
                <a:cs typeface="Times New Roman" panose="02020603050405020304" pitchFamily="18" charset="0"/>
              </a:rPr>
              <a:t>Elektronik Ortamda </a:t>
            </a:r>
            <a:r>
              <a:rPr lang="tr-TR" sz="3600" b="1" dirty="0">
                <a:latin typeface="Times New Roman" panose="02020603050405020304" pitchFamily="18" charset="0"/>
                <a:cs typeface="Times New Roman" panose="02020603050405020304" pitchFamily="18" charset="0"/>
              </a:rPr>
              <a:t>tutulması uygulamasına</a:t>
            </a:r>
            <a:r>
              <a:rPr lang="tr-TR" sz="3600" dirty="0">
                <a:latin typeface="Times New Roman" panose="02020603050405020304" pitchFamily="18" charset="0"/>
                <a:cs typeface="Times New Roman" panose="02020603050405020304" pitchFamily="18" charset="0"/>
              </a:rPr>
              <a:t> geçilmesi öngörülmüştür. </a:t>
            </a:r>
            <a:endParaRPr lang="tr-TR" sz="3600" dirty="0" smtClean="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78354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Taşınmazlarda İflas Kararının Tapu Siciline Şerh verilmemiş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Müflisin Tasarrufu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Ayni Hakkı Kazanan Kişinin </a:t>
            </a:r>
            <a:r>
              <a:rPr lang="tr-TR" sz="3200" b="1" dirty="0" err="1">
                <a:latin typeface="Times New Roman" panose="02020603050405020304" pitchFamily="18" charset="0"/>
                <a:cs typeface="Times New Roman" panose="02020603050405020304" pitchFamily="18" charset="0"/>
              </a:rPr>
              <a:t>İyiniyetle</a:t>
            </a:r>
            <a:r>
              <a:rPr lang="tr-TR" sz="3200" b="1" dirty="0">
                <a:latin typeface="Times New Roman" panose="02020603050405020304" pitchFamily="18" charset="0"/>
                <a:cs typeface="Times New Roman" panose="02020603050405020304" pitchFamily="18" charset="0"/>
              </a:rPr>
              <a:t> hareket etmiş olması, </a:t>
            </a:r>
            <a:r>
              <a:rPr lang="tr-TR" sz="3200" dirty="0">
                <a:latin typeface="Times New Roman" panose="02020603050405020304" pitchFamily="18" charset="0"/>
                <a:cs typeface="Times New Roman" panose="02020603050405020304" pitchFamily="18" charset="0"/>
              </a:rPr>
              <a:t>bu</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Sonucu </a:t>
            </a:r>
            <a:r>
              <a:rPr lang="tr-TR" sz="3200" b="1" dirty="0">
                <a:latin typeface="Times New Roman" panose="02020603050405020304" pitchFamily="18" charset="0"/>
                <a:cs typeface="Times New Roman" panose="02020603050405020304" pitchFamily="18" charset="0"/>
              </a:rPr>
              <a:t>değiştirmez. </a:t>
            </a:r>
          </a:p>
          <a:p>
            <a:pPr algn="just"/>
            <a:r>
              <a:rPr lang="tr-TR" sz="3200" b="1" u="sng" dirty="0">
                <a:latin typeface="Times New Roman" panose="02020603050405020304" pitchFamily="18" charset="0"/>
                <a:cs typeface="Times New Roman" panose="02020603050405020304" pitchFamily="18" charset="0"/>
              </a:rPr>
              <a:t>İflas Kararının Şerh verilmiş olması</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Malı Müflisten – </a:t>
            </a:r>
            <a:r>
              <a:rPr lang="tr-TR" sz="3200" b="1" i="1" dirty="0" smtClean="0">
                <a:latin typeface="Times New Roman" panose="02020603050405020304" pitchFamily="18" charset="0"/>
                <a:cs typeface="Times New Roman" panose="02020603050405020304" pitchFamily="18" charset="0"/>
              </a:rPr>
              <a:t>Yolsuz bir Tescille-  </a:t>
            </a:r>
            <a:r>
              <a:rPr lang="tr-TR" sz="3200" b="1" dirty="0">
                <a:latin typeface="Times New Roman" panose="02020603050405020304" pitchFamily="18" charset="0"/>
                <a:cs typeface="Times New Roman" panose="02020603050405020304" pitchFamily="18" charset="0"/>
              </a:rPr>
              <a:t>edinmiş bulunan </a:t>
            </a:r>
            <a:r>
              <a:rPr lang="tr-TR" sz="3200" b="1" dirty="0" smtClean="0">
                <a:latin typeface="Times New Roman" panose="02020603050405020304" pitchFamily="18" charset="0"/>
                <a:cs typeface="Times New Roman" panose="02020603050405020304" pitchFamily="18" charset="0"/>
              </a:rPr>
              <a:t>Kimseden </a:t>
            </a:r>
            <a:r>
              <a:rPr lang="tr-TR" sz="3200" b="1" u="sng" dirty="0" smtClean="0">
                <a:latin typeface="Times New Roman" panose="02020603050405020304" pitchFamily="18" charset="0"/>
                <a:cs typeface="Times New Roman" panose="02020603050405020304" pitchFamily="18" charset="0"/>
              </a:rPr>
              <a:t>Ayni Hak </a:t>
            </a:r>
            <a:r>
              <a:rPr lang="tr-TR" sz="3200" b="1" u="sng" dirty="0">
                <a:latin typeface="Times New Roman" panose="02020603050405020304" pitchFamily="18" charset="0"/>
                <a:cs typeface="Times New Roman" panose="02020603050405020304" pitchFamily="18" charset="0"/>
              </a:rPr>
              <a:t>kazanacak olan </a:t>
            </a:r>
            <a:r>
              <a:rPr lang="tr-TR" sz="3200" b="1" u="sng" dirty="0" smtClean="0">
                <a:latin typeface="Times New Roman" panose="02020603050405020304" pitchFamily="18" charset="0"/>
                <a:cs typeface="Times New Roman" panose="02020603050405020304" pitchFamily="18" charset="0"/>
              </a:rPr>
              <a:t>Üçüncü Kişilerin </a:t>
            </a:r>
            <a:r>
              <a:rPr lang="tr-TR" sz="3200" b="1" u="sng" dirty="0" err="1" smtClean="0">
                <a:latin typeface="Times New Roman" panose="02020603050405020304" pitchFamily="18" charset="0"/>
                <a:cs typeface="Times New Roman" panose="02020603050405020304" pitchFamily="18" charset="0"/>
              </a:rPr>
              <a:t>İyiniyetini</a:t>
            </a:r>
            <a:r>
              <a:rPr lang="tr-TR" sz="3200" b="1" u="sng" dirty="0" smtClean="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bertaraf eder </a:t>
            </a:r>
            <a:r>
              <a:rPr lang="tr-TR" sz="3200" dirty="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Müflisin Tasarrufunun Hükümsüzlüğünün </a:t>
            </a:r>
            <a:r>
              <a:rPr lang="tr-TR" sz="3200" b="1" dirty="0">
                <a:latin typeface="Times New Roman" panose="02020603050405020304" pitchFamily="18" charset="0"/>
                <a:cs typeface="Times New Roman" panose="02020603050405020304" pitchFamily="18" charset="0"/>
              </a:rPr>
              <a:t>söz konusu Ü</a:t>
            </a:r>
            <a:r>
              <a:rPr lang="tr-TR" sz="3200" b="1" dirty="0" smtClean="0">
                <a:latin typeface="Times New Roman" panose="02020603050405020304" pitchFamily="18" charset="0"/>
                <a:cs typeface="Times New Roman" panose="02020603050405020304" pitchFamily="18" charset="0"/>
              </a:rPr>
              <a:t>çüncü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işilere </a:t>
            </a:r>
            <a:r>
              <a:rPr lang="tr-TR" sz="3200" b="1" dirty="0">
                <a:latin typeface="Times New Roman" panose="02020603050405020304" pitchFamily="18" charset="0"/>
                <a:cs typeface="Times New Roman" panose="02020603050405020304" pitchFamily="18" charset="0"/>
              </a:rPr>
              <a:t>karşı ileri sürülebilmesini sağlar. </a:t>
            </a:r>
          </a:p>
          <a:p>
            <a:pPr marL="0" indent="0">
              <a:buNone/>
            </a:pPr>
            <a:r>
              <a:rPr lang="tr-TR" sz="32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40422755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Konkordato ile Verilen Süre </a:t>
            </a:r>
            <a:endParaRPr lang="tr-TR" b="1" dirty="0">
              <a:latin typeface="+mn-lt"/>
            </a:endParaRPr>
          </a:p>
        </p:txBody>
      </p:sp>
      <p:sp>
        <p:nvSpPr>
          <p:cNvPr id="3" name="İçerik Yer Tutucusu 2"/>
          <p:cNvSpPr>
            <a:spLocks noGrp="1"/>
          </p:cNvSpPr>
          <p:nvPr>
            <p:ph idx="1"/>
          </p:nvPr>
        </p:nvSpPr>
        <p:spPr/>
        <p:txBody>
          <a:bodyPr/>
          <a:lstStyle/>
          <a:p>
            <a:pPr algn="just"/>
            <a:r>
              <a:rPr lang="tr-TR" b="1" i="1" u="sng" dirty="0" smtClean="0">
                <a:latin typeface="Times New Roman" panose="02020603050405020304" pitchFamily="18" charset="0"/>
                <a:cs typeface="Times New Roman" panose="02020603050405020304" pitchFamily="18" charset="0"/>
              </a:rPr>
              <a:t>İcra ve İflas Kanunu’nun 7101 sayılı Kanun ile değişik 285. maddesine göre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Borçlarını, Vadesi geldiği halde ödeyemeyen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Vadesinde Ödeyememe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ehlikesi altında bulunan </a:t>
            </a:r>
            <a:r>
              <a:rPr lang="tr-TR" dirty="0" smtClean="0">
                <a:latin typeface="Times New Roman" panose="02020603050405020304" pitchFamily="18" charset="0"/>
                <a:cs typeface="Times New Roman" panose="02020603050405020304" pitchFamily="18" charset="0"/>
              </a:rPr>
              <a:t>herhangi bir </a:t>
            </a:r>
            <a:r>
              <a:rPr lang="tr-TR" b="1" dirty="0" smtClean="0">
                <a:latin typeface="Times New Roman" panose="02020603050405020304" pitchFamily="18" charset="0"/>
                <a:cs typeface="Times New Roman" panose="02020603050405020304" pitchFamily="18" charset="0"/>
              </a:rPr>
              <a:t>Borçlu, Vade verilmek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Tenzilat yapılmak </a:t>
            </a:r>
            <a:r>
              <a:rPr lang="tr-TR" dirty="0" smtClean="0">
                <a:latin typeface="Times New Roman" panose="02020603050405020304" pitchFamily="18" charset="0"/>
                <a:cs typeface="Times New Roman" panose="02020603050405020304" pitchFamily="18" charset="0"/>
              </a:rPr>
              <a:t>suretiyle</a:t>
            </a:r>
            <a:r>
              <a:rPr lang="tr-TR" b="1" dirty="0" smtClean="0">
                <a:latin typeface="Times New Roman" panose="02020603050405020304" pitchFamily="18" charset="0"/>
                <a:cs typeface="Times New Roman" panose="02020603050405020304" pitchFamily="18" charset="0"/>
              </a:rPr>
              <a:t> Borçlarını ödeyebilmek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muhtemel </a:t>
            </a:r>
            <a:r>
              <a:rPr lang="tr-TR" dirty="0" smtClean="0">
                <a:latin typeface="Times New Roman" panose="02020603050405020304" pitchFamily="18" charset="0"/>
                <a:cs typeface="Times New Roman" panose="02020603050405020304" pitchFamily="18" charset="0"/>
              </a:rPr>
              <a:t>bir</a:t>
            </a:r>
            <a:r>
              <a:rPr lang="tr-TR" b="1" dirty="0" smtClean="0">
                <a:latin typeface="Times New Roman" panose="02020603050405020304" pitchFamily="18" charset="0"/>
                <a:cs typeface="Times New Roman" panose="02020603050405020304" pitchFamily="18" charset="0"/>
              </a:rPr>
              <a:t> İflastan kurtulmak </a:t>
            </a:r>
            <a:r>
              <a:rPr lang="tr-TR" dirty="0" smtClean="0">
                <a:latin typeface="Times New Roman" panose="02020603050405020304" pitchFamily="18" charset="0"/>
                <a:cs typeface="Times New Roman" panose="02020603050405020304" pitchFamily="18" charset="0"/>
              </a:rPr>
              <a:t>için</a:t>
            </a:r>
            <a:r>
              <a:rPr lang="tr-TR" b="1"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Konkordato </a:t>
            </a:r>
            <a:r>
              <a:rPr lang="tr-TR" b="1" dirty="0" smtClean="0">
                <a:latin typeface="Times New Roman" panose="02020603050405020304" pitchFamily="18" charset="0"/>
                <a:cs typeface="Times New Roman" panose="02020603050405020304" pitchFamily="18" charset="0"/>
              </a:rPr>
              <a:t>talep edebilir. </a:t>
            </a:r>
          </a:p>
          <a:p>
            <a:pPr algn="just"/>
            <a:r>
              <a:rPr lang="tr-TR" b="1" u="sng" dirty="0" smtClean="0">
                <a:latin typeface="Times New Roman" panose="02020603050405020304" pitchFamily="18" charset="0"/>
                <a:cs typeface="Times New Roman" panose="02020603050405020304" pitchFamily="18" charset="0"/>
              </a:rPr>
              <a:t>İflas talebinde bulunabilecek her Alacaklı </a:t>
            </a:r>
            <a:r>
              <a:rPr lang="tr-TR" dirty="0" smtClean="0">
                <a:latin typeface="Times New Roman" panose="02020603050405020304" pitchFamily="18" charset="0"/>
                <a:cs typeface="Times New Roman" panose="02020603050405020304" pitchFamily="18" charset="0"/>
              </a:rPr>
              <a:t>da</a:t>
            </a:r>
            <a:r>
              <a:rPr lang="tr-TR" b="1" dirty="0" smtClean="0">
                <a:latin typeface="Times New Roman" panose="02020603050405020304" pitchFamily="18" charset="0"/>
                <a:cs typeface="Times New Roman" panose="02020603050405020304" pitchFamily="18" charset="0"/>
              </a:rPr>
              <a:t> gerekçeli bir dilekçeyle, Borçlu hakkında Konkordato İşlemlerinin başlatılmasını isteyebilir. </a:t>
            </a:r>
          </a:p>
          <a:p>
            <a:pPr algn="just"/>
            <a:r>
              <a:rPr lang="tr-TR" dirty="0" smtClean="0">
                <a:latin typeface="Times New Roman" panose="02020603050405020304" pitchFamily="18" charset="0"/>
                <a:cs typeface="Times New Roman" panose="02020603050405020304" pitchFamily="18" charset="0"/>
              </a:rPr>
              <a:t>Bu konuda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örevli Mahkeme</a:t>
            </a:r>
            <a:r>
              <a:rPr lang="tr-TR" dirty="0" smtClean="0">
                <a:latin typeface="Times New Roman" panose="02020603050405020304" pitchFamily="18" charset="0"/>
                <a:cs typeface="Times New Roman" panose="02020603050405020304" pitchFamily="18" charset="0"/>
              </a:rPr>
              <a:t>, Asliye Ticaret Mahkemesidir.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2036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Borçlunun Konkordato Talebine ekleyeceği Belgeler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İİK m. 286 hükmünde </a:t>
            </a:r>
            <a:r>
              <a:rPr lang="tr-TR" dirty="0" smtClean="0">
                <a:latin typeface="Times New Roman" panose="02020603050405020304" pitchFamily="18" charset="0"/>
                <a:cs typeface="Times New Roman" panose="02020603050405020304" pitchFamily="18" charset="0"/>
              </a:rPr>
              <a:t>sayılmıştır. </a:t>
            </a:r>
          </a:p>
          <a:p>
            <a:pPr algn="just"/>
            <a:r>
              <a:rPr lang="tr-TR" dirty="0" smtClean="0">
                <a:latin typeface="Times New Roman" panose="02020603050405020304" pitchFamily="18" charset="0"/>
                <a:cs typeface="Times New Roman" panose="02020603050405020304" pitchFamily="18" charset="0"/>
              </a:rPr>
              <a:t>Konkordato Talebi üzerine Mahkeme, 286. maddede belirtilen Belgelerin eksiksiz olarak mevcut olduğunu tespit ettiği takdirde, önce derhal </a:t>
            </a:r>
            <a:r>
              <a:rPr lang="tr-TR" b="1" dirty="0" smtClean="0">
                <a:latin typeface="Times New Roman" panose="02020603050405020304" pitchFamily="18" charset="0"/>
                <a:cs typeface="Times New Roman" panose="02020603050405020304" pitchFamily="18" charset="0"/>
              </a:rPr>
              <a:t>geçici Mühlet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Süre)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Kararı </a:t>
            </a:r>
            <a:r>
              <a:rPr lang="tr-TR" dirty="0" smtClean="0">
                <a:latin typeface="Times New Roman" panose="02020603050405020304" pitchFamily="18" charset="0"/>
                <a:cs typeface="Times New Roman" panose="02020603050405020304" pitchFamily="18" charset="0"/>
              </a:rPr>
              <a:t>verir (</a:t>
            </a:r>
            <a:r>
              <a:rPr lang="tr-TR" sz="2400" i="1" dirty="0" smtClean="0">
                <a:latin typeface="Times New Roman" panose="02020603050405020304" pitchFamily="18" charset="0"/>
                <a:cs typeface="Times New Roman" panose="02020603050405020304" pitchFamily="18" charset="0"/>
              </a:rPr>
              <a:t>İİK m. 287 /1). </a:t>
            </a:r>
          </a:p>
          <a:p>
            <a:pPr algn="just"/>
            <a:r>
              <a:rPr lang="tr-TR" b="1" dirty="0" smtClean="0">
                <a:latin typeface="Times New Roman" panose="02020603050405020304" pitchFamily="18" charset="0"/>
                <a:cs typeface="Times New Roman" panose="02020603050405020304" pitchFamily="18" charset="0"/>
              </a:rPr>
              <a:t>Geçici Mühlet, </a:t>
            </a:r>
            <a:r>
              <a:rPr lang="tr-TR" b="1" i="1" dirty="0" smtClean="0">
                <a:latin typeface="Times New Roman" panose="02020603050405020304" pitchFamily="18" charset="0"/>
                <a:cs typeface="Times New Roman" panose="02020603050405020304" pitchFamily="18" charset="0"/>
              </a:rPr>
              <a:t>üç aydır. </a:t>
            </a:r>
            <a:r>
              <a:rPr lang="tr-TR" dirty="0" smtClean="0">
                <a:latin typeface="Times New Roman" panose="02020603050405020304" pitchFamily="18" charset="0"/>
                <a:cs typeface="Times New Roman" panose="02020603050405020304" pitchFamily="18" charset="0"/>
              </a:rPr>
              <a:t>Bu Mühlet, en fazla iki ay daha uzatılabilir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İİK m. 287 / IV). </a:t>
            </a:r>
          </a:p>
          <a:p>
            <a:pPr algn="just"/>
            <a:r>
              <a:rPr lang="tr-TR" b="1" dirty="0" smtClean="0">
                <a:latin typeface="Times New Roman" panose="02020603050405020304" pitchFamily="18" charset="0"/>
                <a:cs typeface="Times New Roman" panose="02020603050405020304" pitchFamily="18" charset="0"/>
              </a:rPr>
              <a:t>Konkordatonun başarıya ulaşmasının mümkün olduğunun anlaşılması halinde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Borçluya,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bir yıllık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esin Mühlet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verilir (</a:t>
            </a:r>
            <a:r>
              <a:rPr lang="tr-TR" sz="2400" i="1" dirty="0" smtClean="0">
                <a:latin typeface="Times New Roman" panose="02020603050405020304" pitchFamily="18" charset="0"/>
                <a:cs typeface="Times New Roman" panose="02020603050405020304" pitchFamily="18" charset="0"/>
              </a:rPr>
              <a:t>İİK m. 289 / III). </a:t>
            </a:r>
            <a:r>
              <a:rPr lang="tr-TR" dirty="0" smtClean="0">
                <a:latin typeface="Times New Roman" panose="02020603050405020304" pitchFamily="18" charset="0"/>
                <a:cs typeface="Times New Roman" panose="02020603050405020304" pitchFamily="18" charset="0"/>
              </a:rPr>
              <a:t>Bu Mühlet de, altı ay daha uzatılabilir (</a:t>
            </a:r>
            <a:r>
              <a:rPr lang="tr-TR" sz="2400" i="1" dirty="0" smtClean="0">
                <a:latin typeface="Times New Roman" panose="02020603050405020304" pitchFamily="18" charset="0"/>
                <a:cs typeface="Times New Roman" panose="02020603050405020304" pitchFamily="18" charset="0"/>
              </a:rPr>
              <a:t>İİK m. 289 / IV). </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44198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Kesin Mühlet Kararından sonra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Borçlu</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Mahkemenin izni dışında Taşınmazın Mülkiyetini devredemez, üzerinde Sınırlı Ayni Haklar kuramaz</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Aksi halde yapılan İşlemler, hükümsüz olur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İİK m. 297 / II). </a:t>
            </a:r>
          </a:p>
          <a:p>
            <a:pPr algn="just"/>
            <a:r>
              <a:rPr lang="tr-TR" b="1" dirty="0" smtClean="0">
                <a:latin typeface="Times New Roman" panose="02020603050405020304" pitchFamily="18" charset="0"/>
                <a:cs typeface="Times New Roman" panose="02020603050405020304" pitchFamily="18" charset="0"/>
              </a:rPr>
              <a:t>Geçici Mühlet, Kesin Mühletin sonuçlarını doğurduğu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İİK m. 288 / 1</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için, </a:t>
            </a:r>
            <a:r>
              <a:rPr lang="tr-TR" dirty="0" smtClean="0">
                <a:latin typeface="Times New Roman" panose="02020603050405020304" pitchFamily="18" charset="0"/>
                <a:cs typeface="Times New Roman" panose="02020603050405020304" pitchFamily="18" charset="0"/>
              </a:rPr>
              <a:t>Taşınmazın Mülkiyetini devretme veya üzerinde Sınırlı Ayni Hak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urma Yasağı yalnız Kesin Mühlette değil, Geçici Mühlette de söz konusu olur. </a:t>
            </a:r>
          </a:p>
          <a:p>
            <a:pPr algn="just"/>
            <a:r>
              <a:rPr lang="tr-TR" dirty="0" smtClean="0">
                <a:latin typeface="Times New Roman" panose="02020603050405020304" pitchFamily="18" charset="0"/>
                <a:cs typeface="Times New Roman" panose="02020603050405020304" pitchFamily="18" charset="0"/>
              </a:rPr>
              <a:t>Mahkemenin Geçici veya Kesin Mühlet Kararını bildirmesi üzerine (</a:t>
            </a:r>
            <a:r>
              <a:rPr lang="tr-TR" sz="2400" i="1" dirty="0" smtClean="0">
                <a:latin typeface="Times New Roman" panose="02020603050405020304" pitchFamily="18" charset="0"/>
                <a:cs typeface="Times New Roman" panose="02020603050405020304" pitchFamily="18" charset="0"/>
              </a:rPr>
              <a:t>İİK m. 288 / II), </a:t>
            </a:r>
            <a:r>
              <a:rPr lang="tr-TR" dirty="0" smtClean="0">
                <a:latin typeface="Times New Roman" panose="02020603050405020304" pitchFamily="18" charset="0"/>
                <a:cs typeface="Times New Roman" panose="02020603050405020304" pitchFamily="18" charset="0"/>
              </a:rPr>
              <a:t>Tapu Kütüğüne verilen Şerh, aynen İflastaki Şerhin Etkisini meydana getirir.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03691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58044"/>
            <a:ext cx="10594623" cy="1667581"/>
          </a:xfrm>
        </p:spPr>
        <p:txBody>
          <a:bodyPr>
            <a:normAutofit fontScale="90000"/>
          </a:bodyPr>
          <a:lstStyle/>
          <a:p>
            <a:r>
              <a:rPr lang="tr-TR" b="1" dirty="0" smtClean="0"/>
              <a:t>Aile Yurdu Kurulması veya Art Mirasçı Atanması </a:t>
            </a:r>
            <a:r>
              <a:rPr lang="tr-TR" b="1" i="1" dirty="0" smtClean="0"/>
              <a:t>(</a:t>
            </a:r>
            <a:r>
              <a:rPr lang="tr-TR" sz="3600" b="1" i="1" dirty="0" smtClean="0"/>
              <a:t>MK m. 1010/I /3) </a:t>
            </a:r>
            <a:r>
              <a:rPr lang="tr-TR" sz="3600" dirty="0" smtClean="0"/>
              <a:t/>
            </a:r>
            <a:br>
              <a:rPr lang="tr-TR" sz="3600" dirty="0" smtClean="0"/>
            </a:br>
            <a:endParaRPr lang="tr-TR" sz="3600" dirty="0"/>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Bir Taşınmaz</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Malikin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Ailesinin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eçim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Barınma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htiyaçlarını </a:t>
            </a:r>
            <a:r>
              <a:rPr lang="tr-TR" b="1" dirty="0">
                <a:latin typeface="Times New Roman" panose="02020603050405020304" pitchFamily="18" charset="0"/>
                <a:cs typeface="Times New Roman" panose="02020603050405020304" pitchFamily="18" charset="0"/>
              </a:rPr>
              <a:t>karşılamak üzere </a:t>
            </a:r>
            <a:r>
              <a:rPr lang="tr-TR" b="1" dirty="0" smtClean="0">
                <a:latin typeface="Times New Roman" panose="02020603050405020304" pitchFamily="18" charset="0"/>
                <a:cs typeface="Times New Roman" panose="02020603050405020304" pitchFamily="18" charset="0"/>
              </a:rPr>
              <a:t>Malikin Talebi </a:t>
            </a:r>
            <a:r>
              <a:rPr lang="tr-TR"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Mahkemenin </a:t>
            </a:r>
            <a:r>
              <a:rPr lang="tr-TR" b="1" dirty="0">
                <a:latin typeface="Times New Roman" panose="02020603050405020304" pitchFamily="18" charset="0"/>
                <a:cs typeface="Times New Roman" panose="02020603050405020304" pitchFamily="18" charset="0"/>
              </a:rPr>
              <a:t>buna izin veren </a:t>
            </a:r>
            <a:r>
              <a:rPr lang="tr-TR" b="1" dirty="0" smtClean="0">
                <a:latin typeface="Times New Roman" panose="02020603050405020304" pitchFamily="18" charset="0"/>
                <a:cs typeface="Times New Roman" panose="02020603050405020304" pitchFamily="18" charset="0"/>
              </a:rPr>
              <a:t>Kararı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Aile Yurdu </a:t>
            </a:r>
            <a:r>
              <a:rPr lang="tr-TR" b="1" dirty="0">
                <a:latin typeface="Times New Roman" panose="02020603050405020304" pitchFamily="18" charset="0"/>
                <a:cs typeface="Times New Roman" panose="02020603050405020304" pitchFamily="18" charset="0"/>
              </a:rPr>
              <a:t>haline getirilebilir. </a:t>
            </a:r>
            <a:endParaRPr lang="tr-TR" b="1" dirty="0" smtClean="0">
              <a:latin typeface="Times New Roman" panose="02020603050405020304" pitchFamily="18" charset="0"/>
              <a:cs typeface="Times New Roman" panose="02020603050405020304" pitchFamily="18" charset="0"/>
            </a:endParaRPr>
          </a:p>
          <a:p>
            <a:pPr algn="just"/>
            <a:r>
              <a:rPr lang="tr-TR" b="1" u="sng" dirty="0" smtClean="0">
                <a:latin typeface="Times New Roman" panose="02020603050405020304" pitchFamily="18" charset="0"/>
                <a:cs typeface="Times New Roman" panose="02020603050405020304" pitchFamily="18" charset="0"/>
              </a:rPr>
              <a:t>Aile Yurdu </a:t>
            </a:r>
            <a:r>
              <a:rPr lang="tr-TR" b="1" u="sng" dirty="0">
                <a:latin typeface="Times New Roman" panose="02020603050405020304" pitchFamily="18" charset="0"/>
                <a:cs typeface="Times New Roman" panose="02020603050405020304" pitchFamily="18" charset="0"/>
              </a:rPr>
              <a:t>olan bir </a:t>
            </a:r>
            <a:r>
              <a:rPr lang="tr-TR" b="1" u="sng" dirty="0" smtClean="0">
                <a:latin typeface="Times New Roman" panose="02020603050405020304" pitchFamily="18" charset="0"/>
                <a:cs typeface="Times New Roman" panose="02020603050405020304" pitchFamily="18" charset="0"/>
              </a:rPr>
              <a:t>Taşınmaz </a:t>
            </a:r>
            <a:r>
              <a:rPr lang="tr-TR" b="1" dirty="0">
                <a:latin typeface="Times New Roman" panose="02020603050405020304" pitchFamily="18" charset="0"/>
                <a:cs typeface="Times New Roman" panose="02020603050405020304" pitchFamily="18" charset="0"/>
              </a:rPr>
              <a:t>artık devrolunamaz ve </a:t>
            </a:r>
            <a:r>
              <a:rPr lang="tr-TR" b="1" dirty="0" smtClean="0">
                <a:latin typeface="Times New Roman" panose="02020603050405020304" pitchFamily="18" charset="0"/>
                <a:cs typeface="Times New Roman" panose="02020603050405020304" pitchFamily="18" charset="0"/>
              </a:rPr>
              <a:t>rehin edilemez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391 </a:t>
            </a:r>
            <a:r>
              <a:rPr lang="tr-TR" i="1" dirty="0">
                <a:latin typeface="Times New Roman" panose="02020603050405020304" pitchFamily="18" charset="0"/>
                <a:cs typeface="Times New Roman" panose="02020603050405020304" pitchFamily="18" charset="0"/>
              </a:rPr>
              <a:t>/1). </a:t>
            </a:r>
            <a:r>
              <a:rPr lang="tr-TR" dirty="0" smtClean="0">
                <a:latin typeface="Times New Roman" panose="02020603050405020304" pitchFamily="18" charset="0"/>
                <a:cs typeface="Times New Roman" panose="02020603050405020304" pitchFamily="18" charset="0"/>
              </a:rPr>
              <a:t>Bu bağlamda, </a:t>
            </a:r>
            <a:r>
              <a:rPr lang="tr-TR" b="1" i="1" dirty="0" smtClean="0">
                <a:latin typeface="Times New Roman" panose="02020603050405020304" pitchFamily="18" charset="0"/>
                <a:cs typeface="Times New Roman" panose="02020603050405020304" pitchFamily="18" charset="0"/>
              </a:rPr>
              <a:t>Aile Yurdunun </a:t>
            </a:r>
            <a:r>
              <a:rPr lang="tr-TR" b="1" i="1" dirty="0">
                <a:latin typeface="Times New Roman" panose="02020603050405020304" pitchFamily="18" charset="0"/>
                <a:cs typeface="Times New Roman" panose="02020603050405020304" pitchFamily="18" charset="0"/>
              </a:rPr>
              <a:t>kurulması </a:t>
            </a:r>
            <a:r>
              <a:rPr lang="tr-TR" dirty="0">
                <a:latin typeface="Times New Roman" panose="02020603050405020304" pitchFamily="18" charset="0"/>
                <a:cs typeface="Times New Roman" panose="02020603050405020304" pitchFamily="18" charset="0"/>
              </a:rPr>
              <a:t>için,</a:t>
            </a:r>
            <a:r>
              <a:rPr lang="tr-TR" b="1" dirty="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İzne </a:t>
            </a:r>
            <a:r>
              <a:rPr lang="tr-TR" b="1" u="sng" dirty="0">
                <a:latin typeface="Times New Roman" panose="02020603050405020304" pitchFamily="18" charset="0"/>
                <a:cs typeface="Times New Roman" panose="02020603050405020304" pitchFamily="18" charset="0"/>
              </a:rPr>
              <a:t>ilişkin </a:t>
            </a:r>
            <a:r>
              <a:rPr lang="tr-TR" b="1" u="sng" dirty="0" smtClean="0">
                <a:latin typeface="Times New Roman" panose="02020603050405020304" pitchFamily="18" charset="0"/>
                <a:cs typeface="Times New Roman" panose="02020603050405020304" pitchFamily="18" charset="0"/>
              </a:rPr>
              <a:t>Mahkeme Kararının Tapu Kütüğüne Şerh </a:t>
            </a:r>
            <a:r>
              <a:rPr lang="tr-TR" b="1" u="sng" dirty="0">
                <a:latin typeface="Times New Roman" panose="02020603050405020304" pitchFamily="18" charset="0"/>
                <a:cs typeface="Times New Roman" panose="02020603050405020304" pitchFamily="18" charset="0"/>
              </a:rPr>
              <a:t>verilmesi</a:t>
            </a:r>
            <a:r>
              <a:rPr lang="tr-TR" b="1" dirty="0">
                <a:latin typeface="Times New Roman" panose="02020603050405020304" pitchFamily="18" charset="0"/>
                <a:cs typeface="Times New Roman" panose="02020603050405020304" pitchFamily="18" charset="0"/>
              </a:rPr>
              <a:t> şart kılınmıştır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390).</a:t>
            </a:r>
          </a:p>
          <a:p>
            <a:pPr algn="just"/>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Şerh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Malikin Tasarruf Yetkisi </a:t>
            </a:r>
            <a:r>
              <a:rPr lang="tr-TR" b="1" dirty="0">
                <a:latin typeface="Times New Roman" panose="02020603050405020304" pitchFamily="18" charset="0"/>
                <a:cs typeface="Times New Roman" panose="02020603050405020304" pitchFamily="18" charset="0"/>
              </a:rPr>
              <a:t>kaldırılmış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Kütüğü </a:t>
            </a:r>
            <a:r>
              <a:rPr lang="tr-TR" dirty="0" smtClean="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asarruflara </a:t>
            </a:r>
            <a:r>
              <a:rPr lang="tr-TR" b="1" dirty="0">
                <a:latin typeface="Times New Roman" panose="02020603050405020304" pitchFamily="18" charset="0"/>
                <a:cs typeface="Times New Roman" panose="02020603050405020304" pitchFamily="18" charset="0"/>
              </a:rPr>
              <a:t>kapatılmış olur. </a:t>
            </a:r>
          </a:p>
          <a:p>
            <a:pPr marL="0" indent="0">
              <a:buNone/>
            </a:pPr>
            <a:endParaRPr lang="tr-TR" dirty="0"/>
          </a:p>
        </p:txBody>
      </p:sp>
    </p:spTree>
    <p:extLst>
      <p:ext uri="{BB962C8B-B14F-4D97-AF65-F5344CB8AC3E}">
        <p14:creationId xmlns:p14="http://schemas.microsoft.com/office/powerpoint/2010/main" val="4852614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err="1">
                <a:latin typeface="Times New Roman" panose="02020603050405020304" pitchFamily="18" charset="0"/>
                <a:cs typeface="Times New Roman" panose="02020603050405020304" pitchFamily="18" charset="0"/>
              </a:rPr>
              <a:t>Artmirasçı</a:t>
            </a:r>
            <a:r>
              <a:rPr lang="tr-TR" b="1" u="sng" dirty="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Atamada</a:t>
            </a:r>
            <a:r>
              <a:rPr lang="tr-TR" dirty="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Önmirasçı</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Mirası,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ozucu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Süre </a:t>
            </a:r>
            <a:r>
              <a:rPr lang="tr-TR"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Şarta </a:t>
            </a:r>
            <a:r>
              <a:rPr lang="tr-TR" b="1" i="1" dirty="0">
                <a:latin typeface="Times New Roman" panose="02020603050405020304" pitchFamily="18" charset="0"/>
                <a:cs typeface="Times New Roman" panose="02020603050405020304" pitchFamily="18" charset="0"/>
              </a:rPr>
              <a:t>bağlı olarak </a:t>
            </a:r>
            <a:r>
              <a:rPr lang="tr-TR" b="1" i="1" dirty="0" err="1" smtClean="0">
                <a:latin typeface="Times New Roman" panose="02020603050405020304" pitchFamily="18" charset="0"/>
                <a:cs typeface="Times New Roman" panose="02020603050405020304" pitchFamily="18" charset="0"/>
              </a:rPr>
              <a:t>Artmirasçıya</a:t>
            </a:r>
            <a:r>
              <a:rPr lang="tr-TR" b="1"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geçirmek üzere kazanır.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Söz </a:t>
            </a:r>
            <a:r>
              <a:rPr lang="tr-TR" dirty="0">
                <a:latin typeface="Times New Roman" panose="02020603050405020304" pitchFamily="18" charset="0"/>
                <a:cs typeface="Times New Roman" panose="02020603050405020304" pitchFamily="18" charset="0"/>
              </a:rPr>
              <a:t>konusu </a:t>
            </a:r>
            <a:r>
              <a:rPr lang="tr-TR" b="1" i="1" dirty="0" smtClean="0">
                <a:latin typeface="Times New Roman" panose="02020603050405020304" pitchFamily="18" charset="0"/>
                <a:cs typeface="Times New Roman" panose="02020603050405020304" pitchFamily="18" charset="0"/>
              </a:rPr>
              <a:t>Atanmış </a:t>
            </a:r>
            <a:r>
              <a:rPr lang="tr-TR" b="1" i="1" dirty="0" err="1" smtClean="0">
                <a:latin typeface="Times New Roman" panose="02020603050405020304" pitchFamily="18" charset="0"/>
                <a:cs typeface="Times New Roman" panose="02020603050405020304" pitchFamily="18" charset="0"/>
              </a:rPr>
              <a:t>Artmirasçının</a:t>
            </a:r>
            <a:r>
              <a:rPr lang="tr-TR" b="1" i="1"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eklenen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akkını </a:t>
            </a:r>
            <a:r>
              <a:rPr lang="tr-TR" b="1" dirty="0">
                <a:latin typeface="Times New Roman" panose="02020603050405020304" pitchFamily="18" charset="0"/>
                <a:cs typeface="Times New Roman" panose="02020603050405020304" pitchFamily="18" charset="0"/>
              </a:rPr>
              <a:t>teminat altına almak için</a:t>
            </a:r>
            <a:r>
              <a:rPr lang="tr-TR" dirty="0">
                <a:latin typeface="Times New Roman" panose="02020603050405020304" pitchFamily="18" charset="0"/>
                <a:cs typeface="Times New Roman" panose="02020603050405020304" pitchFamily="18" charset="0"/>
              </a:rPr>
              <a:t> de, </a:t>
            </a:r>
            <a:r>
              <a:rPr lang="tr-TR" b="1" dirty="0" err="1" smtClean="0">
                <a:latin typeface="Times New Roman" panose="02020603050405020304" pitchFamily="18" charset="0"/>
                <a:cs typeface="Times New Roman" panose="02020603050405020304" pitchFamily="18" charset="0"/>
              </a:rPr>
              <a:t>Önmirasçının</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edindiği </a:t>
            </a:r>
            <a:r>
              <a:rPr lang="tr-TR" b="1" i="1" dirty="0" smtClean="0">
                <a:latin typeface="Times New Roman" panose="02020603050405020304" pitchFamily="18" charset="0"/>
                <a:cs typeface="Times New Roman" panose="02020603050405020304" pitchFamily="18" charset="0"/>
              </a:rPr>
              <a:t>Taşınmazın Tapu Kütüğündeki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ayfasına </a:t>
            </a:r>
            <a:r>
              <a:rPr lang="tr-TR" dirty="0">
                <a:latin typeface="Times New Roman" panose="02020603050405020304" pitchFamily="18" charset="0"/>
                <a:cs typeface="Times New Roman" panose="02020603050405020304" pitchFamily="18" charset="0"/>
              </a:rPr>
              <a:t>bu durum </a:t>
            </a:r>
            <a:r>
              <a:rPr lang="tr-TR" b="1" i="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ettirilir.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Tasarruf Yetkisini  Kısıtlama </a:t>
            </a:r>
            <a:r>
              <a:rPr lang="tr-TR" b="1" dirty="0">
                <a:latin typeface="Times New Roman" panose="02020603050405020304" pitchFamily="18" charset="0"/>
                <a:cs typeface="Times New Roman" panose="02020603050405020304" pitchFamily="18" charset="0"/>
              </a:rPr>
              <a:t>bakımından </a:t>
            </a:r>
            <a:r>
              <a:rPr lang="tr-TR" b="1" u="sng" dirty="0" smtClean="0">
                <a:latin typeface="Times New Roman" panose="02020603050405020304" pitchFamily="18" charset="0"/>
                <a:cs typeface="Times New Roman" panose="02020603050405020304" pitchFamily="18" charset="0"/>
              </a:rPr>
              <a:t>Kurucu </a:t>
            </a:r>
            <a:r>
              <a:rPr lang="tr-TR" b="1" u="sng" dirty="0">
                <a:latin typeface="Times New Roman" panose="02020603050405020304" pitchFamily="18" charset="0"/>
                <a:cs typeface="Times New Roman" panose="02020603050405020304" pitchFamily="18" charset="0"/>
              </a:rPr>
              <a:t>nitelikte olan </a:t>
            </a:r>
            <a:r>
              <a:rPr lang="tr-TR" b="1" u="sng" dirty="0" smtClean="0">
                <a:latin typeface="Times New Roman" panose="02020603050405020304" pitchFamily="18" charset="0"/>
                <a:cs typeface="Times New Roman" panose="02020603050405020304" pitchFamily="18" charset="0"/>
              </a:rPr>
              <a:t>Şerh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523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Kütüğünün </a:t>
            </a:r>
            <a:r>
              <a:rPr lang="tr-TR" b="1" dirty="0">
                <a:latin typeface="Times New Roman" panose="02020603050405020304" pitchFamily="18" charset="0"/>
                <a:cs typeface="Times New Roman" panose="02020603050405020304" pitchFamily="18" charset="0"/>
              </a:rPr>
              <a:t>kapatılması sonucunu doğurmaz;</a:t>
            </a:r>
            <a:r>
              <a:rPr lang="tr-TR" dirty="0">
                <a:latin typeface="Times New Roman" panose="02020603050405020304" pitchFamily="18" charset="0"/>
                <a:cs typeface="Times New Roman" panose="02020603050405020304" pitchFamily="18" charset="0"/>
              </a:rPr>
              <a:t> sadece</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Şerhten </a:t>
            </a:r>
            <a:r>
              <a:rPr lang="tr-TR" b="1" i="1" dirty="0">
                <a:latin typeface="Times New Roman" panose="02020603050405020304" pitchFamily="18" charset="0"/>
                <a:cs typeface="Times New Roman" panose="02020603050405020304" pitchFamily="18" charset="0"/>
              </a:rPr>
              <a:t>sonra </a:t>
            </a:r>
            <a:r>
              <a:rPr lang="tr-TR" b="1" i="1" dirty="0" smtClean="0">
                <a:latin typeface="Times New Roman" panose="02020603050405020304" pitchFamily="18" charset="0"/>
                <a:cs typeface="Times New Roman" panose="02020603050405020304" pitchFamily="18" charset="0"/>
              </a:rPr>
              <a:t>Taşınmaz  </a:t>
            </a:r>
            <a:r>
              <a:rPr lang="tr-TR" b="1" i="1" dirty="0">
                <a:latin typeface="Times New Roman" panose="02020603050405020304" pitchFamily="18" charset="0"/>
                <a:cs typeface="Times New Roman" panose="02020603050405020304" pitchFamily="18" charset="0"/>
              </a:rPr>
              <a:t>üzerinde </a:t>
            </a:r>
            <a:r>
              <a:rPr lang="tr-TR" b="1" i="1" dirty="0" smtClean="0">
                <a:latin typeface="Times New Roman" panose="02020603050405020304" pitchFamily="18" charset="0"/>
                <a:cs typeface="Times New Roman" panose="02020603050405020304" pitchFamily="18" charset="0"/>
              </a:rPr>
              <a:t>Hak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azananların</a:t>
            </a:r>
            <a:r>
              <a:rPr lang="tr-TR" b="1" i="1"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Mirasın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tanmış </a:t>
            </a:r>
            <a:r>
              <a:rPr lang="tr-TR" b="1" dirty="0" err="1" smtClean="0">
                <a:latin typeface="Times New Roman" panose="02020603050405020304" pitchFamily="18" charset="0"/>
                <a:cs typeface="Times New Roman" panose="02020603050405020304" pitchFamily="18" charset="0"/>
              </a:rPr>
              <a:t>Artmirasçıya</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geçirilmesine katlanmaları sonucunu doğurur.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3032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Taşınmaz Malın Aile Konutu Olarak Özgülenmesi</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pPr algn="just"/>
            <a:r>
              <a:rPr lang="tr-TR" sz="2400" b="1" i="1" dirty="0" smtClean="0">
                <a:latin typeface="Times New Roman" panose="02020603050405020304" pitchFamily="18" charset="0"/>
                <a:cs typeface="Times New Roman" panose="02020603050405020304" pitchFamily="18" charset="0"/>
              </a:rPr>
              <a:t>MK m. 194 </a:t>
            </a:r>
            <a:r>
              <a:rPr lang="tr-TR" sz="2400" b="1"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1</a:t>
            </a:r>
            <a:r>
              <a:rPr lang="tr-TR" sz="2400" b="1" i="1" dirty="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hükmüne </a:t>
            </a:r>
            <a:r>
              <a:rPr lang="tr-TR" sz="2400" b="1" i="1" dirty="0">
                <a:latin typeface="Times New Roman" panose="02020603050405020304" pitchFamily="18" charset="0"/>
                <a:cs typeface="Times New Roman" panose="02020603050405020304" pitchFamily="18" charset="0"/>
              </a:rPr>
              <a:t>göre, </a:t>
            </a:r>
            <a:r>
              <a:rPr lang="tr-TR" sz="2400" b="1" u="sng" dirty="0">
                <a:latin typeface="Times New Roman" panose="02020603050405020304" pitchFamily="18" charset="0"/>
                <a:cs typeface="Times New Roman" panose="02020603050405020304" pitchFamily="18" charset="0"/>
              </a:rPr>
              <a:t>Aile Konutu olarak özgülenen </a:t>
            </a:r>
            <a:r>
              <a:rPr lang="tr-TR" sz="2400" b="1" u="sng" dirty="0" smtClean="0">
                <a:latin typeface="Times New Roman" panose="02020603050405020304" pitchFamily="18" charset="0"/>
                <a:cs typeface="Times New Roman" panose="02020603050405020304" pitchFamily="18" charset="0"/>
              </a:rPr>
              <a:t>Taşınmaz Malın Maliki </a:t>
            </a:r>
            <a:r>
              <a:rPr lang="tr-TR" sz="2400" b="1" u="sng" dirty="0">
                <a:latin typeface="Times New Roman" panose="02020603050405020304" pitchFamily="18" charset="0"/>
                <a:cs typeface="Times New Roman" panose="02020603050405020304" pitchFamily="18" charset="0"/>
              </a:rPr>
              <a:t>olan </a:t>
            </a:r>
            <a:r>
              <a:rPr lang="tr-TR" sz="2400" b="1" u="sng" dirty="0" smtClean="0">
                <a:latin typeface="Times New Roman" panose="02020603050405020304" pitchFamily="18" charset="0"/>
                <a:cs typeface="Times New Roman" panose="02020603050405020304" pitchFamily="18" charset="0"/>
              </a:rPr>
              <a:t>Eş</a:t>
            </a:r>
            <a:r>
              <a:rPr lang="tr-TR" sz="2400" b="1" u="sng"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diğer </a:t>
            </a:r>
            <a:r>
              <a:rPr lang="tr-TR" sz="2400" b="1" dirty="0" smtClean="0">
                <a:latin typeface="Times New Roman" panose="02020603050405020304" pitchFamily="18" charset="0"/>
                <a:cs typeface="Times New Roman" panose="02020603050405020304" pitchFamily="18" charset="0"/>
              </a:rPr>
              <a:t>Eşin </a:t>
            </a:r>
            <a:r>
              <a:rPr lang="tr-TR" sz="2400" b="1" dirty="0">
                <a:latin typeface="Times New Roman" panose="02020603050405020304" pitchFamily="18" charset="0"/>
                <a:cs typeface="Times New Roman" panose="02020603050405020304" pitchFamily="18" charset="0"/>
              </a:rPr>
              <a:t>açık </a:t>
            </a:r>
            <a:r>
              <a:rPr lang="tr-TR" sz="2400" b="1" dirty="0" smtClean="0">
                <a:latin typeface="Times New Roman" panose="02020603050405020304" pitchFamily="18" charset="0"/>
                <a:cs typeface="Times New Roman" panose="02020603050405020304" pitchFamily="18" charset="0"/>
              </a:rPr>
              <a:t>Rızası </a:t>
            </a:r>
            <a:r>
              <a:rPr lang="tr-TR" sz="2400" b="1" dirty="0">
                <a:latin typeface="Times New Roman" panose="02020603050405020304" pitchFamily="18" charset="0"/>
                <a:cs typeface="Times New Roman" panose="02020603050405020304" pitchFamily="18" charset="0"/>
              </a:rPr>
              <a:t>bulunmadıkça, bu </a:t>
            </a:r>
            <a:r>
              <a:rPr lang="tr-TR" sz="2400" b="1" dirty="0" smtClean="0">
                <a:latin typeface="Times New Roman" panose="02020603050405020304" pitchFamily="18" charset="0"/>
                <a:cs typeface="Times New Roman" panose="02020603050405020304" pitchFamily="18" charset="0"/>
              </a:rPr>
              <a:t>Taşınmazı </a:t>
            </a:r>
            <a:r>
              <a:rPr lang="tr-TR" sz="2400" b="1" dirty="0">
                <a:latin typeface="Times New Roman" panose="02020603050405020304" pitchFamily="18" charset="0"/>
                <a:cs typeface="Times New Roman" panose="02020603050405020304" pitchFamily="18" charset="0"/>
              </a:rPr>
              <a:t>devredemez veya onun </a:t>
            </a:r>
            <a:r>
              <a:rPr lang="tr-TR" sz="2400" b="1" dirty="0" smtClean="0">
                <a:latin typeface="Times New Roman" panose="02020603050405020304" pitchFamily="18" charset="0"/>
                <a:cs typeface="Times New Roman" panose="02020603050405020304" pitchFamily="18" charset="0"/>
              </a:rPr>
              <a:t>Aile Konutu </a:t>
            </a:r>
            <a:r>
              <a:rPr lang="tr-TR" sz="2400" b="1" dirty="0">
                <a:latin typeface="Times New Roman" panose="02020603050405020304" pitchFamily="18" charset="0"/>
                <a:cs typeface="Times New Roman" panose="02020603050405020304" pitchFamily="18" charset="0"/>
              </a:rPr>
              <a:t>üzerindeki </a:t>
            </a:r>
            <a:r>
              <a:rPr lang="tr-TR" sz="2400" b="1" dirty="0" smtClean="0">
                <a:latin typeface="Times New Roman" panose="02020603050405020304" pitchFamily="18" charset="0"/>
                <a:cs typeface="Times New Roman" panose="02020603050405020304" pitchFamily="18" charset="0"/>
              </a:rPr>
              <a:t>Haklarını </a:t>
            </a:r>
            <a:r>
              <a:rPr lang="tr-TR" sz="2400" b="1" dirty="0">
                <a:latin typeface="Times New Roman" panose="02020603050405020304" pitchFamily="18" charset="0"/>
                <a:cs typeface="Times New Roman" panose="02020603050405020304" pitchFamily="18" charset="0"/>
              </a:rPr>
              <a:t>sınırlayamaz, yani bu </a:t>
            </a:r>
            <a:r>
              <a:rPr lang="tr-TR" sz="2400" b="1" dirty="0" smtClean="0">
                <a:latin typeface="Times New Roman" panose="02020603050405020304" pitchFamily="18" charset="0"/>
                <a:cs typeface="Times New Roman" panose="02020603050405020304" pitchFamily="18" charset="0"/>
              </a:rPr>
              <a:t>Taşınmaz </a:t>
            </a:r>
            <a:r>
              <a:rPr lang="tr-TR" sz="2400" b="1" dirty="0">
                <a:latin typeface="Times New Roman" panose="02020603050405020304" pitchFamily="18" charset="0"/>
                <a:cs typeface="Times New Roman" panose="02020603050405020304" pitchFamily="18" charset="0"/>
              </a:rPr>
              <a:t>üzerinde diğer </a:t>
            </a:r>
            <a:r>
              <a:rPr lang="tr-TR" sz="2400" b="1" dirty="0" smtClean="0">
                <a:latin typeface="Times New Roman" panose="02020603050405020304" pitchFamily="18" charset="0"/>
                <a:cs typeface="Times New Roman" panose="02020603050405020304" pitchFamily="18" charset="0"/>
              </a:rPr>
              <a:t>Eşin </a:t>
            </a:r>
            <a:r>
              <a:rPr lang="tr-TR" sz="2400" b="1" dirty="0">
                <a:latin typeface="Times New Roman" panose="02020603050405020304" pitchFamily="18" charset="0"/>
                <a:cs typeface="Times New Roman" panose="02020603050405020304" pitchFamily="18" charset="0"/>
              </a:rPr>
              <a:t>O</a:t>
            </a:r>
            <a:r>
              <a:rPr lang="tr-TR" sz="2400" b="1" dirty="0" smtClean="0">
                <a:latin typeface="Times New Roman" panose="02020603050405020304" pitchFamily="18" charset="0"/>
                <a:cs typeface="Times New Roman" panose="02020603050405020304" pitchFamily="18" charset="0"/>
              </a:rPr>
              <a:t>turma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akkını </a:t>
            </a:r>
            <a:r>
              <a:rPr lang="tr-TR" sz="2400" b="1" dirty="0">
                <a:latin typeface="Times New Roman" panose="02020603050405020304" pitchFamily="18" charset="0"/>
                <a:cs typeface="Times New Roman" panose="02020603050405020304" pitchFamily="18" charset="0"/>
              </a:rPr>
              <a:t>kısıtlayacak </a:t>
            </a:r>
            <a:r>
              <a:rPr lang="tr-TR" sz="2400" b="1" dirty="0" smtClean="0">
                <a:latin typeface="Times New Roman" panose="02020603050405020304" pitchFamily="18" charset="0"/>
                <a:cs typeface="Times New Roman" panose="02020603050405020304" pitchFamily="18" charset="0"/>
              </a:rPr>
              <a:t>Sınırlı Ayni Haklar </a:t>
            </a:r>
            <a:r>
              <a:rPr lang="tr-TR" sz="2400" b="1" dirty="0">
                <a:latin typeface="Times New Roman" panose="02020603050405020304" pitchFamily="18" charset="0"/>
                <a:cs typeface="Times New Roman" panose="02020603050405020304" pitchFamily="18" charset="0"/>
              </a:rPr>
              <a:t>kuramaz. </a:t>
            </a:r>
            <a:endParaRPr lang="tr-TR" sz="2400" b="1"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Burada </a:t>
            </a:r>
            <a:r>
              <a:rPr lang="tr-TR" sz="2400" b="1" dirty="0" smtClean="0">
                <a:latin typeface="Times New Roman" panose="02020603050405020304" pitchFamily="18" charset="0"/>
                <a:cs typeface="Times New Roman" panose="02020603050405020304" pitchFamily="18" charset="0"/>
              </a:rPr>
              <a:t>Aile Konutunun Maliki olan Eşin Tasarruf Yetkisi</a:t>
            </a:r>
            <a:r>
              <a:rPr lang="tr-TR" sz="2400" dirty="0" smtClean="0">
                <a:latin typeface="Times New Roman" panose="02020603050405020304" pitchFamily="18" charset="0"/>
                <a:cs typeface="Times New Roman" panose="02020603050405020304" pitchFamily="18" charset="0"/>
              </a:rPr>
              <a:t>, Evlilik Birliğinin Kurulmasıyla birlikte, </a:t>
            </a:r>
            <a:r>
              <a:rPr lang="tr-TR" sz="2400" b="1" dirty="0" smtClean="0">
                <a:latin typeface="Times New Roman" panose="02020603050405020304" pitchFamily="18" charset="0"/>
                <a:cs typeface="Times New Roman" panose="02020603050405020304" pitchFamily="18" charset="0"/>
              </a:rPr>
              <a:t>Kanundan dolayı </a:t>
            </a:r>
            <a:r>
              <a:rPr lang="tr-TR" sz="2400" dirty="0" smtClean="0">
                <a:latin typeface="Times New Roman" panose="02020603050405020304" pitchFamily="18" charset="0"/>
                <a:cs typeface="Times New Roman" panose="02020603050405020304" pitchFamily="18" charset="0"/>
              </a:rPr>
              <a:t>kısıtlanmaktadır. </a:t>
            </a:r>
          </a:p>
          <a:p>
            <a:pPr algn="just"/>
            <a:r>
              <a:rPr lang="tr-TR" sz="2400" dirty="0">
                <a:latin typeface="Times New Roman" panose="02020603050405020304" pitchFamily="18" charset="0"/>
                <a:cs typeface="Times New Roman" panose="02020603050405020304" pitchFamily="18" charset="0"/>
              </a:rPr>
              <a:t>Bunun sonucu olarak da, </a:t>
            </a:r>
            <a:r>
              <a:rPr lang="tr-TR" sz="2400" b="1" dirty="0">
                <a:latin typeface="Times New Roman" panose="02020603050405020304" pitchFamily="18" charset="0"/>
                <a:cs typeface="Times New Roman" panose="02020603050405020304" pitchFamily="18" charset="0"/>
              </a:rPr>
              <a:t>Aile Konutunun Maliki olan eşin Aile Konutu üzerindeki </a:t>
            </a:r>
            <a:r>
              <a:rPr lang="tr-TR" sz="2400" b="1" dirty="0" smtClean="0">
                <a:latin typeface="Times New Roman" panose="02020603050405020304" pitchFamily="18" charset="0"/>
                <a:cs typeface="Times New Roman" panose="02020603050405020304" pitchFamily="18" charset="0"/>
              </a:rPr>
              <a:t>Tasarrufları</a:t>
            </a:r>
            <a:r>
              <a:rPr lang="tr-TR" sz="2400" b="1"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diğer </a:t>
            </a:r>
            <a:r>
              <a:rPr lang="tr-TR" sz="2400" b="1" dirty="0" smtClean="0">
                <a:latin typeface="Times New Roman" panose="02020603050405020304" pitchFamily="18" charset="0"/>
                <a:cs typeface="Times New Roman" panose="02020603050405020304" pitchFamily="18" charset="0"/>
              </a:rPr>
              <a:t>Eşin </a:t>
            </a:r>
            <a:r>
              <a:rPr lang="tr-TR" sz="2400" b="1" dirty="0">
                <a:latin typeface="Times New Roman" panose="02020603050405020304" pitchFamily="18" charset="0"/>
                <a:cs typeface="Times New Roman" panose="02020603050405020304" pitchFamily="18" charset="0"/>
              </a:rPr>
              <a:t>açık </a:t>
            </a:r>
            <a:r>
              <a:rPr lang="tr-TR" sz="2400" b="1" dirty="0" smtClean="0">
                <a:latin typeface="Times New Roman" panose="02020603050405020304" pitchFamily="18" charset="0"/>
                <a:cs typeface="Times New Roman" panose="02020603050405020304" pitchFamily="18" charset="0"/>
              </a:rPr>
              <a:t>Rızası </a:t>
            </a:r>
            <a:r>
              <a:rPr lang="tr-TR" sz="2400" b="1" dirty="0">
                <a:latin typeface="Times New Roman" panose="02020603050405020304" pitchFamily="18" charset="0"/>
                <a:cs typeface="Times New Roman" panose="02020603050405020304" pitchFamily="18" charset="0"/>
              </a:rPr>
              <a:t>alınmadıkça</a:t>
            </a:r>
            <a:r>
              <a:rPr lang="tr-TR" sz="2400"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geçersiz</a:t>
            </a:r>
            <a:r>
              <a:rPr lang="tr-TR" sz="2400" dirty="0" smtClean="0">
                <a:latin typeface="Times New Roman" panose="02020603050405020304" pitchFamily="18" charset="0"/>
                <a:cs typeface="Times New Roman" panose="02020603050405020304" pitchFamily="18" charset="0"/>
              </a:rPr>
              <a:t> ve </a:t>
            </a:r>
            <a:r>
              <a:rPr lang="tr-TR" sz="2400" dirty="0">
                <a:latin typeface="Times New Roman" panose="02020603050405020304" pitchFamily="18" charset="0"/>
                <a:cs typeface="Times New Roman" panose="02020603050405020304" pitchFamily="18" charset="0"/>
              </a:rPr>
              <a:t>yapılan </a:t>
            </a:r>
            <a:r>
              <a:rPr lang="tr-TR" sz="2400" dirty="0" smtClean="0">
                <a:latin typeface="Times New Roman" panose="02020603050405020304" pitchFamily="18" charset="0"/>
                <a:cs typeface="Times New Roman" panose="02020603050405020304" pitchFamily="18" charset="0"/>
              </a:rPr>
              <a:t>Tescil ise, Y</a:t>
            </a:r>
            <a:r>
              <a:rPr lang="tr-TR" sz="2400" b="1" dirty="0" smtClean="0">
                <a:latin typeface="Times New Roman" panose="02020603050405020304" pitchFamily="18" charset="0"/>
                <a:cs typeface="Times New Roman" panose="02020603050405020304" pitchFamily="18" charset="0"/>
              </a:rPr>
              <a:t>olsuz </a:t>
            </a:r>
            <a:r>
              <a:rPr lang="tr-TR" sz="2400" b="1" dirty="0">
                <a:latin typeface="Times New Roman" panose="02020603050405020304" pitchFamily="18" charset="0"/>
                <a:cs typeface="Times New Roman" panose="02020603050405020304" pitchFamily="18" charset="0"/>
              </a:rPr>
              <a:t>bir </a:t>
            </a:r>
            <a:r>
              <a:rPr lang="tr-TR" sz="2400" b="1" dirty="0" smtClean="0">
                <a:latin typeface="Times New Roman" panose="02020603050405020304" pitchFamily="18" charset="0"/>
                <a:cs typeface="Times New Roman" panose="02020603050405020304" pitchFamily="18" charset="0"/>
              </a:rPr>
              <a:t>Tescil</a:t>
            </a:r>
            <a:r>
              <a:rPr lang="tr-TR" sz="2400" dirty="0" smtClean="0">
                <a:latin typeface="Times New Roman" panose="02020603050405020304" pitchFamily="18" charset="0"/>
                <a:cs typeface="Times New Roman" panose="02020603050405020304" pitchFamily="18" charset="0"/>
              </a:rPr>
              <a:t> olur. </a:t>
            </a:r>
            <a:endParaRPr lang="tr-TR" sz="2400" dirty="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Ancak, </a:t>
            </a:r>
            <a:r>
              <a:rPr lang="tr-TR" sz="2400" b="1" dirty="0" smtClean="0">
                <a:latin typeface="Times New Roman" panose="02020603050405020304" pitchFamily="18" charset="0"/>
                <a:cs typeface="Times New Roman" panose="02020603050405020304" pitchFamily="18" charset="0"/>
              </a:rPr>
              <a:t>İyiniyetli Üçüncü Kişilerin </a:t>
            </a:r>
            <a:r>
              <a:rPr lang="tr-TR" sz="2400" dirty="0">
                <a:latin typeface="Times New Roman" panose="02020603050405020304" pitchFamily="18" charset="0"/>
                <a:cs typeface="Times New Roman" panose="02020603050405020304" pitchFamily="18" charset="0"/>
              </a:rPr>
              <a:t>bu </a:t>
            </a:r>
            <a:r>
              <a:rPr lang="tr-TR" sz="2400" b="1" u="sng" dirty="0" smtClean="0">
                <a:latin typeface="Times New Roman" panose="02020603050405020304" pitchFamily="18" charset="0"/>
                <a:cs typeface="Times New Roman" panose="02020603050405020304" pitchFamily="18" charset="0"/>
              </a:rPr>
              <a:t>Yolsuz Tescile </a:t>
            </a:r>
            <a:r>
              <a:rPr lang="tr-TR" sz="2400" b="1" dirty="0">
                <a:latin typeface="Times New Roman" panose="02020603050405020304" pitchFamily="18" charset="0"/>
                <a:cs typeface="Times New Roman" panose="02020603050405020304" pitchFamily="18" charset="0"/>
              </a:rPr>
              <a:t>dayanarak </a:t>
            </a:r>
            <a:r>
              <a:rPr lang="tr-TR" sz="2400" b="1" i="1" dirty="0" smtClean="0">
                <a:latin typeface="Times New Roman" panose="02020603050405020304" pitchFamily="18" charset="0"/>
                <a:cs typeface="Times New Roman" panose="02020603050405020304" pitchFamily="18" charset="0"/>
              </a:rPr>
              <a:t>Ayni Hak </a:t>
            </a:r>
            <a:r>
              <a:rPr lang="tr-TR" sz="2400" b="1" dirty="0">
                <a:latin typeface="Times New Roman" panose="02020603050405020304" pitchFamily="18" charset="0"/>
                <a:cs typeface="Times New Roman" panose="02020603050405020304" pitchFamily="18" charset="0"/>
              </a:rPr>
              <a:t>kazanmaları mümkündür. </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marL="0" indent="0" algn="just">
              <a:buNone/>
            </a:pPr>
            <a:endParaRPr lang="tr-TR" sz="2400" dirty="0" smtClean="0"/>
          </a:p>
        </p:txBody>
      </p:sp>
    </p:spTree>
    <p:extLst>
      <p:ext uri="{BB962C8B-B14F-4D97-AF65-F5344CB8AC3E}">
        <p14:creationId xmlns:p14="http://schemas.microsoft.com/office/powerpoint/2010/main" val="17468709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dirty="0" smtClean="0">
                <a:latin typeface="Times New Roman" panose="02020603050405020304" pitchFamily="18" charset="0"/>
                <a:cs typeface="Times New Roman" panose="02020603050405020304" pitchFamily="18" charset="0"/>
              </a:rPr>
              <a:t>Öyleyse, </a:t>
            </a:r>
            <a:r>
              <a:rPr lang="tr-TR" sz="3600" b="1" dirty="0" smtClean="0">
                <a:latin typeface="Times New Roman" panose="02020603050405020304" pitchFamily="18" charset="0"/>
                <a:cs typeface="Times New Roman" panose="02020603050405020304" pitchFamily="18" charset="0"/>
              </a:rPr>
              <a:t>bu Tehlikeyi gidermek için, </a:t>
            </a:r>
            <a:r>
              <a:rPr lang="tr-TR" sz="3600" dirty="0" smtClean="0">
                <a:latin typeface="Times New Roman" panose="02020603050405020304" pitchFamily="18" charset="0"/>
                <a:cs typeface="Times New Roman" panose="02020603050405020304" pitchFamily="18" charset="0"/>
              </a:rPr>
              <a:t>o</a:t>
            </a:r>
            <a:r>
              <a:rPr lang="tr-TR" sz="3600" b="1" u="sng" dirty="0" smtClean="0">
                <a:latin typeface="Times New Roman" panose="02020603050405020304" pitchFamily="18" charset="0"/>
                <a:cs typeface="Times New Roman" panose="02020603050405020304" pitchFamily="18" charset="0"/>
              </a:rPr>
              <a:t> Taşınmazın Aile Konutu olarak özgülendiği konusunda, Malik olmayan Eş</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Tapu Kütüğüne gerekli Şerhin verilmesini,</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Tapu Müdürlüğünden isteyebilir</a:t>
            </a:r>
            <a:r>
              <a:rPr lang="tr-TR" sz="3600"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 194 / III, TST m. 17 / 2). </a:t>
            </a:r>
          </a:p>
          <a:p>
            <a:pPr algn="just"/>
            <a:r>
              <a:rPr lang="tr-TR" sz="3600" dirty="0" smtClean="0">
                <a:latin typeface="Times New Roman" panose="02020603050405020304" pitchFamily="18" charset="0"/>
                <a:cs typeface="Times New Roman" panose="02020603050405020304" pitchFamily="18" charset="0"/>
              </a:rPr>
              <a:t>Kısaca, </a:t>
            </a:r>
            <a:r>
              <a:rPr lang="tr-TR" sz="3600" b="1" u="sng" dirty="0" smtClean="0">
                <a:latin typeface="Times New Roman" panose="02020603050405020304" pitchFamily="18" charset="0"/>
                <a:cs typeface="Times New Roman" panose="02020603050405020304" pitchFamily="18" charset="0"/>
              </a:rPr>
              <a:t>Tapu Kütüğüne verilen Şerh</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Açıklayıcı</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bir</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nitelik taşır</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Tapu Kütüğündeki </a:t>
            </a:r>
            <a:r>
              <a:rPr lang="tr-TR" sz="3600" b="1" i="1" dirty="0" smtClean="0">
                <a:latin typeface="Times New Roman" panose="02020603050405020304" pitchFamily="18" charset="0"/>
                <a:cs typeface="Times New Roman" panose="02020603050405020304" pitchFamily="18" charset="0"/>
              </a:rPr>
              <a:t>Yolsuz Tescile </a:t>
            </a:r>
            <a:r>
              <a:rPr lang="tr-TR" sz="3600" b="1" dirty="0" smtClean="0">
                <a:latin typeface="Times New Roman" panose="02020603050405020304" pitchFamily="18" charset="0"/>
                <a:cs typeface="Times New Roman" panose="02020603050405020304" pitchFamily="18" charset="0"/>
              </a:rPr>
              <a:t>dayanarak </a:t>
            </a:r>
            <a:r>
              <a:rPr lang="tr-TR" sz="3600" b="1" i="1" dirty="0" smtClean="0">
                <a:latin typeface="Times New Roman" panose="02020603050405020304" pitchFamily="18" charset="0"/>
                <a:cs typeface="Times New Roman" panose="02020603050405020304" pitchFamily="18" charset="0"/>
              </a:rPr>
              <a:t>Ayni </a:t>
            </a:r>
            <a:r>
              <a:rPr lang="tr-TR" sz="3600" b="1" i="1" dirty="0">
                <a:latin typeface="Times New Roman" panose="02020603050405020304" pitchFamily="18" charset="0"/>
                <a:cs typeface="Times New Roman" panose="02020603050405020304" pitchFamily="18" charset="0"/>
              </a:rPr>
              <a:t>H</a:t>
            </a:r>
            <a:r>
              <a:rPr lang="tr-TR" sz="3600" b="1" i="1" dirty="0" smtClean="0">
                <a:latin typeface="Times New Roman" panose="02020603050405020304" pitchFamily="18" charset="0"/>
                <a:cs typeface="Times New Roman" panose="02020603050405020304" pitchFamily="18" charset="0"/>
              </a:rPr>
              <a:t>ak </a:t>
            </a:r>
            <a:r>
              <a:rPr lang="tr-TR" sz="3600" b="1" dirty="0" smtClean="0">
                <a:latin typeface="Times New Roman" panose="02020603050405020304" pitchFamily="18" charset="0"/>
                <a:cs typeface="Times New Roman" panose="02020603050405020304" pitchFamily="18" charset="0"/>
              </a:rPr>
              <a:t>kazanmak isteyenlerin </a:t>
            </a:r>
            <a:r>
              <a:rPr lang="tr-TR" sz="3600" b="1" dirty="0" err="1">
                <a:latin typeface="Times New Roman" panose="02020603050405020304" pitchFamily="18" charset="0"/>
                <a:cs typeface="Times New Roman" panose="02020603050405020304" pitchFamily="18" charset="0"/>
              </a:rPr>
              <a:t>İ</a:t>
            </a:r>
            <a:r>
              <a:rPr lang="tr-TR" sz="3600" b="1" dirty="0" err="1" smtClean="0">
                <a:latin typeface="Times New Roman" panose="02020603050405020304" pitchFamily="18" charset="0"/>
                <a:cs typeface="Times New Roman" panose="02020603050405020304" pitchFamily="18" charset="0"/>
              </a:rPr>
              <a:t>yiniyetini</a:t>
            </a:r>
            <a:r>
              <a:rPr lang="tr-TR" sz="3600" b="1" dirty="0" smtClean="0">
                <a:latin typeface="Times New Roman" panose="02020603050405020304" pitchFamily="18" charset="0"/>
                <a:cs typeface="Times New Roman" panose="02020603050405020304" pitchFamily="18" charset="0"/>
              </a:rPr>
              <a:t> ortadan kaldırır. </a:t>
            </a:r>
          </a:p>
          <a:p>
            <a:pPr marL="0" indent="0">
              <a:buNone/>
            </a:pPr>
            <a:endParaRPr lang="tr-TR" sz="3600" dirty="0" smtClean="0"/>
          </a:p>
          <a:p>
            <a:pPr marL="0" indent="0">
              <a:buNone/>
            </a:pPr>
            <a:endParaRPr lang="tr-TR" sz="3600" dirty="0"/>
          </a:p>
        </p:txBody>
      </p:sp>
    </p:spTree>
    <p:extLst>
      <p:ext uri="{BB962C8B-B14F-4D97-AF65-F5344CB8AC3E}">
        <p14:creationId xmlns:p14="http://schemas.microsoft.com/office/powerpoint/2010/main" val="192177591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9640" y="90453"/>
            <a:ext cx="10515600" cy="1566510"/>
          </a:xfrm>
        </p:spPr>
        <p:txBody>
          <a:bodyPr>
            <a:noAutofit/>
          </a:bodyPr>
          <a:lstStyle/>
          <a:p>
            <a:pPr algn="just"/>
            <a:r>
              <a:rPr lang="tr-TR" sz="3600" b="1" dirty="0" smtClean="0"/>
              <a:t>Ailenin Ekonomik Varlığının Korunmasını Sağlamak Amacıyla Tasarruf Yetkisinin Sınırlanması (</a:t>
            </a:r>
            <a:r>
              <a:rPr lang="tr-TR" sz="2800" b="1" i="1" dirty="0" smtClean="0"/>
              <a:t>MK m. 199 / III</a:t>
            </a:r>
            <a:r>
              <a:rPr lang="tr-TR" sz="2800" b="1" dirty="0" smtClean="0"/>
              <a:t>)</a:t>
            </a:r>
            <a:br>
              <a:rPr lang="tr-TR" sz="2800" b="1" dirty="0" smtClean="0"/>
            </a:br>
            <a:endParaRPr lang="tr-TR" sz="2800" b="1" dirty="0"/>
          </a:p>
        </p:txBody>
      </p:sp>
      <p:sp>
        <p:nvSpPr>
          <p:cNvPr id="3" name="İçerik Yer Tutucusu 2"/>
          <p:cNvSpPr>
            <a:spLocks noGrp="1"/>
          </p:cNvSpPr>
          <p:nvPr>
            <p:ph idx="1"/>
          </p:nvPr>
        </p:nvSpPr>
        <p:spPr/>
        <p:txBody>
          <a:bodyPr>
            <a:normAutofit fontScale="92500" lnSpcReduction="10000"/>
          </a:bodyPr>
          <a:lstStyle/>
          <a:p>
            <a:pPr algn="just"/>
            <a:r>
              <a:rPr lang="tr-TR" dirty="0" smtClean="0">
                <a:latin typeface="Times New Roman" panose="02020603050405020304" pitchFamily="18" charset="0"/>
                <a:cs typeface="Times New Roman" panose="02020603050405020304" pitchFamily="18" charset="0"/>
              </a:rPr>
              <a:t>Ailenin </a:t>
            </a:r>
            <a:r>
              <a:rPr lang="tr-TR" dirty="0">
                <a:latin typeface="Times New Roman" panose="02020603050405020304" pitchFamily="18" charset="0"/>
                <a:cs typeface="Times New Roman" panose="02020603050405020304" pitchFamily="18" charset="0"/>
              </a:rPr>
              <a:t>E</a:t>
            </a:r>
            <a:r>
              <a:rPr lang="tr-TR" dirty="0" smtClean="0">
                <a:latin typeface="Times New Roman" panose="02020603050405020304" pitchFamily="18" charset="0"/>
                <a:cs typeface="Times New Roman" panose="02020603050405020304" pitchFamily="18" charset="0"/>
              </a:rPr>
              <a:t>konomik </a:t>
            </a:r>
            <a:r>
              <a:rPr lang="tr-TR" dirty="0">
                <a:latin typeface="Times New Roman" panose="02020603050405020304" pitchFamily="18" charset="0"/>
                <a:cs typeface="Times New Roman" panose="02020603050405020304" pitchFamily="18" charset="0"/>
              </a:rPr>
              <a:t>V</a:t>
            </a:r>
            <a:r>
              <a:rPr lang="tr-TR" dirty="0" smtClean="0">
                <a:latin typeface="Times New Roman" panose="02020603050405020304" pitchFamily="18" charset="0"/>
                <a:cs typeface="Times New Roman" panose="02020603050405020304" pitchFamily="18" charset="0"/>
              </a:rPr>
              <a:t>arlığının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orunması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Evlilik </a:t>
            </a:r>
            <a:r>
              <a:rPr lang="tr-TR" dirty="0">
                <a:latin typeface="Times New Roman" panose="02020603050405020304" pitchFamily="18" charset="0"/>
                <a:cs typeface="Times New Roman" panose="02020603050405020304" pitchFamily="18" charset="0"/>
              </a:rPr>
              <a:t>B</a:t>
            </a:r>
            <a:r>
              <a:rPr lang="tr-TR" dirty="0" smtClean="0">
                <a:latin typeface="Times New Roman" panose="02020603050405020304" pitchFamily="18" charset="0"/>
                <a:cs typeface="Times New Roman" panose="02020603050405020304" pitchFamily="18" charset="0"/>
              </a:rPr>
              <a:t>irliğinden </a:t>
            </a:r>
            <a:r>
              <a:rPr lang="tr-TR" dirty="0">
                <a:latin typeface="Times New Roman" panose="02020603050405020304" pitchFamily="18" charset="0"/>
                <a:cs typeface="Times New Roman" panose="02020603050405020304" pitchFamily="18" charset="0"/>
              </a:rPr>
              <a:t>doğan </a:t>
            </a:r>
            <a:r>
              <a:rPr lang="tr-TR" dirty="0" smtClean="0">
                <a:latin typeface="Times New Roman" panose="02020603050405020304" pitchFamily="18" charset="0"/>
                <a:cs typeface="Times New Roman" panose="02020603050405020304" pitchFamily="18" charset="0"/>
              </a:rPr>
              <a:t>Mali </a:t>
            </a:r>
            <a:r>
              <a:rPr lang="tr-TR" dirty="0">
                <a:latin typeface="Times New Roman" panose="02020603050405020304" pitchFamily="18" charset="0"/>
                <a:cs typeface="Times New Roman" panose="02020603050405020304" pitchFamily="18" charset="0"/>
              </a:rPr>
              <a:t>bir </a:t>
            </a:r>
            <a:r>
              <a:rPr lang="tr-TR" dirty="0" smtClean="0">
                <a:latin typeface="Times New Roman" panose="02020603050405020304" pitchFamily="18" charset="0"/>
                <a:cs typeface="Times New Roman" panose="02020603050405020304" pitchFamily="18" charset="0"/>
              </a:rPr>
              <a:t>Yükümlülüğün </a:t>
            </a:r>
            <a:r>
              <a:rPr lang="tr-TR" dirty="0">
                <a:latin typeface="Times New Roman" panose="02020603050405020304" pitchFamily="18" charset="0"/>
                <a:cs typeface="Times New Roman" panose="02020603050405020304" pitchFamily="18" charset="0"/>
              </a:rPr>
              <a:t>yerine getirilmesi gerektirdiği ölçüde, </a:t>
            </a:r>
            <a:r>
              <a:rPr lang="tr-TR" dirty="0" smtClean="0">
                <a:latin typeface="Times New Roman" panose="02020603050405020304" pitchFamily="18" charset="0"/>
                <a:cs typeface="Times New Roman" panose="02020603050405020304" pitchFamily="18" charset="0"/>
              </a:rPr>
              <a:t>Eşlerden </a:t>
            </a:r>
            <a:r>
              <a:rPr lang="tr-TR" dirty="0">
                <a:latin typeface="Times New Roman" panose="02020603050405020304" pitchFamily="18" charset="0"/>
                <a:cs typeface="Times New Roman" panose="02020603050405020304" pitchFamily="18" charset="0"/>
              </a:rPr>
              <a:t>birinin </a:t>
            </a:r>
            <a:r>
              <a:rPr lang="tr-TR" dirty="0" smtClean="0">
                <a:latin typeface="Times New Roman" panose="02020603050405020304" pitchFamily="18" charset="0"/>
                <a:cs typeface="Times New Roman" panose="02020603050405020304" pitchFamily="18" charset="0"/>
              </a:rPr>
              <a:t>İstemi </a:t>
            </a:r>
            <a:r>
              <a:rPr lang="tr-TR" dirty="0">
                <a:latin typeface="Times New Roman" panose="02020603050405020304" pitchFamily="18" charset="0"/>
                <a:cs typeface="Times New Roman" panose="02020603050405020304" pitchFamily="18" charset="0"/>
              </a:rPr>
              <a:t>üzerine, </a:t>
            </a:r>
            <a:r>
              <a:rPr lang="tr-TR" dirty="0" smtClean="0">
                <a:latin typeface="Times New Roman" panose="02020603050405020304" pitchFamily="18" charset="0"/>
                <a:cs typeface="Times New Roman" panose="02020603050405020304" pitchFamily="18" charset="0"/>
              </a:rPr>
              <a:t>Hâkim,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edbir </a:t>
            </a:r>
            <a:r>
              <a:rPr lang="tr-TR" dirty="0">
                <a:latin typeface="Times New Roman" panose="02020603050405020304" pitchFamily="18" charset="0"/>
                <a:cs typeface="Times New Roman" panose="02020603050405020304" pitchFamily="18" charset="0"/>
              </a:rPr>
              <a:t>olarak diğer </a:t>
            </a:r>
            <a:r>
              <a:rPr lang="tr-TR" dirty="0" smtClean="0">
                <a:latin typeface="Times New Roman" panose="02020603050405020304" pitchFamily="18" charset="0"/>
                <a:cs typeface="Times New Roman" panose="02020603050405020304" pitchFamily="18" charset="0"/>
              </a:rPr>
              <a:t>Eşin Taşınmazı </a:t>
            </a:r>
            <a:r>
              <a:rPr lang="tr-TR" dirty="0">
                <a:latin typeface="Times New Roman" panose="02020603050405020304" pitchFamily="18" charset="0"/>
                <a:cs typeface="Times New Roman" panose="02020603050405020304" pitchFamily="18" charset="0"/>
              </a:rPr>
              <a:t>üzerinde </a:t>
            </a:r>
            <a:r>
              <a:rPr lang="tr-TR" dirty="0" smtClean="0">
                <a:latin typeface="Times New Roman" panose="02020603050405020304" pitchFamily="18" charset="0"/>
                <a:cs typeface="Times New Roman" panose="02020603050405020304" pitchFamily="18" charset="0"/>
              </a:rPr>
              <a:t>Tasarruf Yetkisini </a:t>
            </a:r>
            <a:r>
              <a:rPr lang="tr-TR" dirty="0">
                <a:latin typeface="Times New Roman" panose="02020603050405020304" pitchFamily="18" charset="0"/>
                <a:cs typeface="Times New Roman" panose="02020603050405020304" pitchFamily="18" charset="0"/>
              </a:rPr>
              <a:t>kaldırabilir ve durumun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Tapu Kütüğüne Şerh </a:t>
            </a:r>
            <a:r>
              <a:rPr lang="tr-TR" dirty="0">
                <a:latin typeface="Times New Roman" panose="02020603050405020304" pitchFamily="18" charset="0"/>
                <a:cs typeface="Times New Roman" panose="02020603050405020304" pitchFamily="18" charset="0"/>
              </a:rPr>
              <a:t>edilmesine karar verebilir (</a:t>
            </a:r>
            <a:r>
              <a:rPr lang="tr-TR" sz="2600" i="1" dirty="0">
                <a:latin typeface="Times New Roman" panose="02020603050405020304" pitchFamily="18" charset="0"/>
                <a:cs typeface="Times New Roman" panose="02020603050405020304" pitchFamily="18" charset="0"/>
              </a:rPr>
              <a:t>MK </a:t>
            </a:r>
            <a:r>
              <a:rPr lang="tr-TR" sz="2600" i="1" dirty="0" smtClean="0">
                <a:latin typeface="Times New Roman" panose="02020603050405020304" pitchFamily="18" charset="0"/>
                <a:cs typeface="Times New Roman" panose="02020603050405020304" pitchFamily="18" charset="0"/>
              </a:rPr>
              <a:t> m. 199 </a:t>
            </a:r>
            <a:r>
              <a:rPr lang="tr-TR" sz="2600" i="1" dirty="0">
                <a:latin typeface="Times New Roman" panose="02020603050405020304" pitchFamily="18" charset="0"/>
                <a:cs typeface="Times New Roman" panose="02020603050405020304" pitchFamily="18" charset="0"/>
              </a:rPr>
              <a:t>/ III). </a:t>
            </a:r>
          </a:p>
          <a:p>
            <a:r>
              <a:rPr lang="tr-TR" dirty="0">
                <a:latin typeface="Times New Roman" panose="02020603050405020304" pitchFamily="18" charset="0"/>
                <a:cs typeface="Times New Roman" panose="02020603050405020304" pitchFamily="18" charset="0"/>
              </a:rPr>
              <a:t>Kısıtlama, </a:t>
            </a:r>
            <a:r>
              <a:rPr lang="tr-TR" dirty="0" smtClean="0">
                <a:latin typeface="Times New Roman" panose="02020603050405020304" pitchFamily="18" charset="0"/>
                <a:cs typeface="Times New Roman" panose="02020603050405020304" pitchFamily="18" charset="0"/>
              </a:rPr>
              <a:t>Tedbir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ararıyla</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Şerhten </a:t>
            </a:r>
            <a:r>
              <a:rPr lang="tr-TR" dirty="0">
                <a:latin typeface="Times New Roman" panose="02020603050405020304" pitchFamily="18" charset="0"/>
                <a:cs typeface="Times New Roman" panose="02020603050405020304" pitchFamily="18" charset="0"/>
              </a:rPr>
              <a:t>önce etkili olur.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Tasarruf Yetkisi </a:t>
            </a:r>
            <a:r>
              <a:rPr lang="tr-TR" b="1" dirty="0">
                <a:latin typeface="Times New Roman" panose="02020603050405020304" pitchFamily="18" charset="0"/>
                <a:cs typeface="Times New Roman" panose="02020603050405020304" pitchFamily="18" charset="0"/>
              </a:rPr>
              <a:t>kısıtlanmış olan </a:t>
            </a:r>
            <a:r>
              <a:rPr lang="tr-TR" b="1" dirty="0" smtClean="0">
                <a:latin typeface="Times New Roman" panose="02020603050405020304" pitchFamily="18" charset="0"/>
                <a:cs typeface="Times New Roman" panose="02020603050405020304" pitchFamily="18" charset="0"/>
              </a:rPr>
              <a:t>Eşin Taşınmaz </a:t>
            </a:r>
            <a:r>
              <a:rPr lang="tr-TR" b="1" dirty="0">
                <a:latin typeface="Times New Roman" panose="02020603050405020304" pitchFamily="18" charset="0"/>
                <a:cs typeface="Times New Roman" panose="02020603050405020304" pitchFamily="18" charset="0"/>
              </a:rPr>
              <a:t>üzerindeki </a:t>
            </a:r>
            <a:r>
              <a:rPr lang="tr-TR" b="1" dirty="0" smtClean="0">
                <a:latin typeface="Times New Roman" panose="02020603050405020304" pitchFamily="18" charset="0"/>
                <a:cs typeface="Times New Roman" panose="02020603050405020304" pitchFamily="18" charset="0"/>
              </a:rPr>
              <a:t>Tasarrufu geçersizdir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yapılan </a:t>
            </a:r>
            <a:r>
              <a:rPr lang="tr-TR" b="1" dirty="0" smtClean="0">
                <a:latin typeface="Times New Roman" panose="02020603050405020304" pitchFamily="18" charset="0"/>
                <a:cs typeface="Times New Roman" panose="02020603050405020304" pitchFamily="18" charset="0"/>
              </a:rPr>
              <a:t>Tescil, </a:t>
            </a:r>
            <a:r>
              <a:rPr lang="tr-TR" b="1" i="1" dirty="0" smtClean="0">
                <a:latin typeface="Times New Roman" panose="02020603050405020304" pitchFamily="18" charset="0"/>
                <a:cs typeface="Times New Roman" panose="02020603050405020304" pitchFamily="18" charset="0"/>
              </a:rPr>
              <a:t>Yolsuz </a:t>
            </a:r>
            <a:r>
              <a:rPr lang="tr-TR" b="1" i="1" dirty="0">
                <a:latin typeface="Times New Roman" panose="02020603050405020304" pitchFamily="18" charset="0"/>
                <a:cs typeface="Times New Roman" panose="02020603050405020304" pitchFamily="18" charset="0"/>
              </a:rPr>
              <a:t>bir </a:t>
            </a:r>
            <a:r>
              <a:rPr lang="tr-TR" b="1" i="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olur.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Tapu Kütüğüne </a:t>
            </a:r>
            <a:r>
              <a:rPr lang="tr-TR" b="1" dirty="0">
                <a:latin typeface="Times New Roman" panose="02020603050405020304" pitchFamily="18" charset="0"/>
                <a:cs typeface="Times New Roman" panose="02020603050405020304" pitchFamily="18" charset="0"/>
              </a:rPr>
              <a:t>verilen </a:t>
            </a:r>
            <a:r>
              <a:rPr lang="tr-TR" b="1" dirty="0" smtClean="0">
                <a:latin typeface="Times New Roman" panose="02020603050405020304" pitchFamily="18" charset="0"/>
                <a:cs typeface="Times New Roman" panose="02020603050405020304" pitchFamily="18" charset="0"/>
              </a:rPr>
              <a:t>Şerh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çıklayıcı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nitelik</a:t>
            </a:r>
            <a:r>
              <a:rPr lang="tr-TR" dirty="0" smtClean="0">
                <a:latin typeface="Times New Roman" panose="02020603050405020304" pitchFamily="18" charset="0"/>
                <a:cs typeface="Times New Roman" panose="02020603050405020304" pitchFamily="18" charset="0"/>
              </a:rPr>
              <a:t> taşır, Tasarruf Yetkisi </a:t>
            </a:r>
            <a:r>
              <a:rPr lang="tr-TR" dirty="0">
                <a:latin typeface="Times New Roman" panose="02020603050405020304" pitchFamily="18" charset="0"/>
                <a:cs typeface="Times New Roman" panose="02020603050405020304" pitchFamily="18" charset="0"/>
              </a:rPr>
              <a:t>kısıtlanmış olan </a:t>
            </a:r>
            <a:r>
              <a:rPr lang="tr-TR" dirty="0" smtClean="0">
                <a:latin typeface="Times New Roman" panose="02020603050405020304" pitchFamily="18" charset="0"/>
                <a:cs typeface="Times New Roman" panose="02020603050405020304" pitchFamily="18" charset="0"/>
              </a:rPr>
              <a:t>Eşin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asarrufu </a:t>
            </a:r>
            <a:r>
              <a:rPr lang="tr-TR" dirty="0">
                <a:latin typeface="Times New Roman" panose="02020603050405020304" pitchFamily="18" charset="0"/>
                <a:cs typeface="Times New Roman" panose="02020603050405020304" pitchFamily="18" charset="0"/>
              </a:rPr>
              <a:t>nedeniyle </a:t>
            </a:r>
            <a:r>
              <a:rPr lang="tr-TR" dirty="0" smtClean="0">
                <a:latin typeface="Times New Roman" panose="02020603050405020304" pitchFamily="18" charset="0"/>
                <a:cs typeface="Times New Roman" panose="02020603050405020304" pitchFamily="18" charset="0"/>
              </a:rPr>
              <a:t>Tapu Kütüğünde </a:t>
            </a:r>
            <a:r>
              <a:rPr lang="tr-TR" dirty="0">
                <a:latin typeface="Times New Roman" panose="02020603050405020304" pitchFamily="18" charset="0"/>
                <a:cs typeface="Times New Roman" panose="02020603050405020304" pitchFamily="18" charset="0"/>
              </a:rPr>
              <a:t>meydana gelen </a:t>
            </a:r>
            <a:r>
              <a:rPr lang="tr-TR" dirty="0" smtClean="0">
                <a:latin typeface="Times New Roman" panose="02020603050405020304" pitchFamily="18" charset="0"/>
                <a:cs typeface="Times New Roman" panose="02020603050405020304" pitchFamily="18" charset="0"/>
              </a:rPr>
              <a:t>Yolsuz Tescile </a:t>
            </a:r>
            <a:r>
              <a:rPr lang="tr-TR" dirty="0">
                <a:latin typeface="Times New Roman" panose="02020603050405020304" pitchFamily="18" charset="0"/>
                <a:cs typeface="Times New Roman" panose="02020603050405020304" pitchFamily="18" charset="0"/>
              </a:rPr>
              <a:t>dayanarak </a:t>
            </a:r>
            <a:r>
              <a:rPr lang="tr-TR" dirty="0" smtClean="0">
                <a:latin typeface="Times New Roman" panose="02020603050405020304" pitchFamily="18" charset="0"/>
                <a:cs typeface="Times New Roman" panose="02020603050405020304" pitchFamily="18" charset="0"/>
              </a:rPr>
              <a:t>Ayni Hak </a:t>
            </a:r>
            <a:r>
              <a:rPr lang="tr-TR" dirty="0">
                <a:latin typeface="Times New Roman" panose="02020603050405020304" pitchFamily="18" charset="0"/>
                <a:cs typeface="Times New Roman" panose="02020603050405020304" pitchFamily="18" charset="0"/>
              </a:rPr>
              <a:t>kazanmak isteyen </a:t>
            </a:r>
            <a:r>
              <a:rPr lang="tr-TR" dirty="0" smtClean="0">
                <a:latin typeface="Times New Roman" panose="02020603050405020304" pitchFamily="18" charset="0"/>
                <a:cs typeface="Times New Roman" panose="02020603050405020304" pitchFamily="18" charset="0"/>
              </a:rPr>
              <a:t>Üçüncü Kişilerin </a:t>
            </a:r>
            <a:r>
              <a:rPr lang="tr-TR" dirty="0" err="1">
                <a:latin typeface="Times New Roman" panose="02020603050405020304" pitchFamily="18" charset="0"/>
                <a:cs typeface="Times New Roman" panose="02020603050405020304" pitchFamily="18" charset="0"/>
              </a:rPr>
              <a:t>İ</a:t>
            </a:r>
            <a:r>
              <a:rPr lang="tr-TR" dirty="0" err="1" smtClean="0">
                <a:latin typeface="Times New Roman" panose="02020603050405020304" pitchFamily="18" charset="0"/>
                <a:cs typeface="Times New Roman" panose="02020603050405020304" pitchFamily="18" charset="0"/>
              </a:rPr>
              <a:t>yiniyetini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ortadan kaldırır. </a:t>
            </a:r>
          </a:p>
          <a:p>
            <a:endParaRPr lang="tr-TR" dirty="0"/>
          </a:p>
        </p:txBody>
      </p:sp>
    </p:spTree>
    <p:extLst>
      <p:ext uri="{BB962C8B-B14F-4D97-AF65-F5344CB8AC3E}">
        <p14:creationId xmlns:p14="http://schemas.microsoft.com/office/powerpoint/2010/main" val="107017439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6978" y="90312"/>
            <a:ext cx="10416822" cy="1566510"/>
          </a:xfrm>
        </p:spPr>
        <p:txBody>
          <a:bodyPr>
            <a:normAutofit fontScale="90000"/>
          </a:bodyPr>
          <a:lstStyle/>
          <a:p>
            <a:r>
              <a:rPr lang="tr-TR" b="1" dirty="0" smtClean="0"/>
              <a:t>Diğer Bazı Kanunlarda Öngörülen Tasarruf Yetkisi Kısıtlamalarına İlişkin Şerhler ve Bunların Hükmü </a:t>
            </a:r>
            <a:r>
              <a:rPr lang="tr-TR" dirty="0" smtClean="0"/>
              <a:t/>
            </a:r>
            <a:br>
              <a:rPr lang="tr-TR" dirty="0" smtClean="0"/>
            </a:br>
            <a:endParaRPr lang="tr-TR" dirty="0"/>
          </a:p>
        </p:txBody>
      </p:sp>
      <p:sp>
        <p:nvSpPr>
          <p:cNvPr id="3" name="İçerik Yer Tutucusu 2"/>
          <p:cNvSpPr>
            <a:spLocks noGrp="1"/>
          </p:cNvSpPr>
          <p:nvPr>
            <p:ph idx="1"/>
          </p:nvPr>
        </p:nvSpPr>
        <p:spPr/>
        <p:txBody>
          <a:bodyPr>
            <a:normAutofit lnSpcReduction="10000"/>
          </a:bodyPr>
          <a:lstStyle/>
          <a:p>
            <a:pPr algn="just"/>
            <a:r>
              <a:rPr lang="tr-TR" sz="4000" b="1" i="1" dirty="0" smtClean="0">
                <a:latin typeface="Times New Roman" panose="02020603050405020304" pitchFamily="18" charset="0"/>
                <a:cs typeface="Times New Roman" panose="02020603050405020304" pitchFamily="18" charset="0"/>
              </a:rPr>
              <a:t>2942 </a:t>
            </a:r>
            <a:r>
              <a:rPr lang="tr-TR" sz="4000" b="1" i="1" dirty="0">
                <a:latin typeface="Times New Roman" panose="02020603050405020304" pitchFamily="18" charset="0"/>
                <a:cs typeface="Times New Roman" panose="02020603050405020304" pitchFamily="18" charset="0"/>
              </a:rPr>
              <a:t>sayılı Kamulaştırma Kanunu’nun</a:t>
            </a:r>
            <a:r>
              <a:rPr lang="tr-TR" sz="4000" i="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7. maddesinin 3. </a:t>
            </a:r>
            <a:r>
              <a:rPr lang="tr-TR" sz="4000" b="1" i="1" dirty="0" smtClean="0">
                <a:latin typeface="Times New Roman" panose="02020603050405020304" pitchFamily="18" charset="0"/>
                <a:cs typeface="Times New Roman" panose="02020603050405020304" pitchFamily="18" charset="0"/>
              </a:rPr>
              <a:t>fıkrasında</a:t>
            </a:r>
            <a:r>
              <a:rPr lang="tr-TR" sz="4000" b="1" dirty="0" smtClean="0">
                <a:latin typeface="Times New Roman" panose="02020603050405020304" pitchFamily="18" charset="0"/>
                <a:cs typeface="Times New Roman" panose="02020603050405020304" pitchFamily="18" charset="0"/>
              </a:rPr>
              <a:t>, Kamulaştırma Kararının Tapu Kütüğüne </a:t>
            </a:r>
            <a:r>
              <a:rPr lang="tr-TR" sz="4000" b="1" dirty="0">
                <a:latin typeface="Times New Roman" panose="02020603050405020304" pitchFamily="18" charset="0"/>
                <a:cs typeface="Times New Roman" panose="02020603050405020304" pitchFamily="18" charset="0"/>
              </a:rPr>
              <a:t>Ş</a:t>
            </a:r>
            <a:r>
              <a:rPr lang="tr-TR" sz="4000" b="1" dirty="0" smtClean="0">
                <a:latin typeface="Times New Roman" panose="02020603050405020304" pitchFamily="18" charset="0"/>
                <a:cs typeface="Times New Roman" panose="02020603050405020304" pitchFamily="18" charset="0"/>
              </a:rPr>
              <a:t>erh </a:t>
            </a:r>
            <a:r>
              <a:rPr lang="tr-TR" sz="4000" b="1" dirty="0">
                <a:latin typeface="Times New Roman" panose="02020603050405020304" pitchFamily="18" charset="0"/>
                <a:cs typeface="Times New Roman" panose="02020603050405020304" pitchFamily="18" charset="0"/>
              </a:rPr>
              <a:t>edilmesi öngörülmüştür. </a:t>
            </a:r>
            <a:endParaRPr lang="tr-TR" sz="4000" b="1" dirty="0" smtClean="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Bu Şerhin, </a:t>
            </a:r>
            <a:r>
              <a:rPr lang="tr-TR" sz="4000" b="1" i="1" dirty="0" smtClean="0">
                <a:latin typeface="Times New Roman" panose="02020603050405020304" pitchFamily="18" charset="0"/>
                <a:cs typeface="Times New Roman" panose="02020603050405020304" pitchFamily="18" charset="0"/>
              </a:rPr>
              <a:t>Kamulaştırmadan </a:t>
            </a:r>
            <a:r>
              <a:rPr lang="tr-TR" sz="4000" b="1" i="1" dirty="0">
                <a:latin typeface="Times New Roman" panose="02020603050405020304" pitchFamily="18" charset="0"/>
                <a:cs typeface="Times New Roman" panose="02020603050405020304" pitchFamily="18" charset="0"/>
              </a:rPr>
              <a:t>doğan </a:t>
            </a:r>
            <a:r>
              <a:rPr lang="tr-TR" sz="4000" b="1" i="1" dirty="0" smtClean="0">
                <a:latin typeface="Times New Roman" panose="02020603050405020304" pitchFamily="18" charset="0"/>
                <a:cs typeface="Times New Roman" panose="02020603050405020304" pitchFamily="18" charset="0"/>
              </a:rPr>
              <a:t>Tescili </a:t>
            </a:r>
            <a:r>
              <a:rPr lang="tr-TR" sz="4000" b="1" i="1" dirty="0">
                <a:latin typeface="Times New Roman" panose="02020603050405020304" pitchFamily="18" charset="0"/>
                <a:cs typeface="Times New Roman" panose="02020603050405020304" pitchFamily="18" charset="0"/>
              </a:rPr>
              <a:t>İ</a:t>
            </a:r>
            <a:r>
              <a:rPr lang="tr-TR" sz="4000" b="1" i="1" dirty="0" smtClean="0">
                <a:latin typeface="Times New Roman" panose="02020603050405020304" pitchFamily="18" charset="0"/>
                <a:cs typeface="Times New Roman" panose="02020603050405020304" pitchFamily="18" charset="0"/>
              </a:rPr>
              <a:t>steme </a:t>
            </a:r>
            <a:r>
              <a:rPr lang="tr-TR" sz="4000" b="1" i="1" dirty="0">
                <a:latin typeface="Times New Roman" panose="02020603050405020304" pitchFamily="18" charset="0"/>
                <a:cs typeface="Times New Roman" panose="02020603050405020304" pitchFamily="18" charset="0"/>
              </a:rPr>
              <a:t>H</a:t>
            </a:r>
            <a:r>
              <a:rPr lang="tr-TR" sz="4000" b="1" i="1" dirty="0" smtClean="0">
                <a:latin typeface="Times New Roman" panose="02020603050405020304" pitchFamily="18" charset="0"/>
                <a:cs typeface="Times New Roman" panose="02020603050405020304" pitchFamily="18" charset="0"/>
              </a:rPr>
              <a:t>akkının </a:t>
            </a:r>
            <a:r>
              <a:rPr lang="tr-TR" sz="4000" b="1" i="1" dirty="0">
                <a:latin typeface="Times New Roman" panose="02020603050405020304" pitchFamily="18" charset="0"/>
                <a:cs typeface="Times New Roman" panose="02020603050405020304" pitchFamily="18" charset="0"/>
              </a:rPr>
              <a:t>K</a:t>
            </a:r>
            <a:r>
              <a:rPr lang="tr-TR" sz="4000" b="1" i="1" dirty="0" smtClean="0">
                <a:latin typeface="Times New Roman" panose="02020603050405020304" pitchFamily="18" charset="0"/>
                <a:cs typeface="Times New Roman" panose="02020603050405020304" pitchFamily="18" charset="0"/>
              </a:rPr>
              <a:t>orunmasına </a:t>
            </a:r>
            <a:r>
              <a:rPr lang="tr-TR" sz="4000" dirty="0">
                <a:latin typeface="Times New Roman" panose="02020603050405020304" pitchFamily="18" charset="0"/>
                <a:cs typeface="Times New Roman" panose="02020603050405020304" pitchFamily="18" charset="0"/>
              </a:rPr>
              <a:t>yönelik olarak bir </a:t>
            </a:r>
            <a:r>
              <a:rPr lang="tr-TR" sz="4000" b="1" dirty="0" smtClean="0">
                <a:latin typeface="Times New Roman" panose="02020603050405020304" pitchFamily="18" charset="0"/>
                <a:cs typeface="Times New Roman" panose="02020603050405020304" pitchFamily="18" charset="0"/>
              </a:rPr>
              <a:t>Tasarruf Yetkisi Kısıtlamasına </a:t>
            </a:r>
            <a:r>
              <a:rPr lang="tr-TR" sz="4000" dirty="0">
                <a:latin typeface="Times New Roman" panose="02020603050405020304" pitchFamily="18" charset="0"/>
                <a:cs typeface="Times New Roman" panose="02020603050405020304" pitchFamily="18" charset="0"/>
              </a:rPr>
              <a:t>yol açtığı ileri sürülmektedir. </a:t>
            </a:r>
            <a:endParaRPr lang="tr-TR" sz="4000" dirty="0" smtClean="0">
              <a:latin typeface="Times New Roman" panose="02020603050405020304" pitchFamily="18" charset="0"/>
              <a:cs typeface="Times New Roman" panose="02020603050405020304" pitchFamily="18" charset="0"/>
            </a:endParaRPr>
          </a:p>
          <a:p>
            <a:pPr marL="0" indent="0">
              <a:buNone/>
            </a:pPr>
            <a:endParaRPr lang="tr-TR" sz="4000" dirty="0"/>
          </a:p>
          <a:p>
            <a:pPr marL="0" indent="0">
              <a:buNone/>
            </a:pPr>
            <a:endParaRPr lang="tr-TR" sz="4000" dirty="0"/>
          </a:p>
        </p:txBody>
      </p:sp>
    </p:spTree>
    <p:extLst>
      <p:ext uri="{BB962C8B-B14F-4D97-AF65-F5344CB8AC3E}">
        <p14:creationId xmlns:p14="http://schemas.microsoft.com/office/powerpoint/2010/main" val="3951896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Şerh ve Beyanların Elektronik Ortama Kaydedilmesi </a:t>
            </a:r>
            <a:endParaRPr lang="tr-TR" b="1" dirty="0">
              <a:latin typeface="+mn-lt"/>
            </a:endParaRP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Genelgeden kısa süre sonra da, </a:t>
            </a:r>
            <a:r>
              <a:rPr lang="tr-TR" b="1" dirty="0">
                <a:latin typeface="Times New Roman" panose="02020603050405020304" pitchFamily="18" charset="0"/>
                <a:cs typeface="Times New Roman" panose="02020603050405020304" pitchFamily="18" charset="0"/>
              </a:rPr>
              <a:t>Tapu ve Kadastro Genel Müdürlüğü’nün 23.06.2015 tarihli Genelgesinde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1766, 2015 /4) </a:t>
            </a:r>
            <a:r>
              <a:rPr lang="tr-TR" b="1" i="1" u="sng" dirty="0">
                <a:latin typeface="Times New Roman" panose="02020603050405020304" pitchFamily="18" charset="0"/>
                <a:cs typeface="Times New Roman" panose="02020603050405020304" pitchFamily="18" charset="0"/>
              </a:rPr>
              <a:t>tüm Şerh ve Beyanların </a:t>
            </a:r>
            <a:r>
              <a:rPr lang="tr-TR" b="1" u="sng" dirty="0">
                <a:latin typeface="Times New Roman" panose="02020603050405020304" pitchFamily="18" charset="0"/>
                <a:cs typeface="Times New Roman" panose="02020603050405020304" pitchFamily="18" charset="0"/>
              </a:rPr>
              <a:t>02/ 07 / 2015 tarihinden itibaren </a:t>
            </a:r>
            <a:r>
              <a:rPr lang="tr-TR" b="1" dirty="0">
                <a:latin typeface="Times New Roman" panose="02020603050405020304" pitchFamily="18" charset="0"/>
                <a:cs typeface="Times New Roman" panose="02020603050405020304" pitchFamily="18" charset="0"/>
              </a:rPr>
              <a:t>Tapu Kütüğündeki </a:t>
            </a:r>
            <a:r>
              <a:rPr lang="tr-TR" b="1" i="1" dirty="0">
                <a:latin typeface="Times New Roman" panose="02020603050405020304" pitchFamily="18" charset="0"/>
                <a:cs typeface="Times New Roman" panose="02020603050405020304" pitchFamily="18" charset="0"/>
              </a:rPr>
              <a:t>Şerhler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Beyanlar</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Sütununa kaydedilmeyip, </a:t>
            </a:r>
            <a:r>
              <a:rPr lang="tr-TR" b="1" dirty="0">
                <a:latin typeface="Times New Roman" panose="02020603050405020304" pitchFamily="18" charset="0"/>
                <a:cs typeface="Times New Roman" panose="02020603050405020304" pitchFamily="18" charset="0"/>
              </a:rPr>
              <a:t>yalnız </a:t>
            </a:r>
            <a:r>
              <a:rPr lang="tr-TR" b="1" u="sng" dirty="0">
                <a:latin typeface="Times New Roman" panose="02020603050405020304" pitchFamily="18" charset="0"/>
                <a:cs typeface="Times New Roman" panose="02020603050405020304" pitchFamily="18" charset="0"/>
              </a:rPr>
              <a:t>Elektronik Ortamda tutulması </a:t>
            </a:r>
            <a:r>
              <a:rPr lang="tr-TR" b="1" u="sng" dirty="0" smtClean="0">
                <a:latin typeface="Times New Roman" panose="02020603050405020304" pitchFamily="18" charset="0"/>
                <a:cs typeface="Times New Roman" panose="02020603050405020304" pitchFamily="18" charset="0"/>
              </a:rPr>
              <a:t>Uygulamasına </a:t>
            </a:r>
            <a:r>
              <a:rPr lang="tr-TR" b="1" dirty="0">
                <a:latin typeface="Times New Roman" panose="02020603050405020304" pitchFamily="18" charset="0"/>
                <a:cs typeface="Times New Roman" panose="02020603050405020304" pitchFamily="18" charset="0"/>
              </a:rPr>
              <a:t>geçileceği belirtilmiştir. </a:t>
            </a:r>
          </a:p>
          <a:p>
            <a:pPr algn="just"/>
            <a:r>
              <a:rPr lang="tr-TR" dirty="0">
                <a:latin typeface="Times New Roman" panose="02020603050405020304" pitchFamily="18" charset="0"/>
                <a:cs typeface="Times New Roman" panose="02020603050405020304" pitchFamily="18" charset="0"/>
              </a:rPr>
              <a:t>Böylece </a:t>
            </a:r>
            <a:r>
              <a:rPr lang="tr-TR" b="1" dirty="0">
                <a:latin typeface="Times New Roman" panose="02020603050405020304" pitchFamily="18" charset="0"/>
                <a:cs typeface="Times New Roman" panose="02020603050405020304" pitchFamily="18" charset="0"/>
              </a:rPr>
              <a:t>söz konusu </a:t>
            </a:r>
            <a:r>
              <a:rPr lang="tr-TR" b="1" dirty="0" smtClean="0">
                <a:latin typeface="Times New Roman" panose="02020603050405020304" pitchFamily="18" charset="0"/>
                <a:cs typeface="Times New Roman" panose="02020603050405020304" pitchFamily="18" charset="0"/>
              </a:rPr>
              <a:t>İşlemler</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02 / 07 / 2015 tarihinden itibaren Kütüklere kaydedilmemekte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bunlara ilişkin </a:t>
            </a:r>
            <a:r>
              <a:rPr lang="tr-TR" b="1" dirty="0" smtClean="0">
                <a:latin typeface="Times New Roman" panose="02020603050405020304" pitchFamily="18" charset="0"/>
                <a:cs typeface="Times New Roman" panose="02020603050405020304" pitchFamily="18" charset="0"/>
              </a:rPr>
              <a:t>Kayıtlar</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yalnız </a:t>
            </a:r>
            <a:r>
              <a:rPr lang="tr-TR" b="1" u="sng" dirty="0">
                <a:latin typeface="Times New Roman" panose="02020603050405020304" pitchFamily="18" charset="0"/>
                <a:cs typeface="Times New Roman" panose="02020603050405020304" pitchFamily="18" charset="0"/>
              </a:rPr>
              <a:t>Elektronik Ortamda </a:t>
            </a:r>
            <a:r>
              <a:rPr lang="tr-TR" b="1" dirty="0">
                <a:latin typeface="Times New Roman" panose="02020603050405020304" pitchFamily="18" charset="0"/>
                <a:cs typeface="Times New Roman" panose="02020603050405020304" pitchFamily="18" charset="0"/>
              </a:rPr>
              <a:t>tutulmaktadır. </a:t>
            </a:r>
          </a:p>
          <a:p>
            <a:pPr marL="0" indent="0">
              <a:buNone/>
            </a:pPr>
            <a:endParaRPr lang="tr-TR" dirty="0"/>
          </a:p>
        </p:txBody>
      </p:sp>
    </p:spTree>
    <p:extLst>
      <p:ext uri="{BB962C8B-B14F-4D97-AF65-F5344CB8AC3E}">
        <p14:creationId xmlns:p14="http://schemas.microsoft.com/office/powerpoint/2010/main" val="6045463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dirty="0">
                <a:latin typeface="Times New Roman" panose="02020603050405020304" pitchFamily="18" charset="0"/>
                <a:cs typeface="Times New Roman" panose="02020603050405020304" pitchFamily="18" charset="0"/>
              </a:rPr>
              <a:t>Yine </a:t>
            </a:r>
            <a:r>
              <a:rPr lang="tr-TR" sz="2400" b="1" i="1" dirty="0">
                <a:latin typeface="Times New Roman" panose="02020603050405020304" pitchFamily="18" charset="0"/>
                <a:cs typeface="Times New Roman" panose="02020603050405020304" pitchFamily="18" charset="0"/>
              </a:rPr>
              <a:t>2942 sayılı Kamulaştırma Kanunu’nun 27. maddesinin I. fıkrasına </a:t>
            </a:r>
            <a:r>
              <a:rPr lang="tr-TR" sz="2400" dirty="0">
                <a:latin typeface="Times New Roman" panose="02020603050405020304" pitchFamily="18" charset="0"/>
                <a:cs typeface="Times New Roman" panose="02020603050405020304" pitchFamily="18" charset="0"/>
              </a:rPr>
              <a:t>göre,</a:t>
            </a:r>
            <a:r>
              <a:rPr lang="tr-TR" sz="2400" b="1" dirty="0">
                <a:latin typeface="Times New Roman" panose="02020603050405020304" pitchFamily="18" charset="0"/>
                <a:cs typeface="Times New Roman" panose="02020603050405020304" pitchFamily="18" charset="0"/>
              </a:rPr>
              <a:t> 3643 sayılı Milli Müdafaa Mükellefiyeti Kanunu’nun uygulanmasında, </a:t>
            </a:r>
            <a:r>
              <a:rPr lang="tr-TR" sz="2400" dirty="0">
                <a:latin typeface="Times New Roman" panose="02020603050405020304" pitchFamily="18" charset="0"/>
                <a:cs typeface="Times New Roman" panose="02020603050405020304" pitchFamily="18" charset="0"/>
              </a:rPr>
              <a:t>Yurt Savunması ihtiyacına veya </a:t>
            </a:r>
            <a:r>
              <a:rPr lang="tr-TR" sz="2400" dirty="0" err="1">
                <a:latin typeface="Times New Roman" panose="02020603050405020304" pitchFamily="18" charset="0"/>
                <a:cs typeface="Times New Roman" panose="02020603050405020304" pitchFamily="18" charset="0"/>
              </a:rPr>
              <a:t>aceleliğine</a:t>
            </a:r>
            <a:r>
              <a:rPr lang="tr-TR" sz="2400" dirty="0">
                <a:latin typeface="Times New Roman" panose="02020603050405020304" pitchFamily="18" charset="0"/>
                <a:cs typeface="Times New Roman" panose="02020603050405020304" pitchFamily="18" charset="0"/>
              </a:rPr>
              <a:t> Cumhurbaşkanınca karar alınacak hallerde veya Özel Kanunlarla öngörülen Olağanüstü Durumlarda yapılacak Acele Kamulaştırmalarda, </a:t>
            </a:r>
            <a:r>
              <a:rPr lang="tr-TR" sz="2400" b="1" i="1" dirty="0">
                <a:latin typeface="Times New Roman" panose="02020603050405020304" pitchFamily="18" charset="0"/>
                <a:cs typeface="Times New Roman" panose="02020603050405020304" pitchFamily="18" charset="0"/>
              </a:rPr>
              <a:t>aynı maddenin </a:t>
            </a:r>
            <a:r>
              <a:rPr lang="tr-TR" sz="2400" b="1" i="1" dirty="0" smtClean="0">
                <a:latin typeface="Times New Roman" panose="02020603050405020304" pitchFamily="18" charset="0"/>
                <a:cs typeface="Times New Roman" panose="02020603050405020304" pitchFamily="18" charset="0"/>
              </a:rPr>
              <a:t>7139 sayılı Kanunla eklenen II. fıkrasına</a:t>
            </a:r>
            <a:r>
              <a:rPr lang="tr-TR" sz="2400" dirty="0" smtClean="0">
                <a:latin typeface="Times New Roman" panose="02020603050405020304" pitchFamily="18" charset="0"/>
                <a:cs typeface="Times New Roman" panose="02020603050405020304" pitchFamily="18" charset="0"/>
              </a:rPr>
              <a:t> göre «</a:t>
            </a:r>
            <a:r>
              <a:rPr lang="tr-TR" sz="2400" i="1" dirty="0" smtClean="0">
                <a:latin typeface="Times New Roman" panose="02020603050405020304" pitchFamily="18" charset="0"/>
                <a:cs typeface="Times New Roman" panose="02020603050405020304" pitchFamily="18" charset="0"/>
              </a:rPr>
              <a:t>Mahkemece verilen taşınmaz </a:t>
            </a:r>
            <a:r>
              <a:rPr lang="tr-TR" sz="2400" i="1" dirty="0">
                <a:latin typeface="Times New Roman" panose="02020603050405020304" pitchFamily="18" charset="0"/>
                <a:cs typeface="Times New Roman" panose="02020603050405020304" pitchFamily="18" charset="0"/>
              </a:rPr>
              <a:t>m</a:t>
            </a:r>
            <a:r>
              <a:rPr lang="tr-TR" sz="2400" i="1" dirty="0" smtClean="0">
                <a:latin typeface="Times New Roman" panose="02020603050405020304" pitchFamily="18" charset="0"/>
                <a:cs typeface="Times New Roman" panose="02020603050405020304" pitchFamily="18" charset="0"/>
              </a:rPr>
              <a:t>ala el koyma kararı tapu müdürlüğüne bildirilir. Taşınmaz malın başkasına devir, ferağ veya temlikinin yapılamayacağı hükmü tapu kütüğüne şerh edilir. El koyma kararından sonra taşınmaz mal 20 </a:t>
            </a:r>
            <a:r>
              <a:rPr lang="tr-TR" sz="2400" i="1" dirty="0" err="1" smtClean="0">
                <a:latin typeface="Times New Roman" panose="02020603050405020304" pitchFamily="18" charset="0"/>
                <a:cs typeface="Times New Roman" panose="02020603050405020304" pitchFamily="18" charset="0"/>
              </a:rPr>
              <a:t>nci</a:t>
            </a:r>
            <a:r>
              <a:rPr lang="tr-TR" sz="2400" i="1" dirty="0" smtClean="0">
                <a:latin typeface="Times New Roman" panose="02020603050405020304" pitchFamily="18" charset="0"/>
                <a:cs typeface="Times New Roman" panose="02020603050405020304" pitchFamily="18" charset="0"/>
              </a:rPr>
              <a:t> madde uyarınca boşaltılır.»</a:t>
            </a:r>
          </a:p>
          <a:p>
            <a:pPr algn="just"/>
            <a:r>
              <a:rPr lang="tr-TR" sz="2400" dirty="0" smtClean="0">
                <a:latin typeface="Times New Roman" panose="02020603050405020304" pitchFamily="18" charset="0"/>
                <a:cs typeface="Times New Roman" panose="02020603050405020304" pitchFamily="18" charset="0"/>
              </a:rPr>
              <a:t>Bu </a:t>
            </a:r>
            <a:r>
              <a:rPr lang="tr-TR" sz="2400" b="1" dirty="0" smtClean="0">
                <a:latin typeface="Times New Roman" panose="02020603050405020304" pitchFamily="18" charset="0"/>
                <a:cs typeface="Times New Roman" panose="02020603050405020304" pitchFamily="18" charset="0"/>
              </a:rPr>
              <a:t>Şerhle</a:t>
            </a:r>
            <a:r>
              <a:rPr lang="tr-TR" sz="2400" dirty="0" smtClean="0">
                <a:latin typeface="Times New Roman" panose="02020603050405020304" pitchFamily="18" charset="0"/>
                <a:cs typeface="Times New Roman" panose="02020603050405020304" pitchFamily="18" charset="0"/>
              </a:rPr>
              <a:t> de, bir </a:t>
            </a:r>
            <a:r>
              <a:rPr lang="tr-TR" sz="2400" b="1" dirty="0" smtClean="0">
                <a:latin typeface="Times New Roman" panose="02020603050405020304" pitchFamily="18" charset="0"/>
                <a:cs typeface="Times New Roman" panose="02020603050405020304" pitchFamily="18" charset="0"/>
              </a:rPr>
              <a:t>Tasarruf Yetkisi Kısıtlaması </a:t>
            </a:r>
            <a:r>
              <a:rPr lang="tr-TR" sz="2400" dirty="0" smtClean="0">
                <a:latin typeface="Times New Roman" panose="02020603050405020304" pitchFamily="18" charset="0"/>
                <a:cs typeface="Times New Roman" panose="02020603050405020304" pitchFamily="18" charset="0"/>
              </a:rPr>
              <a:t>söz konusu olmaktadır. </a:t>
            </a:r>
            <a:endParaRPr lang="tr-TR" sz="2400"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5710297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i="1" dirty="0" smtClean="0">
                <a:latin typeface="Times New Roman" panose="02020603050405020304" pitchFamily="18" charset="0"/>
                <a:cs typeface="Times New Roman" panose="02020603050405020304" pitchFamily="18" charset="0"/>
              </a:rPr>
              <a:t>Türk Ticaret Kanununun </a:t>
            </a:r>
            <a:r>
              <a:rPr lang="tr-TR" sz="2400" b="1" dirty="0" smtClean="0">
                <a:latin typeface="Times New Roman" panose="02020603050405020304" pitchFamily="18" charset="0"/>
                <a:cs typeface="Times New Roman" panose="02020603050405020304" pitchFamily="18" charset="0"/>
              </a:rPr>
              <a:t>128. maddesinin 2. fıkrasına göre, </a:t>
            </a:r>
            <a:r>
              <a:rPr lang="tr-TR" sz="2400" dirty="0" smtClean="0">
                <a:latin typeface="Times New Roman" panose="02020603050405020304" pitchFamily="18" charset="0"/>
                <a:cs typeface="Times New Roman" panose="02020603050405020304" pitchFamily="18" charset="0"/>
              </a:rPr>
              <a:t>bir Ticaret </a:t>
            </a:r>
            <a:r>
              <a:rPr lang="tr-TR" sz="2400" dirty="0">
                <a:latin typeface="Times New Roman" panose="02020603050405020304" pitchFamily="18" charset="0"/>
                <a:cs typeface="Times New Roman" panose="02020603050405020304" pitchFamily="18" charset="0"/>
              </a:rPr>
              <a:t>Ş</a:t>
            </a:r>
            <a:r>
              <a:rPr lang="tr-TR" sz="2400" dirty="0" smtClean="0">
                <a:latin typeface="Times New Roman" panose="02020603050405020304" pitchFamily="18" charset="0"/>
                <a:cs typeface="Times New Roman" panose="02020603050405020304" pitchFamily="18" charset="0"/>
              </a:rPr>
              <a:t>irketi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özleşmesinde veya Esas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özleşmede bilirkişi tarafından belirlenen değerleriyle yer alan Taşınmazlar Tapu Kütüğüne Şerh verildiği takdirde </a:t>
            </a:r>
            <a:r>
              <a:rPr lang="tr-TR" sz="2400" b="1" dirty="0" smtClean="0">
                <a:latin typeface="Times New Roman" panose="02020603050405020304" pitchFamily="18" charset="0"/>
                <a:cs typeface="Times New Roman" panose="02020603050405020304" pitchFamily="18" charset="0"/>
              </a:rPr>
              <a:t>Ayni Sermaye </a:t>
            </a:r>
            <a:r>
              <a:rPr lang="tr-TR" sz="2400" dirty="0" smtClean="0">
                <a:latin typeface="Times New Roman" panose="02020603050405020304" pitchFamily="18" charset="0"/>
                <a:cs typeface="Times New Roman" panose="02020603050405020304" pitchFamily="18" charset="0"/>
              </a:rPr>
              <a:t>kabul olunur. </a:t>
            </a:r>
          </a:p>
          <a:p>
            <a:pPr algn="just"/>
            <a:r>
              <a:rPr lang="tr-TR" sz="2400" dirty="0" smtClean="0">
                <a:latin typeface="Times New Roman" panose="02020603050405020304" pitchFamily="18" charset="0"/>
                <a:cs typeface="Times New Roman" panose="02020603050405020304" pitchFamily="18" charset="0"/>
              </a:rPr>
              <a:t>Gerçekte burada Şerhten beklenen, Şirketin </a:t>
            </a:r>
            <a:r>
              <a:rPr lang="tr-TR" sz="2400" b="1" dirty="0" smtClean="0">
                <a:latin typeface="Times New Roman" panose="02020603050405020304" pitchFamily="18" charset="0"/>
                <a:cs typeface="Times New Roman" panose="02020603050405020304" pitchFamily="18" charset="0"/>
              </a:rPr>
              <a:t>Tüzel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işilikle birlikte kazandığı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ülkiyet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akkını, o Taşınmaz üzerinde Şerhten sonra hak sahibi olanlara karşı ileri sürebilmesini sağlamasıdır. Bu bakımdan, Şerhte bir </a:t>
            </a:r>
            <a:r>
              <a:rPr lang="tr-TR" sz="2400" b="1" dirty="0" smtClean="0">
                <a:latin typeface="Times New Roman" panose="02020603050405020304" pitchFamily="18" charset="0"/>
                <a:cs typeface="Times New Roman" panose="02020603050405020304" pitchFamily="18" charset="0"/>
              </a:rPr>
              <a:t>Tasarruf Yetkisi Kısıtlaması </a:t>
            </a:r>
            <a:r>
              <a:rPr lang="tr-TR" sz="2400" dirty="0" smtClean="0">
                <a:latin typeface="Times New Roman" panose="02020603050405020304" pitchFamily="18" charset="0"/>
                <a:cs typeface="Times New Roman" panose="02020603050405020304" pitchFamily="18" charset="0"/>
              </a:rPr>
              <a:t>söz konusu olmaktadır. </a:t>
            </a:r>
          </a:p>
          <a:p>
            <a:pPr algn="just"/>
            <a:r>
              <a:rPr lang="tr-TR" sz="2400" dirty="0" smtClean="0">
                <a:latin typeface="Times New Roman" panose="02020603050405020304" pitchFamily="18" charset="0"/>
                <a:cs typeface="Times New Roman" panose="02020603050405020304" pitchFamily="18" charset="0"/>
              </a:rPr>
              <a:t>Yine, </a:t>
            </a:r>
            <a:r>
              <a:rPr lang="tr-TR" sz="2400" b="1" dirty="0" smtClean="0">
                <a:latin typeface="Times New Roman" panose="02020603050405020304" pitchFamily="18" charset="0"/>
                <a:cs typeface="Times New Roman" panose="02020603050405020304" pitchFamily="18" charset="0"/>
              </a:rPr>
              <a:t>6361 sayılı </a:t>
            </a:r>
            <a:r>
              <a:rPr lang="tr-TR" sz="2400" b="1" i="1" dirty="0" smtClean="0">
                <a:latin typeface="Times New Roman" panose="02020603050405020304" pitchFamily="18" charset="0"/>
                <a:cs typeface="Times New Roman" panose="02020603050405020304" pitchFamily="18" charset="0"/>
              </a:rPr>
              <a:t>Finansal Kiralama, </a:t>
            </a:r>
            <a:r>
              <a:rPr lang="tr-TR" sz="2400" b="1" i="1" dirty="0" err="1" smtClean="0">
                <a:latin typeface="Times New Roman" panose="02020603050405020304" pitchFamily="18" charset="0"/>
                <a:cs typeface="Times New Roman" panose="02020603050405020304" pitchFamily="18" charset="0"/>
              </a:rPr>
              <a:t>Faktoring</a:t>
            </a:r>
            <a:r>
              <a:rPr lang="tr-TR" sz="2400" b="1" i="1" dirty="0" smtClean="0">
                <a:latin typeface="Times New Roman" panose="02020603050405020304" pitchFamily="18" charset="0"/>
                <a:cs typeface="Times New Roman" panose="02020603050405020304" pitchFamily="18" charset="0"/>
              </a:rPr>
              <a:t> ve Finansman Şirketleri Kanunu’nun</a:t>
            </a:r>
            <a:r>
              <a:rPr lang="tr-TR" sz="2400" b="1" dirty="0" smtClean="0">
                <a:latin typeface="Times New Roman" panose="02020603050405020304" pitchFamily="18" charset="0"/>
                <a:cs typeface="Times New Roman" panose="02020603050405020304" pitchFamily="18" charset="0"/>
              </a:rPr>
              <a:t> 22. maddesinin 1.fıkrasındaki Şerh de bir </a:t>
            </a:r>
            <a:r>
              <a:rPr lang="tr-TR" sz="2400" b="1" i="1" dirty="0" smtClean="0">
                <a:latin typeface="Times New Roman" panose="02020603050405020304" pitchFamily="18" charset="0"/>
                <a:cs typeface="Times New Roman" panose="02020603050405020304" pitchFamily="18" charset="0"/>
              </a:rPr>
              <a:t>Tasarruf </a:t>
            </a:r>
            <a:r>
              <a:rPr lang="tr-TR" sz="2400" b="1" i="1" dirty="0">
                <a:latin typeface="Times New Roman" panose="02020603050405020304" pitchFamily="18" charset="0"/>
                <a:cs typeface="Times New Roman" panose="02020603050405020304" pitchFamily="18" charset="0"/>
              </a:rPr>
              <a:t>Y</a:t>
            </a:r>
            <a:r>
              <a:rPr lang="tr-TR" sz="2400" b="1" i="1" dirty="0" smtClean="0">
                <a:latin typeface="Times New Roman" panose="02020603050405020304" pitchFamily="18" charset="0"/>
                <a:cs typeface="Times New Roman" panose="02020603050405020304" pitchFamily="18" charset="0"/>
              </a:rPr>
              <a:t>etkisi </a:t>
            </a:r>
            <a:r>
              <a:rPr lang="tr-TR" sz="2400" b="1" i="1" dirty="0">
                <a:latin typeface="Times New Roman" panose="02020603050405020304" pitchFamily="18" charset="0"/>
                <a:cs typeface="Times New Roman" panose="02020603050405020304" pitchFamily="18" charset="0"/>
              </a:rPr>
              <a:t>K</a:t>
            </a:r>
            <a:r>
              <a:rPr lang="tr-TR" sz="2400" b="1" i="1" dirty="0" smtClean="0">
                <a:latin typeface="Times New Roman" panose="02020603050405020304" pitchFamily="18" charset="0"/>
                <a:cs typeface="Times New Roman" panose="02020603050405020304" pitchFamily="18" charset="0"/>
              </a:rPr>
              <a:t>ısıtlamasıdır. (</a:t>
            </a:r>
            <a:r>
              <a:rPr lang="tr-TR" sz="2400" i="1" dirty="0" smtClean="0">
                <a:latin typeface="Times New Roman" panose="02020603050405020304" pitchFamily="18" charset="0"/>
                <a:cs typeface="Times New Roman" panose="02020603050405020304" pitchFamily="18" charset="0"/>
              </a:rPr>
              <a:t>Bu konuda ayrıntılı bilgi için bkz. </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s. 220)</a:t>
            </a: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931991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Geçici Tescilin Şerhi </a:t>
            </a:r>
            <a:endParaRPr lang="tr-TR" b="1" dirty="0"/>
          </a:p>
        </p:txBody>
      </p:sp>
      <p:sp>
        <p:nvSpPr>
          <p:cNvPr id="3" name="İçerik Yer Tutucusu 2"/>
          <p:cNvSpPr>
            <a:spLocks noGrp="1"/>
          </p:cNvSpPr>
          <p:nvPr>
            <p:ph idx="1"/>
          </p:nvPr>
        </p:nvSpPr>
        <p:spPr/>
        <p:txBody>
          <a:bodyPr>
            <a:normAutofit/>
          </a:bodyPr>
          <a:lstStyle/>
          <a:p>
            <a:r>
              <a:rPr lang="tr-TR" sz="3600" b="1" dirty="0">
                <a:latin typeface="Times New Roman" panose="02020603050405020304" pitchFamily="18" charset="0"/>
                <a:cs typeface="Times New Roman" panose="02020603050405020304" pitchFamily="18" charset="0"/>
              </a:rPr>
              <a:t>1)Geçici Tescil Şerhinin Konusu</a:t>
            </a:r>
            <a:endParaRPr lang="tr-TR" sz="3600" dirty="0">
              <a:latin typeface="Times New Roman" panose="02020603050405020304" pitchFamily="18" charset="0"/>
              <a:cs typeface="Times New Roman" panose="02020603050405020304" pitchFamily="18" charset="0"/>
            </a:endParaRPr>
          </a:p>
          <a:p>
            <a:pPr algn="just"/>
            <a:r>
              <a:rPr lang="tr-TR" sz="3200" i="1" dirty="0" smtClean="0">
                <a:latin typeface="Times New Roman" panose="02020603050405020304" pitchFamily="18" charset="0"/>
                <a:cs typeface="Times New Roman" panose="02020603050405020304" pitchFamily="18" charset="0"/>
              </a:rPr>
              <a:t>MK m. 1011</a:t>
            </a:r>
            <a:r>
              <a:rPr lang="tr-TR" sz="3200" dirty="0">
                <a:latin typeface="Times New Roman" panose="02020603050405020304" pitchFamily="18" charset="0"/>
                <a:cs typeface="Times New Roman" panose="02020603050405020304" pitchFamily="18" charset="0"/>
              </a:rPr>
              <a:t>, iki konuda </a:t>
            </a:r>
            <a:r>
              <a:rPr lang="tr-TR" sz="3200" dirty="0" smtClean="0">
                <a:latin typeface="Times New Roman" panose="02020603050405020304" pitchFamily="18" charset="0"/>
                <a:cs typeface="Times New Roman" panose="02020603050405020304" pitchFamily="18" charset="0"/>
              </a:rPr>
              <a:t>Geçici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escil </a:t>
            </a:r>
            <a:r>
              <a:rPr lang="tr-TR" sz="3200" dirty="0">
                <a:latin typeface="Times New Roman" panose="02020603050405020304" pitchFamily="18" charset="0"/>
                <a:cs typeface="Times New Roman" panose="02020603050405020304" pitchFamily="18" charset="0"/>
              </a:rPr>
              <a:t>Ş</a:t>
            </a:r>
            <a:r>
              <a:rPr lang="tr-TR" sz="3200" dirty="0" smtClean="0">
                <a:latin typeface="Times New Roman" panose="02020603050405020304" pitchFamily="18" charset="0"/>
                <a:cs typeface="Times New Roman" panose="02020603050405020304" pitchFamily="18" charset="0"/>
              </a:rPr>
              <a:t>erhinin </a:t>
            </a:r>
            <a:r>
              <a:rPr lang="tr-TR" sz="3200" dirty="0">
                <a:latin typeface="Times New Roman" panose="02020603050405020304" pitchFamily="18" charset="0"/>
                <a:cs typeface="Times New Roman" panose="02020603050405020304" pitchFamily="18" charset="0"/>
              </a:rPr>
              <a:t>verilebileceğini belirtmektedir. </a:t>
            </a:r>
            <a:endParaRPr lang="tr-TR" sz="3200"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 Konular ise, şunlardır: </a:t>
            </a:r>
          </a:p>
          <a:p>
            <a:pPr algn="just"/>
            <a:r>
              <a:rPr lang="tr-TR" sz="3200" b="1" i="1" dirty="0" smtClean="0">
                <a:latin typeface="Times New Roman" panose="02020603050405020304" pitchFamily="18" charset="0"/>
                <a:cs typeface="Times New Roman" panose="02020603050405020304" pitchFamily="18" charset="0"/>
              </a:rPr>
              <a:t>Ayni Hak İddia Edilmiş Olması </a:t>
            </a:r>
          </a:p>
          <a:p>
            <a:pPr algn="just"/>
            <a:r>
              <a:rPr lang="tr-TR" sz="3200" b="1" i="1" dirty="0" smtClean="0">
                <a:latin typeface="Times New Roman" panose="02020603050405020304" pitchFamily="18" charset="0"/>
                <a:cs typeface="Times New Roman" panose="02020603050405020304" pitchFamily="18" charset="0"/>
              </a:rPr>
              <a:t>Tasarruf Yetkisini Belirleyen Belgelerin Noksan Olması</a:t>
            </a:r>
            <a:endParaRPr lang="tr-TR" sz="3200" b="1" i="1" dirty="0">
              <a:latin typeface="Times New Roman" panose="02020603050405020304" pitchFamily="18" charset="0"/>
              <a:cs typeface="Times New Roman" panose="02020603050405020304" pitchFamily="18" charset="0"/>
            </a:endParaRPr>
          </a:p>
          <a:p>
            <a:pPr marL="0" indent="0">
              <a:buNone/>
            </a:pPr>
            <a:endParaRPr lang="tr-TR" sz="3200" dirty="0" smtClean="0"/>
          </a:p>
          <a:p>
            <a:pPr marL="0" indent="0">
              <a:buNone/>
            </a:pPr>
            <a:endParaRPr lang="tr-TR" dirty="0"/>
          </a:p>
        </p:txBody>
      </p:sp>
    </p:spTree>
    <p:extLst>
      <p:ext uri="{BB962C8B-B14F-4D97-AF65-F5344CB8AC3E}">
        <p14:creationId xmlns:p14="http://schemas.microsoft.com/office/powerpoint/2010/main" val="25733539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Ayni Hak İddia Edilmiş Olması</a:t>
            </a:r>
            <a:r>
              <a:rPr lang="tr-TR" dirty="0" smtClean="0">
                <a:latin typeface="+mn-lt"/>
              </a:rPr>
              <a:t/>
            </a:r>
            <a:br>
              <a:rPr lang="tr-TR" dirty="0" smtClean="0">
                <a:latin typeface="+mn-lt"/>
              </a:rPr>
            </a:br>
            <a:endParaRPr lang="tr-TR"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Medeni Kanun’un 1011. maddesinin 1.fıkrasının 1.bendinde «</a:t>
            </a:r>
            <a:r>
              <a:rPr lang="tr-TR" sz="4000" b="1" i="1" dirty="0" smtClean="0">
                <a:latin typeface="Times New Roman" panose="02020603050405020304" pitchFamily="18" charset="0"/>
                <a:cs typeface="Times New Roman" panose="02020603050405020304" pitchFamily="18" charset="0"/>
              </a:rPr>
              <a:t>Ayni Hak İddia Edilmiş olması</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konusu düzenlenmektedir. </a:t>
            </a:r>
          </a:p>
          <a:p>
            <a:pPr algn="just"/>
            <a:r>
              <a:rPr lang="tr-TR" sz="4000" dirty="0" smtClean="0">
                <a:latin typeface="Times New Roman" panose="02020603050405020304" pitchFamily="18" charset="0"/>
                <a:cs typeface="Times New Roman" panose="02020603050405020304" pitchFamily="18" charset="0"/>
              </a:rPr>
              <a:t> Buna göre, Tapu </a:t>
            </a:r>
            <a:r>
              <a:rPr lang="tr-TR" sz="4000" dirty="0">
                <a:latin typeface="Times New Roman" panose="02020603050405020304" pitchFamily="18" charset="0"/>
                <a:cs typeface="Times New Roman" panose="02020603050405020304" pitchFamily="18" charset="0"/>
              </a:rPr>
              <a:t>K</a:t>
            </a:r>
            <a:r>
              <a:rPr lang="tr-TR" sz="4000" dirty="0" smtClean="0">
                <a:latin typeface="Times New Roman" panose="02020603050405020304" pitchFamily="18" charset="0"/>
                <a:cs typeface="Times New Roman" panose="02020603050405020304" pitchFamily="18" charset="0"/>
              </a:rPr>
              <a:t>ütüğünde hak sahibi olarak kayıtlı olan kimseye karşı </a:t>
            </a:r>
            <a:r>
              <a:rPr lang="tr-TR" sz="4000" b="1" dirty="0" smtClean="0">
                <a:latin typeface="Times New Roman" panose="02020603050405020304" pitchFamily="18" charset="0"/>
                <a:cs typeface="Times New Roman" panose="02020603050405020304" pitchFamily="18" charset="0"/>
              </a:rPr>
              <a:t>herhangi bir üçüncü kişi Ayni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 </a:t>
            </a:r>
            <a:r>
              <a:rPr lang="tr-TR" sz="4000" b="1" dirty="0">
                <a:latin typeface="Times New Roman" panose="02020603050405020304" pitchFamily="18" charset="0"/>
                <a:cs typeface="Times New Roman" panose="02020603050405020304" pitchFamily="18" charset="0"/>
              </a:rPr>
              <a:t>İ</a:t>
            </a:r>
            <a:r>
              <a:rPr lang="tr-TR" sz="4000" b="1" dirty="0" smtClean="0">
                <a:latin typeface="Times New Roman" panose="02020603050405020304" pitchFamily="18" charset="0"/>
                <a:cs typeface="Times New Roman" panose="02020603050405020304" pitchFamily="18" charset="0"/>
              </a:rPr>
              <a:t>ddiasında bulunursa</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bu</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iddia Tapu </a:t>
            </a:r>
            <a:r>
              <a:rPr lang="tr-TR" sz="4000" b="1" dirty="0">
                <a:latin typeface="Times New Roman" panose="02020603050405020304" pitchFamily="18" charset="0"/>
                <a:cs typeface="Times New Roman" panose="02020603050405020304" pitchFamily="18" charset="0"/>
              </a:rPr>
              <a:t>K</a:t>
            </a:r>
            <a:r>
              <a:rPr lang="tr-TR" sz="4000" b="1" dirty="0" smtClean="0">
                <a:latin typeface="Times New Roman" panose="02020603050405020304" pitchFamily="18" charset="0"/>
                <a:cs typeface="Times New Roman" panose="02020603050405020304" pitchFamily="18" charset="0"/>
              </a:rPr>
              <a:t>ütüğüne geçici olarak şerh verilebilir. </a:t>
            </a:r>
          </a:p>
          <a:p>
            <a:pPr marL="0" indent="0">
              <a:buNone/>
            </a:pPr>
            <a:endParaRPr lang="tr-TR" sz="4000" dirty="0" smtClean="0"/>
          </a:p>
          <a:p>
            <a:pPr marL="0" indent="0">
              <a:buNone/>
            </a:pPr>
            <a:endParaRPr lang="tr-TR" sz="4000" dirty="0"/>
          </a:p>
        </p:txBody>
      </p:sp>
    </p:spTree>
    <p:extLst>
      <p:ext uri="{BB962C8B-B14F-4D97-AF65-F5344CB8AC3E}">
        <p14:creationId xmlns:p14="http://schemas.microsoft.com/office/powerpoint/2010/main" val="24511600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Ayni Hak İddia Edilmiş Olmasına Örnek </a:t>
            </a:r>
            <a:endParaRPr lang="tr-TR" b="1" dirty="0">
              <a:latin typeface="+mn-lt"/>
            </a:endParaRPr>
          </a:p>
        </p:txBody>
      </p:sp>
      <p:sp>
        <p:nvSpPr>
          <p:cNvPr id="3" name="İçerik Yer Tutucusu 2"/>
          <p:cNvSpPr>
            <a:spLocks noGrp="1"/>
          </p:cNvSpPr>
          <p:nvPr>
            <p:ph idx="1"/>
          </p:nvPr>
        </p:nvSpPr>
        <p:spPr/>
        <p:txBody>
          <a:bodyPr/>
          <a:lstStyle/>
          <a:p>
            <a:pPr algn="just"/>
            <a:r>
              <a:rPr lang="tr-TR" sz="2400" b="1" u="sng"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Aliye’ye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A’ya</a:t>
            </a:r>
            <a:r>
              <a:rPr lang="tr-TR" sz="2400" dirty="0" smtClean="0">
                <a:latin typeface="Times New Roman" panose="02020603050405020304" pitchFamily="18" charset="0"/>
                <a:cs typeface="Times New Roman" panose="02020603050405020304" pitchFamily="18" charset="0"/>
              </a:rPr>
              <a:t>) ait Taşınmaz, </a:t>
            </a:r>
            <a:r>
              <a:rPr lang="tr-TR" sz="2400" b="1" dirty="0" smtClean="0">
                <a:latin typeface="Times New Roman" panose="02020603050405020304" pitchFamily="18" charset="0"/>
                <a:cs typeface="Times New Roman" panose="02020603050405020304" pitchFamily="18" charset="0"/>
              </a:rPr>
              <a:t>Aliye’nin vekili Behiç </a:t>
            </a:r>
            <a:r>
              <a:rPr lang="tr-TR" sz="2400" i="1" dirty="0" smtClean="0">
                <a:latin typeface="Times New Roman" panose="02020603050405020304" pitchFamily="18" charset="0"/>
                <a:cs typeface="Times New Roman" panose="02020603050405020304" pitchFamily="18" charset="0"/>
              </a:rPr>
              <a:t>(B) </a:t>
            </a:r>
            <a:r>
              <a:rPr lang="tr-TR" sz="2400" dirty="0" smtClean="0">
                <a:latin typeface="Times New Roman" panose="02020603050405020304" pitchFamily="18" charset="0"/>
                <a:cs typeface="Times New Roman" panose="02020603050405020304" pitchFamily="18" charset="0"/>
              </a:rPr>
              <a:t>tarafından </a:t>
            </a:r>
            <a:r>
              <a:rPr lang="tr-TR" sz="2400" b="1" dirty="0" smtClean="0">
                <a:latin typeface="Times New Roman" panose="02020603050405020304" pitchFamily="18" charset="0"/>
                <a:cs typeface="Times New Roman" panose="02020603050405020304" pitchFamily="18" charset="0"/>
              </a:rPr>
              <a:t>Cemil’e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C’ye) </a:t>
            </a:r>
            <a:r>
              <a:rPr lang="tr-TR" sz="2400" dirty="0" smtClean="0">
                <a:latin typeface="Times New Roman" panose="02020603050405020304" pitchFamily="18" charset="0"/>
                <a:cs typeface="Times New Roman" panose="02020603050405020304" pitchFamily="18" charset="0"/>
              </a:rPr>
              <a:t>satılıp, Mülkiyet </a:t>
            </a:r>
            <a:r>
              <a:rPr lang="tr-TR" sz="2400" b="1" dirty="0" smtClean="0">
                <a:latin typeface="Times New Roman" panose="02020603050405020304" pitchFamily="18" charset="0"/>
                <a:cs typeface="Times New Roman" panose="02020603050405020304" pitchFamily="18" charset="0"/>
              </a:rPr>
              <a:t>Cemil</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(C)</a:t>
            </a:r>
            <a:r>
              <a:rPr lang="tr-TR" sz="2400" dirty="0" smtClean="0">
                <a:latin typeface="Times New Roman" panose="02020603050405020304" pitchFamily="18" charset="0"/>
                <a:cs typeface="Times New Roman" panose="02020603050405020304" pitchFamily="18" charset="0"/>
              </a:rPr>
              <a:t> adına tescil ettirilmiştir. </a:t>
            </a:r>
          </a:p>
          <a:p>
            <a:pPr algn="just"/>
            <a:r>
              <a:rPr lang="tr-TR" sz="2400" dirty="0" smtClean="0">
                <a:latin typeface="Times New Roman" panose="02020603050405020304" pitchFamily="18" charset="0"/>
                <a:cs typeface="Times New Roman" panose="02020603050405020304" pitchFamily="18" charset="0"/>
              </a:rPr>
              <a:t>Bir süre sonra </a:t>
            </a:r>
            <a:r>
              <a:rPr lang="tr-TR" sz="2400" b="1" dirty="0" smtClean="0">
                <a:latin typeface="Times New Roman" panose="02020603050405020304" pitchFamily="18" charset="0"/>
                <a:cs typeface="Times New Roman" panose="02020603050405020304" pitchFamily="18" charset="0"/>
              </a:rPr>
              <a:t>Aliye</a:t>
            </a:r>
            <a:r>
              <a:rPr lang="tr-TR" sz="2400" dirty="0" smtClean="0">
                <a:latin typeface="Times New Roman" panose="02020603050405020304" pitchFamily="18" charset="0"/>
                <a:cs typeface="Times New Roman" panose="02020603050405020304" pitchFamily="18" charset="0"/>
              </a:rPr>
              <a:t>, Vekâletnamenin sahte, dolayısıyla Cemil lehine yapılmış olan tescilin yolsuz olduğunu ileri sürerek, Cemil aleyhine Sicilin Düzeltilmesini dava ederse, ortada bir Ayni Hak İddiası var demektir. </a:t>
            </a:r>
          </a:p>
          <a:p>
            <a:pPr algn="just"/>
            <a:r>
              <a:rPr lang="tr-TR" sz="2400" dirty="0" smtClean="0">
                <a:latin typeface="Times New Roman" panose="02020603050405020304" pitchFamily="18" charset="0"/>
                <a:cs typeface="Times New Roman" panose="02020603050405020304" pitchFamily="18" charset="0"/>
              </a:rPr>
              <a:t>İşte, </a:t>
            </a:r>
            <a:r>
              <a:rPr lang="tr-TR" sz="2400" b="1" dirty="0" smtClean="0">
                <a:latin typeface="Times New Roman" panose="02020603050405020304" pitchFamily="18" charset="0"/>
                <a:cs typeface="Times New Roman" panose="02020603050405020304" pitchFamily="18" charset="0"/>
              </a:rPr>
              <a:t>Aliye</a:t>
            </a:r>
            <a:r>
              <a:rPr lang="tr-TR" sz="2400" dirty="0" smtClean="0">
                <a:latin typeface="Times New Roman" panose="02020603050405020304" pitchFamily="18" charset="0"/>
                <a:cs typeface="Times New Roman" panose="02020603050405020304" pitchFamily="18" charset="0"/>
              </a:rPr>
              <a:t>, böyle bir </a:t>
            </a:r>
            <a:r>
              <a:rPr lang="tr-TR" sz="2400" b="1" i="1" dirty="0" smtClean="0">
                <a:latin typeface="Times New Roman" panose="02020603050405020304" pitchFamily="18" charset="0"/>
                <a:cs typeface="Times New Roman" panose="02020603050405020304" pitchFamily="18" charset="0"/>
              </a:rPr>
              <a:t>Davada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akkının </a:t>
            </a:r>
            <a:r>
              <a:rPr lang="tr-TR" sz="2400" b="1" i="1" dirty="0">
                <a:latin typeface="Times New Roman" panose="02020603050405020304" pitchFamily="18" charset="0"/>
                <a:cs typeface="Times New Roman" panose="02020603050405020304" pitchFamily="18" charset="0"/>
              </a:rPr>
              <a:t>K</a:t>
            </a:r>
            <a:r>
              <a:rPr lang="tr-TR" sz="2400" b="1" i="1" dirty="0" smtClean="0">
                <a:latin typeface="Times New Roman" panose="02020603050405020304" pitchFamily="18" charset="0"/>
                <a:cs typeface="Times New Roman" panose="02020603050405020304" pitchFamily="18" charset="0"/>
              </a:rPr>
              <a:t>aybolması Tehlikesini bertaraf etmek </a:t>
            </a:r>
            <a:r>
              <a:rPr lang="tr-TR" sz="2400" dirty="0" smtClean="0">
                <a:latin typeface="Times New Roman" panose="02020603050405020304" pitchFamily="18" charset="0"/>
                <a:cs typeface="Times New Roman" panose="02020603050405020304" pitchFamily="18" charset="0"/>
              </a:rPr>
              <a:t>için, </a:t>
            </a:r>
            <a:r>
              <a:rPr lang="tr-TR" sz="2400" b="1" dirty="0" smtClean="0">
                <a:latin typeface="Times New Roman" panose="02020603050405020304" pitchFamily="18" charset="0"/>
                <a:cs typeface="Times New Roman" panose="02020603050405020304" pitchFamily="18" charset="0"/>
              </a:rPr>
              <a:t>Hâkimden, </a:t>
            </a:r>
            <a:r>
              <a:rPr lang="tr-TR" sz="2400" b="1" i="1" dirty="0" smtClean="0">
                <a:latin typeface="Times New Roman" panose="02020603050405020304" pitchFamily="18" charset="0"/>
                <a:cs typeface="Times New Roman" panose="02020603050405020304" pitchFamily="18" charset="0"/>
              </a:rPr>
              <a:t>Tedbir olarak Tapu Kütüğüne Şerh verilmesini </a:t>
            </a:r>
            <a:r>
              <a:rPr lang="tr-TR" sz="2400" b="1" dirty="0" smtClean="0">
                <a:latin typeface="Times New Roman" panose="02020603050405020304" pitchFamily="18" charset="0"/>
                <a:cs typeface="Times New Roman" panose="02020603050405020304" pitchFamily="18" charset="0"/>
              </a:rPr>
              <a:t>isteyebilir. </a:t>
            </a:r>
          </a:p>
          <a:p>
            <a:pPr algn="just"/>
            <a:r>
              <a:rPr lang="tr-TR" sz="2400" b="1" dirty="0" smtClean="0">
                <a:latin typeface="Times New Roman" panose="02020603050405020304" pitchFamily="18" charset="0"/>
                <a:cs typeface="Times New Roman" panose="02020603050405020304" pitchFamily="18" charset="0"/>
              </a:rPr>
              <a:t>Aksi halde, </a:t>
            </a:r>
            <a:r>
              <a:rPr lang="tr-TR" sz="2400" b="1" i="1" dirty="0" smtClean="0">
                <a:latin typeface="Times New Roman" panose="02020603050405020304" pitchFamily="18" charset="0"/>
                <a:cs typeface="Times New Roman" panose="02020603050405020304" pitchFamily="18" charset="0"/>
              </a:rPr>
              <a:t>Dava süresince</a:t>
            </a:r>
            <a:r>
              <a:rPr lang="tr-TR" sz="2400" b="1" dirty="0" smtClean="0">
                <a:latin typeface="Times New Roman" panose="02020603050405020304" pitchFamily="18" charset="0"/>
                <a:cs typeface="Times New Roman" panose="02020603050405020304" pitchFamily="18" charset="0"/>
              </a:rPr>
              <a:t>, Taşınmazın </a:t>
            </a:r>
            <a:r>
              <a:rPr lang="tr-TR" sz="2400" b="1" dirty="0">
                <a:latin typeface="Times New Roman" panose="02020603050405020304" pitchFamily="18" charset="0"/>
                <a:cs typeface="Times New Roman" panose="02020603050405020304" pitchFamily="18" charset="0"/>
              </a:rPr>
              <a:t>M</a:t>
            </a:r>
            <a:r>
              <a:rPr lang="tr-TR" sz="2400" b="1" dirty="0" smtClean="0">
                <a:latin typeface="Times New Roman" panose="02020603050405020304" pitchFamily="18" charset="0"/>
                <a:cs typeface="Times New Roman" panose="02020603050405020304" pitchFamily="18" charset="0"/>
              </a:rPr>
              <a:t>ülkiyeti, </a:t>
            </a:r>
            <a:r>
              <a:rPr lang="tr-TR" sz="2400" b="1" i="1" dirty="0" smtClean="0">
                <a:latin typeface="Times New Roman" panose="02020603050405020304" pitchFamily="18" charset="0"/>
                <a:cs typeface="Times New Roman" panose="02020603050405020304" pitchFamily="18" charset="0"/>
              </a:rPr>
              <a:t>İyiniyetli bir Üçüncü </a:t>
            </a:r>
            <a:r>
              <a:rPr lang="tr-TR" sz="2400" b="1" i="1" dirty="0">
                <a:latin typeface="Times New Roman" panose="02020603050405020304" pitchFamily="18" charset="0"/>
                <a:cs typeface="Times New Roman" panose="02020603050405020304" pitchFamily="18" charset="0"/>
              </a:rPr>
              <a:t>K</a:t>
            </a:r>
            <a:r>
              <a:rPr lang="tr-TR" sz="2400" b="1" i="1" dirty="0" smtClean="0">
                <a:latin typeface="Times New Roman" panose="02020603050405020304" pitchFamily="18" charset="0"/>
                <a:cs typeface="Times New Roman" panose="02020603050405020304" pitchFamily="18" charset="0"/>
              </a:rPr>
              <a:t>işi </a:t>
            </a:r>
            <a:r>
              <a:rPr lang="tr-TR" sz="2400" b="1" dirty="0" smtClean="0">
                <a:latin typeface="Times New Roman" panose="02020603050405020304" pitchFamily="18" charset="0"/>
                <a:cs typeface="Times New Roman" panose="02020603050405020304" pitchFamily="18" charset="0"/>
              </a:rPr>
              <a:t>tarafından kazanılabilir.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8653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4179"/>
            <a:ext cx="10515600" cy="1566510"/>
          </a:xfrm>
        </p:spPr>
        <p:txBody>
          <a:bodyPr>
            <a:normAutofit fontScale="90000"/>
          </a:bodyPr>
          <a:lstStyle/>
          <a:p>
            <a:r>
              <a:rPr lang="tr-TR" b="1" dirty="0" smtClean="0">
                <a:latin typeface="+mn-lt"/>
              </a:rPr>
              <a:t>Tasarruf Yetkisini Belirleyen Belgelerin Noksan Olması </a:t>
            </a:r>
            <a:r>
              <a:rPr lang="tr-TR" dirty="0" smtClean="0">
                <a:latin typeface="+mn-lt"/>
              </a:rPr>
              <a:t/>
            </a:r>
            <a:br>
              <a:rPr lang="tr-TR" dirty="0" smtClean="0">
                <a:latin typeface="+mn-lt"/>
              </a:rPr>
            </a:br>
            <a:endParaRPr lang="tr-TR" dirty="0">
              <a:latin typeface="+mn-lt"/>
            </a:endParaRPr>
          </a:p>
        </p:txBody>
      </p:sp>
      <p:sp>
        <p:nvSpPr>
          <p:cNvPr id="3" name="İçerik Yer Tutucusu 2"/>
          <p:cNvSpPr>
            <a:spLocks noGrp="1"/>
          </p:cNvSpPr>
          <p:nvPr>
            <p:ph idx="1"/>
          </p:nvPr>
        </p:nvSpPr>
        <p:spPr>
          <a:xfrm>
            <a:off x="838200" y="1690688"/>
            <a:ext cx="10518422" cy="4687533"/>
          </a:xfrm>
        </p:spPr>
        <p:txBody>
          <a:bodyPr>
            <a:noAutofit/>
          </a:bodyPr>
          <a:lstStyle/>
          <a:p>
            <a:pPr algn="just"/>
            <a:r>
              <a:rPr lang="tr-TR" b="1" i="1" dirty="0" smtClean="0">
                <a:latin typeface="Times New Roman" panose="02020603050405020304" pitchFamily="18" charset="0"/>
                <a:cs typeface="Times New Roman" panose="02020603050405020304" pitchFamily="18" charset="0"/>
              </a:rPr>
              <a:t>Medeni </a:t>
            </a:r>
            <a:r>
              <a:rPr lang="tr-TR" b="1" i="1" dirty="0">
                <a:latin typeface="Times New Roman" panose="02020603050405020304" pitchFamily="18" charset="0"/>
                <a:cs typeface="Times New Roman" panose="02020603050405020304" pitchFamily="18" charset="0"/>
              </a:rPr>
              <a:t>Kanun’un 1011. </a:t>
            </a:r>
            <a:r>
              <a:rPr lang="tr-TR" b="1" i="1" dirty="0" smtClean="0">
                <a:latin typeface="Times New Roman" panose="02020603050405020304" pitchFamily="18" charset="0"/>
                <a:cs typeface="Times New Roman" panose="02020603050405020304" pitchFamily="18" charset="0"/>
              </a:rPr>
              <a:t>maddesinin </a:t>
            </a:r>
            <a:r>
              <a:rPr lang="tr-TR" b="1" i="1" dirty="0">
                <a:latin typeface="Times New Roman" panose="02020603050405020304" pitchFamily="18" charset="0"/>
                <a:cs typeface="Times New Roman" panose="02020603050405020304" pitchFamily="18" charset="0"/>
              </a:rPr>
              <a:t>birinci fıkrasının ikinci </a:t>
            </a:r>
            <a:r>
              <a:rPr lang="tr-TR" b="1" i="1" dirty="0" smtClean="0">
                <a:latin typeface="Times New Roman" panose="02020603050405020304" pitchFamily="18" charset="0"/>
                <a:cs typeface="Times New Roman" panose="02020603050405020304" pitchFamily="18" charset="0"/>
              </a:rPr>
              <a:t>bendi </a:t>
            </a:r>
            <a:r>
              <a:rPr lang="tr-TR" dirty="0" smtClean="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Medeni Kanunun 1016. </a:t>
            </a:r>
            <a:r>
              <a:rPr lang="tr-TR" b="1" i="1" dirty="0" smtClean="0">
                <a:latin typeface="Times New Roman" panose="02020603050405020304" pitchFamily="18" charset="0"/>
                <a:cs typeface="Times New Roman" panose="02020603050405020304" pitchFamily="18" charset="0"/>
              </a:rPr>
              <a:t>maddesi </a:t>
            </a:r>
            <a:r>
              <a:rPr lang="tr-TR" dirty="0">
                <a:latin typeface="Times New Roman" panose="02020603050405020304" pitchFamily="18" charset="0"/>
                <a:cs typeface="Times New Roman" panose="02020603050405020304" pitchFamily="18" charset="0"/>
              </a:rPr>
              <a:t>birlikte dikkate </a:t>
            </a:r>
            <a:r>
              <a:rPr lang="tr-TR" dirty="0" smtClean="0">
                <a:latin typeface="Times New Roman" panose="02020603050405020304" pitchFamily="18" charset="0"/>
                <a:cs typeface="Times New Roman" panose="02020603050405020304" pitchFamily="18" charset="0"/>
              </a:rPr>
              <a:t>alınarak, </a:t>
            </a:r>
            <a:r>
              <a:rPr lang="tr-TR" b="1" dirty="0" smtClean="0">
                <a:latin typeface="Times New Roman" panose="02020603050405020304" pitchFamily="18" charset="0"/>
                <a:cs typeface="Times New Roman" panose="02020603050405020304" pitchFamily="18" charset="0"/>
              </a:rPr>
              <a:t>Tasarruf Yetkisini Belirleyen Belgelerin Noksan Olması </a:t>
            </a:r>
            <a:r>
              <a:rPr lang="tr-TR" dirty="0" smtClean="0">
                <a:latin typeface="Times New Roman" panose="02020603050405020304" pitchFamily="18" charset="0"/>
                <a:cs typeface="Times New Roman" panose="02020603050405020304" pitchFamily="18" charset="0"/>
              </a:rPr>
              <a:t>konusu incelenmelidir. </a:t>
            </a:r>
          </a:p>
          <a:p>
            <a:pPr algn="just"/>
            <a:r>
              <a:rPr lang="tr-TR" b="1" i="1" dirty="0" smtClean="0">
                <a:latin typeface="Times New Roman" panose="02020603050405020304" pitchFamily="18" charset="0"/>
                <a:cs typeface="Times New Roman" panose="02020603050405020304" pitchFamily="18" charset="0"/>
              </a:rPr>
              <a:t>Tescil, Değişiklik </a:t>
            </a:r>
            <a:r>
              <a:rPr lang="tr-TR" b="1" i="1" dirty="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Terkine </a:t>
            </a:r>
            <a:r>
              <a:rPr lang="tr-TR" b="1" i="1" dirty="0">
                <a:latin typeface="Times New Roman" panose="02020603050405020304" pitchFamily="18" charset="0"/>
                <a:cs typeface="Times New Roman" panose="02020603050405020304" pitchFamily="18" charset="0"/>
              </a:rPr>
              <a:t>ilişkin </a:t>
            </a:r>
            <a:r>
              <a:rPr lang="tr-TR" b="1" i="1" dirty="0" smtClean="0">
                <a:latin typeface="Times New Roman" panose="02020603050405020304" pitchFamily="18" charset="0"/>
                <a:cs typeface="Times New Roman" panose="02020603050405020304" pitchFamily="18" charset="0"/>
              </a:rPr>
              <a:t>İşlemin Hukuki Sebebi </a:t>
            </a:r>
            <a:r>
              <a:rPr lang="tr-TR" b="1" i="1" dirty="0">
                <a:latin typeface="Times New Roman" panose="02020603050405020304" pitchFamily="18" charset="0"/>
                <a:cs typeface="Times New Roman" panose="02020603050405020304" pitchFamily="18" charset="0"/>
              </a:rPr>
              <a:t>mevcut olup da sadece </a:t>
            </a:r>
            <a:r>
              <a:rPr lang="tr-TR" b="1" i="1" dirty="0" smtClean="0">
                <a:latin typeface="Times New Roman" panose="02020603050405020304" pitchFamily="18" charset="0"/>
                <a:cs typeface="Times New Roman" panose="02020603050405020304" pitchFamily="18" charset="0"/>
              </a:rPr>
              <a:t>Tasarruf Yetkisine </a:t>
            </a:r>
            <a:r>
              <a:rPr lang="tr-TR" b="1" i="1" dirty="0">
                <a:latin typeface="Times New Roman" panose="02020603050405020304" pitchFamily="18" charset="0"/>
                <a:cs typeface="Times New Roman" panose="02020603050405020304" pitchFamily="18" charset="0"/>
              </a:rPr>
              <a:t>ilişkin </a:t>
            </a:r>
            <a:r>
              <a:rPr lang="tr-TR" b="1" i="1" dirty="0" smtClean="0">
                <a:latin typeface="Times New Roman" panose="02020603050405020304" pitchFamily="18" charset="0"/>
                <a:cs typeface="Times New Roman" panose="02020603050405020304" pitchFamily="18" charset="0"/>
              </a:rPr>
              <a:t>Belgelerde </a:t>
            </a:r>
            <a:r>
              <a:rPr lang="tr-TR" b="1" i="1" dirty="0">
                <a:latin typeface="Times New Roman" panose="02020603050405020304" pitchFamily="18" charset="0"/>
                <a:cs typeface="Times New Roman" panose="02020603050405020304" pitchFamily="18" charset="0"/>
              </a:rPr>
              <a:t>bir noksanlık var ve kanun bu noksanlıkların sonradan tamamlanmasına imkan tanıyorsa</a:t>
            </a:r>
            <a:r>
              <a:rPr lang="tr-TR" dirty="0">
                <a:latin typeface="Times New Roman" panose="02020603050405020304" pitchFamily="18" charset="0"/>
                <a:cs typeface="Times New Roman" panose="02020603050405020304" pitchFamily="18" charset="0"/>
              </a:rPr>
              <a:t>, bu </a:t>
            </a:r>
            <a:r>
              <a:rPr lang="tr-TR" dirty="0" smtClean="0">
                <a:latin typeface="Times New Roman" panose="02020603050405020304" pitchFamily="18" charset="0"/>
                <a:cs typeface="Times New Roman" panose="02020603050405020304" pitchFamily="18" charset="0"/>
              </a:rPr>
              <a:t>Noksanlık </a:t>
            </a:r>
            <a:r>
              <a:rPr lang="tr-TR" dirty="0">
                <a:latin typeface="Times New Roman" panose="02020603050405020304" pitchFamily="18" charset="0"/>
                <a:cs typeface="Times New Roman" panose="02020603050405020304" pitchFamily="18" charset="0"/>
              </a:rPr>
              <a:t>tamamlanıncaya kadar, </a:t>
            </a:r>
            <a:r>
              <a:rPr lang="tr-TR" dirty="0" smtClean="0">
                <a:latin typeface="Times New Roman" panose="02020603050405020304" pitchFamily="18" charset="0"/>
                <a:cs typeface="Times New Roman" panose="02020603050405020304" pitchFamily="18" charset="0"/>
              </a:rPr>
              <a:t>Tescil</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Değişiklik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Terkinin</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Kütüğüne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eçici </a:t>
            </a:r>
            <a:r>
              <a:rPr lang="tr-TR" dirty="0">
                <a:latin typeface="Times New Roman" panose="02020603050405020304" pitchFamily="18" charset="0"/>
                <a:cs typeface="Times New Roman" panose="02020603050405020304" pitchFamily="18" charset="0"/>
              </a:rPr>
              <a:t>olarak</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edilebileceği anlaşılır. </a:t>
            </a:r>
          </a:p>
          <a:p>
            <a:pPr marL="0" indent="0">
              <a:buNone/>
            </a:pPr>
            <a:endParaRPr lang="tr-TR" sz="3200" dirty="0"/>
          </a:p>
        </p:txBody>
      </p:sp>
    </p:spTree>
    <p:extLst>
      <p:ext uri="{BB962C8B-B14F-4D97-AF65-F5344CB8AC3E}">
        <p14:creationId xmlns:p14="http://schemas.microsoft.com/office/powerpoint/2010/main" val="14582952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Geçici  Şerhin  Tescili </a:t>
            </a:r>
            <a:br>
              <a:rPr lang="tr-TR" b="1" dirty="0" smtClean="0">
                <a:solidFill>
                  <a:schemeClr val="tx1"/>
                </a:solidFill>
                <a:latin typeface="Times New Roman" pitchFamily="18" charset="0"/>
                <a:cs typeface="Times New Roman" pitchFamily="18" charset="0"/>
              </a:rPr>
            </a:br>
            <a:r>
              <a:rPr lang="tr-TR" b="1" dirty="0" smtClean="0">
                <a:solidFill>
                  <a:schemeClr val="tx1"/>
                </a:solidFill>
                <a:latin typeface="Times New Roman" pitchFamily="18" charset="0"/>
                <a:cs typeface="Times New Roman" pitchFamily="18" charset="0"/>
              </a:rPr>
              <a:t>( MK. m. 1011)</a:t>
            </a:r>
            <a:endParaRPr lang="tr-TR" b="1" dirty="0">
              <a:solidFill>
                <a:schemeClr val="tx1"/>
              </a:solidFill>
              <a:latin typeface="Times New Roman" pitchFamily="18" charset="0"/>
              <a:cs typeface="Times New Roman" pitchFamily="18" charset="0"/>
            </a:endParaRPr>
          </a:p>
        </p:txBody>
      </p:sp>
      <p:graphicFrame>
        <p:nvGraphicFramePr>
          <p:cNvPr id="4" name="3 İçerik Yer Tutucusu"/>
          <p:cNvGraphicFramePr>
            <a:graphicFrameLocks noGrp="1"/>
          </p:cNvGraphicFramePr>
          <p:nvPr>
            <p:ph idx="1"/>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110647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96752"/>
          </a:xfrm>
        </p:spPr>
        <p:txBody>
          <a:bodyPr>
            <a:normAutofit fontScale="90000"/>
          </a:bodyPr>
          <a:lstStyle/>
          <a:p>
            <a:r>
              <a:rPr lang="tr-TR" b="1" dirty="0" smtClean="0">
                <a:ln w="6350">
                  <a:solidFill>
                    <a:schemeClr val="accent1"/>
                  </a:solidFill>
                </a:ln>
                <a:solidFill>
                  <a:schemeClr val="tx1"/>
                </a:solidFill>
                <a:latin typeface="Times New Roman" pitchFamily="18" charset="0"/>
                <a:cs typeface="Times New Roman" pitchFamily="18" charset="0"/>
              </a:rPr>
              <a:t>MK’ da Düzenlenenler</a:t>
            </a:r>
            <a:r>
              <a:rPr lang="tr-TR" b="1" dirty="0" smtClean="0">
                <a:solidFill>
                  <a:schemeClr val="tx1"/>
                </a:solidFill>
                <a:latin typeface="Times New Roman" pitchFamily="18" charset="0"/>
                <a:cs typeface="Times New Roman" pitchFamily="18" charset="0"/>
              </a:rPr>
              <a:t> </a:t>
            </a:r>
            <a:br>
              <a:rPr lang="tr-TR" b="1" dirty="0" smtClean="0">
                <a:solidFill>
                  <a:schemeClr val="tx1"/>
                </a:solidFill>
                <a:latin typeface="Times New Roman" pitchFamily="18" charset="0"/>
                <a:cs typeface="Times New Roman" pitchFamily="18" charset="0"/>
              </a:rPr>
            </a:br>
            <a:r>
              <a:rPr lang="tr-TR" b="1" dirty="0" smtClean="0">
                <a:solidFill>
                  <a:schemeClr val="tx1"/>
                </a:solidFill>
                <a:latin typeface="Times New Roman" pitchFamily="18" charset="0"/>
                <a:cs typeface="Times New Roman" pitchFamily="18" charset="0"/>
              </a:rPr>
              <a:t>( MK. m. 1011)</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216231828"/>
              </p:ext>
            </p:extLst>
          </p:nvPr>
        </p:nvGraphicFramePr>
        <p:xfrm>
          <a:off x="1981200" y="1196752"/>
          <a:ext cx="8229600" cy="52580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097395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Geçici Tescil Şerhinin Yapılışı</a:t>
            </a:r>
            <a:endParaRPr lang="tr-TR" b="1" dirty="0">
              <a:latin typeface="+mn-lt"/>
            </a:endParaRPr>
          </a:p>
        </p:txBody>
      </p:sp>
      <p:sp>
        <p:nvSpPr>
          <p:cNvPr id="3" name="İçerik Yer Tutucusu 2"/>
          <p:cNvSpPr>
            <a:spLocks noGrp="1"/>
          </p:cNvSpPr>
          <p:nvPr>
            <p:ph idx="1"/>
          </p:nvPr>
        </p:nvSpPr>
        <p:spPr/>
        <p:txBody>
          <a:bodyPr>
            <a:normAutofit fontScale="85000" lnSpcReduction="20000"/>
          </a:bodyPr>
          <a:lstStyle/>
          <a:p>
            <a:pPr algn="just"/>
            <a:r>
              <a:rPr lang="tr-TR" b="1" dirty="0">
                <a:latin typeface="Times New Roman" panose="02020603050405020304" pitchFamily="18" charset="0"/>
                <a:cs typeface="Times New Roman" panose="02020603050405020304" pitchFamily="18" charset="0"/>
              </a:rPr>
              <a:t>Geçici </a:t>
            </a:r>
            <a:r>
              <a:rPr lang="tr-TR" b="1" dirty="0" smtClean="0">
                <a:latin typeface="Times New Roman" panose="02020603050405020304" pitchFamily="18" charset="0"/>
                <a:cs typeface="Times New Roman" panose="02020603050405020304" pitchFamily="18" charset="0"/>
              </a:rPr>
              <a:t>Tescilin Tapu Kütüğüne Şerhi</a:t>
            </a:r>
            <a:r>
              <a:rPr lang="tr-TR" dirty="0">
                <a:latin typeface="Times New Roman" panose="02020603050405020304" pitchFamily="18" charset="0"/>
                <a:cs typeface="Times New Roman" panose="02020603050405020304" pitchFamily="18" charset="0"/>
              </a:rPr>
              <a:t>, ya </a:t>
            </a:r>
            <a:r>
              <a:rPr lang="tr-TR" b="1" i="1" dirty="0">
                <a:latin typeface="Times New Roman" panose="02020603050405020304" pitchFamily="18" charset="0"/>
                <a:cs typeface="Times New Roman" panose="02020603050405020304" pitchFamily="18" charset="0"/>
              </a:rPr>
              <a:t>bütün </a:t>
            </a:r>
            <a:r>
              <a:rPr lang="tr-TR" b="1" i="1" dirty="0" smtClean="0">
                <a:latin typeface="Times New Roman" panose="02020603050405020304" pitchFamily="18" charset="0"/>
                <a:cs typeface="Times New Roman" panose="02020603050405020304" pitchFamily="18" charset="0"/>
              </a:rPr>
              <a:t>İlgililerin </a:t>
            </a:r>
            <a:r>
              <a:rPr lang="tr-TR" b="1" i="1" dirty="0">
                <a:latin typeface="Times New Roman" panose="02020603050405020304" pitchFamily="18" charset="0"/>
                <a:cs typeface="Times New Roman" panose="02020603050405020304" pitchFamily="18" charset="0"/>
              </a:rPr>
              <a:t>razı olmasına </a:t>
            </a:r>
            <a:r>
              <a:rPr lang="tr-TR" dirty="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Hâkimin </a:t>
            </a:r>
            <a:r>
              <a:rPr lang="tr-TR" b="1" i="1" dirty="0">
                <a:latin typeface="Times New Roman" panose="02020603050405020304" pitchFamily="18" charset="0"/>
                <a:cs typeface="Times New Roman" panose="02020603050405020304" pitchFamily="18" charset="0"/>
              </a:rPr>
              <a:t>karar vermesine </a:t>
            </a:r>
            <a:r>
              <a:rPr lang="tr-TR" b="1" dirty="0">
                <a:latin typeface="Times New Roman" panose="02020603050405020304" pitchFamily="18" charset="0"/>
                <a:cs typeface="Times New Roman" panose="02020603050405020304" pitchFamily="18" charset="0"/>
              </a:rPr>
              <a:t>bağlıdır</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1011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Rızaya dayanan G</a:t>
            </a:r>
            <a:r>
              <a:rPr lang="tr-TR" b="1" dirty="0" smtClean="0">
                <a:latin typeface="Times New Roman" panose="02020603050405020304" pitchFamily="18" charset="0"/>
                <a:cs typeface="Times New Roman" panose="02020603050405020304" pitchFamily="18" charset="0"/>
              </a:rPr>
              <a:t>eçici Tescilin Şerhi, </a:t>
            </a:r>
            <a:r>
              <a:rPr lang="tr-TR" b="1" dirty="0">
                <a:latin typeface="Times New Roman" panose="02020603050405020304" pitchFamily="18" charset="0"/>
                <a:cs typeface="Times New Roman" panose="02020603050405020304" pitchFamily="18" charset="0"/>
              </a:rPr>
              <a:t>U</a:t>
            </a:r>
            <a:r>
              <a:rPr lang="tr-TR" b="1" dirty="0" smtClean="0">
                <a:latin typeface="Times New Roman" panose="02020603050405020304" pitchFamily="18" charset="0"/>
                <a:cs typeface="Times New Roman" panose="02020603050405020304" pitchFamily="18" charset="0"/>
              </a:rPr>
              <a:t>ygulamada </a:t>
            </a:r>
            <a:r>
              <a:rPr lang="tr-TR" b="1" dirty="0">
                <a:latin typeface="Times New Roman" panose="02020603050405020304" pitchFamily="18" charset="0"/>
                <a:cs typeface="Times New Roman" panose="02020603050405020304" pitchFamily="18" charset="0"/>
              </a:rPr>
              <a:t>ancak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elgelerin </a:t>
            </a:r>
            <a:r>
              <a:rPr lang="tr-TR" b="1" i="1" dirty="0">
                <a:latin typeface="Times New Roman" panose="02020603050405020304" pitchFamily="18" charset="0"/>
                <a:cs typeface="Times New Roman" panose="02020603050405020304" pitchFamily="18" charset="0"/>
              </a:rPr>
              <a:t>tamamlanması durumu </a:t>
            </a:r>
            <a:r>
              <a:rPr lang="tr-TR" b="1" dirty="0">
                <a:latin typeface="Times New Roman" panose="02020603050405020304" pitchFamily="18" charset="0"/>
                <a:cs typeface="Times New Roman" panose="02020603050405020304" pitchFamily="18" charset="0"/>
              </a:rPr>
              <a:t>için söz konusu olur</a:t>
            </a:r>
            <a:r>
              <a:rPr lang="tr-TR" b="1" dirty="0" smtClean="0">
                <a:latin typeface="Times New Roman" panose="02020603050405020304" pitchFamily="18" charset="0"/>
                <a:cs typeface="Times New Roman" panose="02020603050405020304" pitchFamily="18" charset="0"/>
              </a:rPr>
              <a:t>.</a:t>
            </a:r>
          </a:p>
          <a:p>
            <a:pPr algn="just"/>
            <a:r>
              <a:rPr lang="tr-TR" b="1" dirty="0" smtClean="0">
                <a:latin typeface="Times New Roman" panose="02020603050405020304" pitchFamily="18" charset="0"/>
                <a:cs typeface="Times New Roman" panose="02020603050405020304" pitchFamily="18" charset="0"/>
              </a:rPr>
              <a:t>Ayni Hak İddiasında</a:t>
            </a:r>
            <a:r>
              <a:rPr lang="tr-TR" b="1" dirty="0">
                <a:latin typeface="Times New Roman" panose="02020603050405020304" pitchFamily="18" charset="0"/>
                <a:cs typeface="Times New Roman" panose="02020603050405020304" pitchFamily="18" charset="0"/>
              </a:rPr>
              <a:t>, genellikle bu konuda </a:t>
            </a:r>
            <a:r>
              <a:rPr lang="tr-TR" b="1" i="1" dirty="0" smtClean="0">
                <a:latin typeface="Times New Roman" panose="02020603050405020304" pitchFamily="18" charset="0"/>
                <a:cs typeface="Times New Roman" panose="02020603050405020304" pitchFamily="18" charset="0"/>
              </a:rPr>
              <a:t>Mahkemece </a:t>
            </a:r>
            <a:r>
              <a:rPr lang="tr-TR" b="1" i="1" dirty="0">
                <a:latin typeface="Times New Roman" panose="02020603050405020304" pitchFamily="18" charset="0"/>
                <a:cs typeface="Times New Roman" panose="02020603050405020304" pitchFamily="18" charset="0"/>
              </a:rPr>
              <a:t>verilmiş bir </a:t>
            </a:r>
            <a:r>
              <a:rPr lang="tr-TR" b="1" i="1" dirty="0" smtClean="0">
                <a:latin typeface="Times New Roman" panose="02020603050405020304" pitchFamily="18" charset="0"/>
                <a:cs typeface="Times New Roman" panose="02020603050405020304" pitchFamily="18" charset="0"/>
              </a:rPr>
              <a:t>Karara </a:t>
            </a:r>
            <a:r>
              <a:rPr lang="tr-TR" b="1" dirty="0">
                <a:latin typeface="Times New Roman" panose="02020603050405020304" pitchFamily="18" charset="0"/>
                <a:cs typeface="Times New Roman" panose="02020603050405020304" pitchFamily="18" charset="0"/>
              </a:rPr>
              <a:t>ihtiyaç vardır.</a:t>
            </a:r>
          </a:p>
          <a:p>
            <a:pPr algn="just"/>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MK 1011 / III hükmü gereğince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Geçici Tescil Şerhi </a:t>
            </a:r>
            <a:r>
              <a:rPr lang="tr-TR" i="1" dirty="0">
                <a:latin typeface="Times New Roman" panose="02020603050405020304" pitchFamily="18" charset="0"/>
                <a:cs typeface="Times New Roman" panose="02020603050405020304" pitchFamily="18" charset="0"/>
              </a:rPr>
              <a:t>verilmesi istemi üzerine hakim, tarafları dinleyerek veya dosya üzerinde inceleme yaparak şerhe konu olan hakkın varlığının kabul edilebileceği kanaatine varırsa, şerh kararı verir. Kararda, şerhin etki bakımından süresi ve içeriği belirlenir; gerektiğinde mahkemeye başvurulması için bir süre verilir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H</a:t>
            </a:r>
            <a:r>
              <a:rPr lang="tr-TR" b="1" dirty="0">
                <a:latin typeface="Times New Roman" panose="02020603050405020304" pitchFamily="18" charset="0"/>
                <a:cs typeface="Times New Roman" panose="02020603050405020304" pitchFamily="18" charset="0"/>
              </a:rPr>
              <a:t>â</a:t>
            </a:r>
            <a:r>
              <a:rPr lang="tr-TR" b="1" dirty="0" smtClean="0">
                <a:latin typeface="Times New Roman" panose="02020603050405020304" pitchFamily="18" charset="0"/>
                <a:cs typeface="Times New Roman" panose="02020603050405020304" pitchFamily="18" charset="0"/>
              </a:rPr>
              <a:t>kimin Kararı, </a:t>
            </a:r>
            <a:r>
              <a:rPr lang="tr-TR" b="1" i="1" dirty="0" smtClean="0">
                <a:latin typeface="Times New Roman" panose="02020603050405020304" pitchFamily="18" charset="0"/>
                <a:cs typeface="Times New Roman" panose="02020603050405020304" pitchFamily="18" charset="0"/>
              </a:rPr>
              <a:t>İhtiyati Tedbir </a:t>
            </a:r>
            <a:r>
              <a:rPr lang="tr-TR" b="1" i="1" dirty="0">
                <a:latin typeface="Times New Roman" panose="02020603050405020304" pitchFamily="18" charset="0"/>
                <a:cs typeface="Times New Roman" panose="02020603050405020304" pitchFamily="18" charset="0"/>
              </a:rPr>
              <a:t>niteliğinde </a:t>
            </a:r>
            <a:r>
              <a:rPr lang="tr-TR" dirty="0">
                <a:latin typeface="Times New Roman" panose="02020603050405020304" pitchFamily="18" charset="0"/>
                <a:cs typeface="Times New Roman" panose="02020603050405020304" pitchFamily="18" charset="0"/>
              </a:rPr>
              <a:t>olduğu için, </a:t>
            </a:r>
            <a:r>
              <a:rPr lang="tr-TR" b="1" dirty="0">
                <a:latin typeface="Times New Roman" panose="02020603050405020304" pitchFamily="18" charset="0"/>
                <a:cs typeface="Times New Roman" panose="02020603050405020304" pitchFamily="18" charset="0"/>
              </a:rPr>
              <a:t>bir hafta içinde bu </a:t>
            </a:r>
            <a:r>
              <a:rPr lang="tr-TR" b="1" dirty="0" smtClean="0">
                <a:latin typeface="Times New Roman" panose="02020603050405020304" pitchFamily="18" charset="0"/>
                <a:cs typeface="Times New Roman" panose="02020603050405020304" pitchFamily="18" charset="0"/>
              </a:rPr>
              <a:t>Kararın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apu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airesine </a:t>
            </a:r>
            <a:r>
              <a:rPr lang="tr-TR" b="1" i="1" dirty="0">
                <a:latin typeface="Times New Roman" panose="02020603050405020304" pitchFamily="18" charset="0"/>
                <a:cs typeface="Times New Roman" panose="02020603050405020304" pitchFamily="18" charset="0"/>
              </a:rPr>
              <a:t>bildirilmek </a:t>
            </a:r>
            <a:r>
              <a:rPr lang="tr-TR" b="1" dirty="0">
                <a:latin typeface="Times New Roman" panose="02020603050405020304" pitchFamily="18" charset="0"/>
                <a:cs typeface="Times New Roman" panose="02020603050405020304" pitchFamily="18" charset="0"/>
              </a:rPr>
              <a:t>suretiyle uygulanması talep edilmelidir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HMK </a:t>
            </a:r>
            <a:r>
              <a:rPr lang="tr-TR" i="1" dirty="0" smtClean="0">
                <a:latin typeface="Times New Roman" panose="02020603050405020304" pitchFamily="18" charset="0"/>
                <a:cs typeface="Times New Roman" panose="02020603050405020304" pitchFamily="18" charset="0"/>
              </a:rPr>
              <a:t>m. 393 </a:t>
            </a:r>
            <a:r>
              <a:rPr lang="tr-TR" i="1" dirty="0">
                <a:latin typeface="Times New Roman" panose="02020603050405020304" pitchFamily="18" charset="0"/>
                <a:cs typeface="Times New Roman" panose="02020603050405020304" pitchFamily="18" charset="0"/>
              </a:rPr>
              <a:t>/ 1). </a:t>
            </a:r>
          </a:p>
          <a:p>
            <a:pPr marL="0" indent="0">
              <a:buNone/>
            </a:pPr>
            <a:endParaRPr lang="tr-TR" dirty="0"/>
          </a:p>
        </p:txBody>
      </p:sp>
    </p:spTree>
    <p:extLst>
      <p:ext uri="{BB962C8B-B14F-4D97-AF65-F5344CB8AC3E}">
        <p14:creationId xmlns:p14="http://schemas.microsoft.com/office/powerpoint/2010/main" val="351817268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Eğer İhtiyati Tedbir Kararı dava açılmadan önce verilmiş ise</a:t>
            </a:r>
            <a:r>
              <a:rPr lang="tr-TR" sz="3600" dirty="0">
                <a:latin typeface="Times New Roman" panose="02020603050405020304" pitchFamily="18" charset="0"/>
                <a:cs typeface="Times New Roman" panose="02020603050405020304" pitchFamily="18" charset="0"/>
              </a:rPr>
              <a:t>, bu </a:t>
            </a:r>
            <a:r>
              <a:rPr lang="tr-TR" sz="3600" dirty="0" smtClean="0">
                <a:latin typeface="Times New Roman" panose="02020603050405020304" pitchFamily="18" charset="0"/>
                <a:cs typeface="Times New Roman" panose="02020603050405020304" pitchFamily="18" charset="0"/>
              </a:rPr>
              <a:t>Kararın </a:t>
            </a:r>
            <a:r>
              <a:rPr lang="tr-TR" sz="3600" dirty="0">
                <a:latin typeface="Times New Roman" panose="02020603050405020304" pitchFamily="18" charset="0"/>
                <a:cs typeface="Times New Roman" panose="02020603050405020304" pitchFamily="18" charset="0"/>
              </a:rPr>
              <a:t>uygulanmasının talep edildiği tarihten itibaren iki hafta içinde </a:t>
            </a:r>
            <a:r>
              <a:rPr lang="tr-TR" sz="3600" dirty="0" smtClean="0">
                <a:latin typeface="Times New Roman" panose="02020603050405020304" pitchFamily="18" charset="0"/>
                <a:cs typeface="Times New Roman" panose="02020603050405020304" pitchFamily="18" charset="0"/>
              </a:rPr>
              <a:t>Asıl Davanın </a:t>
            </a:r>
            <a:r>
              <a:rPr lang="tr-TR" sz="3600" dirty="0">
                <a:latin typeface="Times New Roman" panose="02020603050405020304" pitchFamily="18" charset="0"/>
                <a:cs typeface="Times New Roman" panose="02020603050405020304" pitchFamily="18" charset="0"/>
              </a:rPr>
              <a:t>açılması </a:t>
            </a:r>
            <a:r>
              <a:rPr lang="tr-TR" sz="3600" dirty="0" smtClean="0">
                <a:latin typeface="Times New Roman" panose="02020603050405020304" pitchFamily="18" charset="0"/>
                <a:cs typeface="Times New Roman" panose="02020603050405020304" pitchFamily="18" charset="0"/>
              </a:rPr>
              <a:t>gerekir; aksi takdirde, </a:t>
            </a:r>
            <a:r>
              <a:rPr lang="tr-TR" sz="3600" dirty="0">
                <a:latin typeface="Times New Roman" panose="02020603050405020304" pitchFamily="18" charset="0"/>
                <a:cs typeface="Times New Roman" panose="02020603050405020304" pitchFamily="18" charset="0"/>
              </a:rPr>
              <a:t>Tedbir kendiliğinden kalkar </a:t>
            </a:r>
            <a:r>
              <a:rPr lang="tr-TR"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HMK m.</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397 / 1</a:t>
            </a:r>
            <a:r>
              <a:rPr lang="tr-TR" i="1" dirty="0">
                <a:latin typeface="Times New Roman" panose="02020603050405020304" pitchFamily="18" charset="0"/>
                <a:cs typeface="Times New Roman" panose="02020603050405020304" pitchFamily="18" charset="0"/>
              </a:rPr>
              <a:t>). </a:t>
            </a:r>
            <a:endParaRPr lang="tr-TR" i="1" dirty="0" smtClean="0">
              <a:latin typeface="Times New Roman" panose="02020603050405020304" pitchFamily="18" charset="0"/>
              <a:cs typeface="Times New Roman" panose="02020603050405020304" pitchFamily="18" charset="0"/>
            </a:endParaRPr>
          </a:p>
          <a:p>
            <a:pPr algn="just"/>
            <a:r>
              <a:rPr lang="tr-TR" sz="3600" b="1" dirty="0" smtClean="0">
                <a:latin typeface="Times New Roman" panose="02020603050405020304" pitchFamily="18" charset="0"/>
                <a:cs typeface="Times New Roman" panose="02020603050405020304" pitchFamily="18" charset="0"/>
              </a:rPr>
              <a:t>Tedbirin Kalkması ile </a:t>
            </a:r>
            <a:r>
              <a:rPr lang="tr-TR" sz="3600" b="1" dirty="0">
                <a:latin typeface="Times New Roman" panose="02020603050405020304" pitchFamily="18" charset="0"/>
                <a:cs typeface="Times New Roman" panose="02020603050405020304" pitchFamily="18" charset="0"/>
              </a:rPr>
              <a:t>hiçbir </a:t>
            </a:r>
            <a:r>
              <a:rPr lang="tr-TR" sz="3600" b="1" dirty="0" smtClean="0">
                <a:latin typeface="Times New Roman" panose="02020603050405020304" pitchFamily="18" charset="0"/>
                <a:cs typeface="Times New Roman" panose="02020603050405020304" pitchFamily="18" charset="0"/>
              </a:rPr>
              <a:t>Etkisi </a:t>
            </a:r>
            <a:r>
              <a:rPr lang="tr-TR" sz="3600" b="1" dirty="0">
                <a:latin typeface="Times New Roman" panose="02020603050405020304" pitchFamily="18" charset="0"/>
                <a:cs typeface="Times New Roman" panose="02020603050405020304" pitchFamily="18" charset="0"/>
              </a:rPr>
              <a:t>kalmayan Şerh, </a:t>
            </a:r>
            <a:r>
              <a:rPr lang="tr-TR" sz="3600" i="1" dirty="0" smtClean="0">
                <a:latin typeface="Times New Roman" panose="02020603050405020304" pitchFamily="18" charset="0"/>
                <a:cs typeface="Times New Roman" panose="02020603050405020304" pitchFamily="18" charset="0"/>
              </a:rPr>
              <a:t>TST m. </a:t>
            </a:r>
            <a:r>
              <a:rPr lang="tr-TR" sz="3600" i="1" dirty="0">
                <a:latin typeface="Times New Roman" panose="02020603050405020304" pitchFamily="18" charset="0"/>
                <a:cs typeface="Times New Roman" panose="02020603050405020304" pitchFamily="18" charset="0"/>
              </a:rPr>
              <a:t>69 /3’e </a:t>
            </a:r>
            <a:r>
              <a:rPr lang="tr-TR" sz="3600" dirty="0">
                <a:latin typeface="Times New Roman" panose="02020603050405020304" pitchFamily="18" charset="0"/>
                <a:cs typeface="Times New Roman" panose="02020603050405020304" pitchFamily="18" charset="0"/>
              </a:rPr>
              <a:t>kıyasen </a:t>
            </a:r>
            <a:r>
              <a:rPr lang="tr-TR" sz="3600" b="1" dirty="0" smtClean="0">
                <a:latin typeface="Times New Roman" panose="02020603050405020304" pitchFamily="18" charset="0"/>
                <a:cs typeface="Times New Roman" panose="02020603050405020304" pitchFamily="18" charset="0"/>
              </a:rPr>
              <a:t>Malikin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alebi üzerine, </a:t>
            </a:r>
            <a:r>
              <a:rPr lang="tr-TR" sz="3600" b="1" i="1" dirty="0" smtClean="0">
                <a:latin typeface="Times New Roman" panose="02020603050405020304" pitchFamily="18" charset="0"/>
                <a:cs typeface="Times New Roman" panose="02020603050405020304" pitchFamily="18" charset="0"/>
              </a:rPr>
              <a:t>Terkin </a:t>
            </a:r>
            <a:r>
              <a:rPr lang="tr-TR" sz="3600" b="1" dirty="0">
                <a:latin typeface="Times New Roman" panose="02020603050405020304" pitchFamily="18" charset="0"/>
                <a:cs typeface="Times New Roman" panose="02020603050405020304" pitchFamily="18" charset="0"/>
              </a:rPr>
              <a:t>edilebilmelidir</a:t>
            </a:r>
            <a:r>
              <a:rPr lang="tr-TR" sz="3600" dirty="0">
                <a:latin typeface="Times New Roman" panose="02020603050405020304" pitchFamily="18" charset="0"/>
                <a:cs typeface="Times New Roman" panose="02020603050405020304" pitchFamily="18" charset="0"/>
              </a:rPr>
              <a:t>. </a:t>
            </a:r>
          </a:p>
          <a:p>
            <a:pPr marL="0" indent="0">
              <a:buNone/>
            </a:pPr>
            <a:endParaRPr lang="tr-TR" sz="3600" dirty="0"/>
          </a:p>
        </p:txBody>
      </p:sp>
    </p:spTree>
    <p:extLst>
      <p:ext uri="{BB962C8B-B14F-4D97-AF65-F5344CB8AC3E}">
        <p14:creationId xmlns:p14="http://schemas.microsoft.com/office/powerpoint/2010/main" val="202375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Kişisel Hakların Şerhi (</a:t>
            </a:r>
            <a:r>
              <a:rPr lang="tr-TR" sz="3600" b="1" i="1" dirty="0" smtClean="0">
                <a:latin typeface="+mn-lt"/>
              </a:rPr>
              <a:t>Şerhin Konusu</a:t>
            </a:r>
            <a:r>
              <a:rPr lang="tr-TR" b="1" dirty="0" smtClean="0">
                <a:latin typeface="+mn-lt"/>
              </a:rPr>
              <a:t>)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Medeni </a:t>
            </a:r>
            <a:r>
              <a:rPr lang="tr-TR" dirty="0">
                <a:latin typeface="Times New Roman" panose="02020603050405020304" pitchFamily="18" charset="0"/>
                <a:cs typeface="Times New Roman" panose="02020603050405020304" pitchFamily="18" charset="0"/>
              </a:rPr>
              <a:t>Kanun, </a:t>
            </a:r>
            <a:r>
              <a:rPr lang="tr-TR" b="1" dirty="0">
                <a:latin typeface="Times New Roman" panose="02020603050405020304" pitchFamily="18" charset="0"/>
                <a:cs typeface="Times New Roman" panose="02020603050405020304" pitchFamily="18" charset="0"/>
              </a:rPr>
              <a:t>bazı </a:t>
            </a:r>
            <a:r>
              <a:rPr lang="tr-TR" b="1" dirty="0" smtClean="0">
                <a:latin typeface="Times New Roman" panose="02020603050405020304" pitchFamily="18" charset="0"/>
                <a:cs typeface="Times New Roman" panose="02020603050405020304" pitchFamily="18" charset="0"/>
              </a:rPr>
              <a:t>Kişisel Hakların </a:t>
            </a:r>
            <a:r>
              <a:rPr lang="tr-TR" b="1" i="1" dirty="0" smtClean="0">
                <a:latin typeface="Times New Roman" panose="02020603050405020304" pitchFamily="18" charset="0"/>
                <a:cs typeface="Times New Roman" panose="02020603050405020304" pitchFamily="18" charset="0"/>
              </a:rPr>
              <a:t>Tapu Siciline Şerh </a:t>
            </a:r>
            <a:r>
              <a:rPr lang="tr-TR" dirty="0">
                <a:latin typeface="Times New Roman" panose="02020603050405020304" pitchFamily="18" charset="0"/>
                <a:cs typeface="Times New Roman" panose="02020603050405020304" pitchFamily="18" charset="0"/>
              </a:rPr>
              <a:t>verilmek suretiyle kuvvetlendirilmesini mümkün kılmıştır. </a:t>
            </a:r>
            <a:endParaRPr lang="tr-TR" dirty="0" smtClean="0">
              <a:effectLst/>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MK 1009 / 1’e göre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Arsa payı karşılığı inşaat, taşınmaz satış vaadi, kira, alım, önalım, geri alım sözleşmelerinden doğan haklar ile şerh edilebileceği kanunlarda açıkça öngörülen diğer haklar tapu kütüğüne şerh edilebilir</a:t>
            </a:r>
            <a:r>
              <a:rPr lang="tr-TR" i="1"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Bu hükümden de anlaşılacağı gibi, </a:t>
            </a:r>
            <a:r>
              <a:rPr lang="tr-TR" dirty="0" smtClean="0">
                <a:latin typeface="Times New Roman" panose="02020603050405020304" pitchFamily="18" charset="0"/>
                <a:cs typeface="Times New Roman" panose="02020603050405020304" pitchFamily="18" charset="0"/>
              </a:rPr>
              <a:t>Şerh </a:t>
            </a:r>
            <a:r>
              <a:rPr lang="tr-TR" dirty="0">
                <a:latin typeface="Times New Roman" panose="02020603050405020304" pitchFamily="18" charset="0"/>
                <a:cs typeface="Times New Roman" panose="02020603050405020304" pitchFamily="18" charset="0"/>
              </a:rPr>
              <a:t>olanağı, </a:t>
            </a:r>
            <a:r>
              <a:rPr lang="tr-TR" dirty="0" smtClean="0">
                <a:latin typeface="Times New Roman" panose="02020603050405020304" pitchFamily="18" charset="0"/>
                <a:cs typeface="Times New Roman" panose="02020603050405020304" pitchFamily="18" charset="0"/>
              </a:rPr>
              <a:t>her </a:t>
            </a:r>
            <a:r>
              <a:rPr lang="tr-TR" dirty="0">
                <a:latin typeface="Times New Roman" panose="02020603050405020304" pitchFamily="18" charset="0"/>
                <a:cs typeface="Times New Roman" panose="02020603050405020304" pitchFamily="18" charset="0"/>
              </a:rPr>
              <a:t>türlü </a:t>
            </a:r>
            <a:r>
              <a:rPr lang="tr-TR" b="1" dirty="0" smtClean="0">
                <a:latin typeface="Times New Roman" panose="02020603050405020304" pitchFamily="18" charset="0"/>
                <a:cs typeface="Times New Roman" panose="02020603050405020304" pitchFamily="18" charset="0"/>
              </a:rPr>
              <a:t>Kişisel Hak </a:t>
            </a:r>
            <a:r>
              <a:rPr lang="tr-TR" dirty="0">
                <a:latin typeface="Times New Roman" panose="02020603050405020304" pitchFamily="18" charset="0"/>
                <a:cs typeface="Times New Roman" panose="02020603050405020304" pitchFamily="18" charset="0"/>
              </a:rPr>
              <a:t>için </a:t>
            </a:r>
            <a:r>
              <a:rPr lang="tr-TR" dirty="0" smtClean="0">
                <a:latin typeface="Times New Roman" panose="02020603050405020304" pitchFamily="18" charset="0"/>
                <a:cs typeface="Times New Roman" panose="02020603050405020304" pitchFamily="18" charset="0"/>
              </a:rPr>
              <a:t>değildir.</a:t>
            </a:r>
          </a:p>
          <a:p>
            <a:pPr algn="just"/>
            <a:r>
              <a:rPr lang="tr-TR" b="1" dirty="0" smtClean="0">
                <a:latin typeface="Times New Roman" panose="02020603050405020304" pitchFamily="18" charset="0"/>
                <a:cs typeface="Times New Roman" panose="02020603050405020304" pitchFamily="18" charset="0"/>
              </a:rPr>
              <a:t>Sadece Şerh </a:t>
            </a:r>
            <a:r>
              <a:rPr lang="tr-TR" b="1" dirty="0">
                <a:latin typeface="Times New Roman" panose="02020603050405020304" pitchFamily="18" charset="0"/>
                <a:cs typeface="Times New Roman" panose="02020603050405020304" pitchFamily="18" charset="0"/>
              </a:rPr>
              <a:t>edilebileceği kanunda açıkça öngörülen </a:t>
            </a:r>
            <a:r>
              <a:rPr lang="tr-TR" b="1" dirty="0" smtClean="0">
                <a:latin typeface="Times New Roman" panose="02020603050405020304" pitchFamily="18" charset="0"/>
                <a:cs typeface="Times New Roman" panose="02020603050405020304" pitchFamily="18" charset="0"/>
              </a:rPr>
              <a:t>Kişisel Haklar için Şerh olanağı söz </a:t>
            </a:r>
            <a:r>
              <a:rPr lang="tr-TR" b="1" dirty="0">
                <a:latin typeface="Times New Roman" panose="02020603050405020304" pitchFamily="18" charset="0"/>
                <a:cs typeface="Times New Roman" panose="02020603050405020304" pitchFamily="18" charset="0"/>
              </a:rPr>
              <a:t>konusu olabilir. </a:t>
            </a:r>
            <a:endParaRPr lang="tr-TR" b="1" dirty="0" smtClean="0">
              <a:effectLst/>
              <a:latin typeface="Times New Roman" panose="02020603050405020304" pitchFamily="18" charset="0"/>
              <a:cs typeface="Times New Roman" panose="02020603050405020304" pitchFamily="18" charset="0"/>
            </a:endParaRPr>
          </a:p>
          <a:p>
            <a:pPr marL="0" indent="0" algn="just">
              <a:buNone/>
            </a:pPr>
            <a:endParaRPr lang="tr-TR" b="1" dirty="0" smtClean="0">
              <a:effectLst/>
            </a:endParaRPr>
          </a:p>
          <a:p>
            <a:pPr marL="0" indent="0">
              <a:buNone/>
            </a:pPr>
            <a:endParaRPr lang="tr-TR" b="1" dirty="0"/>
          </a:p>
        </p:txBody>
      </p:sp>
    </p:spTree>
    <p:extLst>
      <p:ext uri="{BB962C8B-B14F-4D97-AF65-F5344CB8AC3E}">
        <p14:creationId xmlns:p14="http://schemas.microsoft.com/office/powerpoint/2010/main" val="260041626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Geçici Tescil Şerhinin Hükmü </a:t>
            </a:r>
            <a:endParaRPr lang="tr-TR" b="1" dirty="0">
              <a:latin typeface="+mn-lt"/>
            </a:endParaRPr>
          </a:p>
        </p:txBody>
      </p:sp>
      <p:sp>
        <p:nvSpPr>
          <p:cNvPr id="3" name="İçerik Yer Tutucusu 2"/>
          <p:cNvSpPr>
            <a:spLocks noGrp="1"/>
          </p:cNvSpPr>
          <p:nvPr>
            <p:ph idx="1"/>
          </p:nvPr>
        </p:nvSpPr>
        <p:spPr/>
        <p:txBody>
          <a:bodyPr>
            <a:normAutofit fontScale="85000" lnSpcReduction="20000"/>
          </a:bodyPr>
          <a:lstStyle/>
          <a:p>
            <a:pPr algn="just"/>
            <a:r>
              <a:rPr lang="tr-TR" b="1" i="1" dirty="0">
                <a:latin typeface="Times New Roman" panose="02020603050405020304" pitchFamily="18" charset="0"/>
                <a:cs typeface="Times New Roman" panose="02020603050405020304" pitchFamily="18" charset="0"/>
              </a:rPr>
              <a:t>Ayni Hak İddiasının geçici tescili durumunda Şerh</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Üçüncü Kişilerin </a:t>
            </a:r>
            <a:r>
              <a:rPr lang="tr-TR" b="1" dirty="0" err="1">
                <a:latin typeface="Times New Roman" panose="02020603050405020304" pitchFamily="18" charset="0"/>
                <a:cs typeface="Times New Roman" panose="02020603050405020304" pitchFamily="18" charset="0"/>
              </a:rPr>
              <a:t>iyiniyetini</a:t>
            </a:r>
            <a:r>
              <a:rPr lang="tr-TR" b="1" dirty="0">
                <a:latin typeface="Times New Roman" panose="02020603050405020304" pitchFamily="18" charset="0"/>
                <a:cs typeface="Times New Roman" panose="02020603050405020304" pitchFamily="18" charset="0"/>
              </a:rPr>
              <a:t> kaldırır.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Şerh </a:t>
            </a:r>
            <a:r>
              <a:rPr lang="tr-TR" b="1" dirty="0">
                <a:latin typeface="Times New Roman" panose="02020603050405020304" pitchFamily="18" charset="0"/>
                <a:cs typeface="Times New Roman" panose="02020603050405020304" pitchFamily="18" charset="0"/>
              </a:rPr>
              <a:t>sahibinin Ayni Hak İddiasının doğru olduğu kanıtlanınca Şerhten sonra Taşınmazda hak kazananlar, bu Ayni Hakkı bilmediklerini ileri süremezler. </a:t>
            </a:r>
          </a:p>
          <a:p>
            <a:pPr algn="just"/>
            <a:r>
              <a:rPr lang="tr-TR" b="1" i="1" dirty="0">
                <a:latin typeface="Times New Roman" panose="02020603050405020304" pitchFamily="18" charset="0"/>
                <a:cs typeface="Times New Roman" panose="02020603050405020304" pitchFamily="18" charset="0"/>
              </a:rPr>
              <a:t>Belgelerin tamamlanması için Geçici Tescilin Şerh edildiği durumlarda ise</a:t>
            </a:r>
            <a:r>
              <a:rPr lang="tr-TR" dirty="0">
                <a:latin typeface="Times New Roman" panose="02020603050405020304" pitchFamily="18" charset="0"/>
                <a:cs typeface="Times New Roman" panose="02020603050405020304" pitchFamily="18" charset="0"/>
              </a:rPr>
              <a:t>, noksan belge zamanında tamamlanırsa, Şerh, yapılacak </a:t>
            </a:r>
            <a:r>
              <a:rPr lang="tr-TR" b="1" dirty="0" smtClean="0">
                <a:latin typeface="Times New Roman" panose="02020603050405020304" pitchFamily="18" charset="0"/>
                <a:cs typeface="Times New Roman" panose="02020603050405020304" pitchFamily="18" charset="0"/>
              </a:rPr>
              <a:t>Kesin Tescilin </a:t>
            </a:r>
            <a:r>
              <a:rPr lang="tr-TR" dirty="0" smtClean="0">
                <a:latin typeface="Times New Roman" panose="02020603050405020304" pitchFamily="18" charset="0"/>
                <a:cs typeface="Times New Roman" panose="02020603050405020304" pitchFamily="18" charset="0"/>
              </a:rPr>
              <a:t>Geçici Tescil </a:t>
            </a:r>
            <a:r>
              <a:rPr lang="tr-TR" dirty="0">
                <a:latin typeface="Times New Roman" panose="02020603050405020304" pitchFamily="18" charset="0"/>
                <a:cs typeface="Times New Roman" panose="02020603050405020304" pitchFamily="18" charset="0"/>
              </a:rPr>
              <a:t>tarihinden itibaren etkili olmasını ve </a:t>
            </a:r>
            <a:r>
              <a:rPr lang="tr-TR" dirty="0" smtClean="0">
                <a:latin typeface="Times New Roman" panose="02020603050405020304" pitchFamily="18" charset="0"/>
                <a:cs typeface="Times New Roman" panose="02020603050405020304" pitchFamily="18" charset="0"/>
              </a:rPr>
              <a:t>Tescil Edilen Ayni Hakkın </a:t>
            </a:r>
            <a:r>
              <a:rPr lang="tr-TR" dirty="0">
                <a:latin typeface="Times New Roman" panose="02020603050405020304" pitchFamily="18" charset="0"/>
                <a:cs typeface="Times New Roman" panose="02020603050405020304" pitchFamily="18" charset="0"/>
              </a:rPr>
              <a:t>bu tarih itibariyle doğmasını sağlar.</a:t>
            </a:r>
          </a:p>
          <a:p>
            <a:pPr algn="just"/>
            <a:r>
              <a:rPr lang="tr-TR" b="1" dirty="0">
                <a:latin typeface="Times New Roman" panose="02020603050405020304" pitchFamily="18" charset="0"/>
                <a:cs typeface="Times New Roman" panose="02020603050405020304" pitchFamily="18" charset="0"/>
              </a:rPr>
              <a:t>Gerçekten, MK 1011 / </a:t>
            </a:r>
            <a:r>
              <a:rPr lang="tr-TR" b="1" dirty="0" err="1">
                <a:latin typeface="Times New Roman" panose="02020603050405020304" pitchFamily="18" charset="0"/>
                <a:cs typeface="Times New Roman" panose="02020603050405020304" pitchFamily="18" charset="0"/>
              </a:rPr>
              <a:t>II’nin</a:t>
            </a:r>
            <a:r>
              <a:rPr lang="tr-TR" b="1" dirty="0">
                <a:latin typeface="Times New Roman" panose="02020603050405020304" pitchFamily="18" charset="0"/>
                <a:cs typeface="Times New Roman" panose="02020603050405020304" pitchFamily="18" charset="0"/>
              </a:rPr>
              <a:t> 2. Cümlesinde :</a:t>
            </a:r>
            <a:r>
              <a:rPr lang="tr-TR" dirty="0">
                <a:latin typeface="Times New Roman" panose="02020603050405020304" pitchFamily="18" charset="0"/>
                <a:cs typeface="Times New Roman" panose="02020603050405020304" pitchFamily="18" charset="0"/>
              </a:rPr>
              <a:t> “Şerhin konusu olan hak sonradan gerçekleşirse, şerh tarihinden başlayarak üçüncü kişilere karşı ileri sürülebilir” denilmektedir. </a:t>
            </a:r>
          </a:p>
          <a:p>
            <a:pPr algn="just"/>
            <a:r>
              <a:rPr lang="tr-TR" dirty="0">
                <a:latin typeface="Times New Roman" panose="02020603050405020304" pitchFamily="18" charset="0"/>
                <a:cs typeface="Times New Roman" panose="02020603050405020304" pitchFamily="18" charset="0"/>
              </a:rPr>
              <a:t>Bu durumda, Kesin </a:t>
            </a:r>
            <a:r>
              <a:rPr lang="tr-TR"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terkin olunacak Şerhin</a:t>
            </a:r>
            <a:r>
              <a:rPr lang="tr-TR" dirty="0">
                <a:latin typeface="Times New Roman" panose="02020603050405020304" pitchFamily="18" charset="0"/>
                <a:cs typeface="Times New Roman" panose="02020603050405020304" pitchFamily="18" charset="0"/>
              </a:rPr>
              <a:t> tarih ve </a:t>
            </a:r>
            <a:r>
              <a:rPr lang="tr-TR" dirty="0" smtClean="0">
                <a:latin typeface="Times New Roman" panose="02020603050405020304" pitchFamily="18" charset="0"/>
                <a:cs typeface="Times New Roman" panose="02020603050405020304" pitchFamily="18" charset="0"/>
              </a:rPr>
              <a:t>Yevmiye Numarası </a:t>
            </a:r>
            <a:r>
              <a:rPr lang="tr-TR" dirty="0">
                <a:latin typeface="Times New Roman" panose="02020603050405020304" pitchFamily="18" charset="0"/>
                <a:cs typeface="Times New Roman" panose="02020603050405020304" pitchFamily="18" charset="0"/>
              </a:rPr>
              <a:t>ile yapılır (</a:t>
            </a:r>
            <a:r>
              <a:rPr lang="tr-TR" i="1" dirty="0">
                <a:latin typeface="Times New Roman" panose="02020603050405020304" pitchFamily="18" charset="0"/>
                <a:cs typeface="Times New Roman" panose="02020603050405020304" pitchFamily="18" charset="0"/>
              </a:rPr>
              <a:t>TST </a:t>
            </a:r>
            <a:r>
              <a:rPr lang="tr-TR" i="1" dirty="0" smtClean="0">
                <a:latin typeface="Times New Roman" panose="02020603050405020304" pitchFamily="18" charset="0"/>
                <a:cs typeface="Times New Roman" panose="02020603050405020304" pitchFamily="18" charset="0"/>
              </a:rPr>
              <a:t> m. 51 </a:t>
            </a:r>
            <a:r>
              <a:rPr lang="tr-TR" i="1" dirty="0">
                <a:latin typeface="Times New Roman" panose="02020603050405020304" pitchFamily="18" charset="0"/>
                <a:cs typeface="Times New Roman" panose="02020603050405020304" pitchFamily="18" charset="0"/>
              </a:rPr>
              <a:t>/ 2).</a:t>
            </a:r>
            <a:r>
              <a:rPr lang="tr-TR" dirty="0">
                <a:latin typeface="Times New Roman" panose="02020603050405020304" pitchFamily="18" charset="0"/>
                <a:cs typeface="Times New Roman" panose="02020603050405020304" pitchFamily="18" charset="0"/>
              </a:rPr>
              <a:t>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81068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Mevzuatta Farklı Konularda </a:t>
            </a:r>
            <a:r>
              <a:rPr lang="tr-TR" b="1" smtClean="0"/>
              <a:t>Öngörülen Şerhler </a:t>
            </a:r>
            <a:endParaRPr lang="tr-TR" b="1" dirty="0"/>
          </a:p>
        </p:txBody>
      </p:sp>
      <p:sp>
        <p:nvSpPr>
          <p:cNvPr id="3" name="İçerik Yer Tutucusu 2"/>
          <p:cNvSpPr>
            <a:spLocks noGrp="1"/>
          </p:cNvSpPr>
          <p:nvPr>
            <p:ph idx="1"/>
          </p:nvPr>
        </p:nvSpPr>
        <p:spPr/>
        <p:txBody>
          <a:bodyPr/>
          <a:lstStyle/>
          <a:p>
            <a:pPr algn="just"/>
            <a:r>
              <a:rPr lang="tr-TR" sz="2400" b="1" dirty="0" smtClean="0">
                <a:latin typeface="Times New Roman" panose="02020603050405020304" pitchFamily="18" charset="0"/>
                <a:cs typeface="Times New Roman" panose="02020603050405020304" pitchFamily="18" charset="0"/>
              </a:rPr>
              <a:t>Bazı </a:t>
            </a:r>
            <a:r>
              <a:rPr lang="tr-TR" sz="2400" b="1" u="sng" dirty="0" smtClean="0">
                <a:latin typeface="Times New Roman" panose="02020603050405020304" pitchFamily="18" charset="0"/>
                <a:cs typeface="Times New Roman" panose="02020603050405020304" pitchFamily="18" charset="0"/>
              </a:rPr>
              <a:t>Özel </a:t>
            </a:r>
            <a:r>
              <a:rPr lang="tr-TR" sz="2400" b="1" u="sng" dirty="0">
                <a:latin typeface="Times New Roman" panose="02020603050405020304" pitchFamily="18" charset="0"/>
                <a:cs typeface="Times New Roman" panose="02020603050405020304" pitchFamily="18" charset="0"/>
              </a:rPr>
              <a:t>K</a:t>
            </a:r>
            <a:r>
              <a:rPr lang="tr-TR" sz="2400" b="1" u="sng" dirty="0" smtClean="0">
                <a:latin typeface="Times New Roman" panose="02020603050405020304" pitchFamily="18" charset="0"/>
                <a:cs typeface="Times New Roman" panose="02020603050405020304" pitchFamily="18" charset="0"/>
              </a:rPr>
              <a:t>anunlarda, </a:t>
            </a:r>
            <a:r>
              <a:rPr lang="tr-TR" sz="2400" b="1" i="1" dirty="0" smtClean="0">
                <a:latin typeface="Times New Roman" panose="02020603050405020304" pitchFamily="18" charset="0"/>
                <a:cs typeface="Times New Roman" panose="02020603050405020304" pitchFamily="18" charset="0"/>
              </a:rPr>
              <a:t>Medeni Kanun’un öngördüğü Şerhlerden hiçbirinin niteliğine uygun düşen bir  durum söz konusu olmadığı halde</a:t>
            </a:r>
            <a:r>
              <a:rPr lang="tr-TR" sz="2400" b="1" dirty="0" smtClean="0">
                <a:latin typeface="Times New Roman" panose="02020603050405020304" pitchFamily="18" charset="0"/>
                <a:cs typeface="Times New Roman" panose="02020603050405020304" pitchFamily="18" charset="0"/>
              </a:rPr>
              <a:t>, Şerh </a:t>
            </a:r>
            <a:r>
              <a:rPr lang="tr-TR" sz="2400" b="1" dirty="0">
                <a:latin typeface="Times New Roman" panose="02020603050405020304" pitchFamily="18" charset="0"/>
                <a:cs typeface="Times New Roman" panose="02020603050405020304" pitchFamily="18" charset="0"/>
              </a:rPr>
              <a:t>V</a:t>
            </a:r>
            <a:r>
              <a:rPr lang="tr-TR" sz="2400" b="1" dirty="0" smtClean="0">
                <a:latin typeface="Times New Roman" panose="02020603050405020304" pitchFamily="18" charset="0"/>
                <a:cs typeface="Times New Roman" panose="02020603050405020304" pitchFamily="18" charset="0"/>
              </a:rPr>
              <a:t>erilmesi Zorunluluğu getirilmiştir</a:t>
            </a:r>
            <a:r>
              <a:rPr lang="tr-TR" sz="2400" dirty="0" smtClean="0">
                <a:latin typeface="Times New Roman" panose="02020603050405020304" pitchFamily="18" charset="0"/>
                <a:cs typeface="Times New Roman" panose="02020603050405020304" pitchFamily="18" charset="0"/>
              </a:rPr>
              <a:t>. </a:t>
            </a:r>
          </a:p>
          <a:p>
            <a:pPr algn="just"/>
            <a:r>
              <a:rPr lang="tr-TR" sz="2400" b="1" smtClean="0">
                <a:latin typeface="Times New Roman" panose="02020603050405020304" pitchFamily="18" charset="0"/>
                <a:cs typeface="Times New Roman" panose="02020603050405020304" pitchFamily="18" charset="0"/>
              </a:rPr>
              <a:t>Bunlara Örnek </a:t>
            </a:r>
            <a:r>
              <a:rPr lang="tr-TR" sz="2400" b="1" dirty="0" smtClean="0">
                <a:latin typeface="Times New Roman" panose="02020603050405020304" pitchFamily="18" charset="0"/>
                <a:cs typeface="Times New Roman" panose="02020603050405020304" pitchFamily="18" charset="0"/>
              </a:rPr>
              <a:t>olarak </a:t>
            </a:r>
            <a:r>
              <a:rPr lang="tr-TR" sz="2400" b="1" smtClean="0">
                <a:latin typeface="Times New Roman" panose="02020603050405020304" pitchFamily="18" charset="0"/>
                <a:cs typeface="Times New Roman" panose="02020603050405020304" pitchFamily="18" charset="0"/>
              </a:rPr>
              <a:t>şu Kanunlar </a:t>
            </a:r>
            <a:r>
              <a:rPr lang="tr-TR" sz="2400" b="1" dirty="0" smtClean="0">
                <a:latin typeface="Times New Roman" panose="02020603050405020304" pitchFamily="18" charset="0"/>
                <a:cs typeface="Times New Roman" panose="02020603050405020304" pitchFamily="18" charset="0"/>
              </a:rPr>
              <a:t>verilebilir: </a:t>
            </a:r>
          </a:p>
          <a:p>
            <a:pPr algn="just"/>
            <a:r>
              <a:rPr lang="tr-TR" sz="2400" dirty="0" smtClean="0">
                <a:latin typeface="Times New Roman" panose="02020603050405020304" pitchFamily="18" charset="0"/>
                <a:cs typeface="Times New Roman" panose="02020603050405020304" pitchFamily="18" charset="0"/>
              </a:rPr>
              <a:t>1515 sayılı Kanun’un 2. maddesi,</a:t>
            </a:r>
          </a:p>
          <a:p>
            <a:pPr algn="just"/>
            <a:r>
              <a:rPr lang="tr-TR" sz="2400" dirty="0" smtClean="0">
                <a:latin typeface="Times New Roman" panose="02020603050405020304" pitchFamily="18" charset="0"/>
                <a:cs typeface="Times New Roman" panose="02020603050405020304" pitchFamily="18" charset="0"/>
              </a:rPr>
              <a:t>634 Sayılı Kat Mülkiyeti Kanunu’nun 24. maddesinin 2. fıkrası,</a:t>
            </a:r>
          </a:p>
          <a:p>
            <a:pPr algn="just"/>
            <a:r>
              <a:rPr lang="tr-TR" sz="2400" dirty="0" smtClean="0">
                <a:latin typeface="Times New Roman" panose="02020603050405020304" pitchFamily="18" charset="0"/>
                <a:cs typeface="Times New Roman" panose="02020603050405020304" pitchFamily="18" charset="0"/>
              </a:rPr>
              <a:t>3194 sayılı İmar Kanunu’nun 33. maddesinin II. fıkrası,</a:t>
            </a:r>
          </a:p>
          <a:p>
            <a:pPr algn="just"/>
            <a:r>
              <a:rPr lang="tr-TR" sz="2400" dirty="0" smtClean="0">
                <a:latin typeface="Times New Roman" panose="02020603050405020304" pitchFamily="18" charset="0"/>
                <a:cs typeface="Times New Roman" panose="02020603050405020304" pitchFamily="18" charset="0"/>
              </a:rPr>
              <a:t>3083 sayılı Sulama Alanlarında Arazi Düzenlenmesine Dair Tarım Reformu Kanunu’nun 6. maddesinin 4. fıkrası, </a:t>
            </a:r>
          </a:p>
          <a:p>
            <a:pPr algn="just"/>
            <a:r>
              <a:rPr lang="tr-TR" sz="2400" dirty="0" smtClean="0">
                <a:latin typeface="Times New Roman" panose="02020603050405020304" pitchFamily="18" charset="0"/>
                <a:cs typeface="Times New Roman" panose="02020603050405020304" pitchFamily="18" charset="0"/>
              </a:rPr>
              <a:t>5403 sayılı Toprak Koruma ve Arazi Kullanımı Kanunu’nun 8 / A maddesi. </a:t>
            </a:r>
          </a:p>
          <a:p>
            <a:pPr algn="just"/>
            <a:endParaRPr lang="tr-TR" dirty="0"/>
          </a:p>
        </p:txBody>
      </p:sp>
    </p:spTree>
    <p:extLst>
      <p:ext uri="{BB962C8B-B14F-4D97-AF65-F5344CB8AC3E}">
        <p14:creationId xmlns:p14="http://schemas.microsoft.com/office/powerpoint/2010/main" val="2205865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noAutofit/>
          </a:bodyPr>
          <a:lstStyle/>
          <a:p>
            <a:r>
              <a:rPr lang="tr-TR" sz="3200" b="1" dirty="0">
                <a:latin typeface="+mn-lt"/>
                <a:cs typeface="Times New Roman" panose="02020603050405020304" pitchFamily="18" charset="0"/>
              </a:rPr>
              <a:t>Hukukumuzda Tapu Kütüğüne Şerh edilebilecek Kişisel Haklar veya bu Hakların doğmasını sağlayan Sözleşmeler </a:t>
            </a:r>
            <a:r>
              <a:rPr lang="tr-TR" sz="3200" dirty="0">
                <a:latin typeface="+mn-lt"/>
                <a:cs typeface="Times New Roman" panose="02020603050405020304" pitchFamily="18" charset="0"/>
              </a:rPr>
              <a:t/>
            </a:r>
            <a:br>
              <a:rPr lang="tr-TR" sz="3200" dirty="0">
                <a:latin typeface="+mn-lt"/>
                <a:cs typeface="Times New Roman" panose="02020603050405020304" pitchFamily="18" charset="0"/>
              </a:rPr>
            </a:br>
            <a:endParaRPr lang="tr-TR" sz="3200" dirty="0">
              <a:latin typeface="+mn-lt"/>
            </a:endParaRPr>
          </a:p>
        </p:txBody>
      </p:sp>
      <p:sp>
        <p:nvSpPr>
          <p:cNvPr id="3" name="İçerik Yer Tutucusu 2"/>
          <p:cNvSpPr>
            <a:spLocks noGrp="1"/>
          </p:cNvSpPr>
          <p:nvPr>
            <p:ph idx="1"/>
          </p:nvPr>
        </p:nvSpPr>
        <p:spPr/>
        <p:txBody>
          <a:bodyPr>
            <a:normAutofit fontScale="92500" lnSpcReduction="20000"/>
          </a:bodyPr>
          <a:lstStyle/>
          <a:p>
            <a:pPr algn="just"/>
            <a:r>
              <a:rPr lang="tr-TR" dirty="0" smtClean="0">
                <a:latin typeface="Times New Roman" panose="02020603050405020304" pitchFamily="18" charset="0"/>
                <a:cs typeface="Times New Roman" panose="02020603050405020304" pitchFamily="18" charset="0"/>
              </a:rPr>
              <a:t>Türk Hukukunda, </a:t>
            </a:r>
            <a:r>
              <a:rPr lang="tr-TR" b="1" dirty="0" smtClean="0">
                <a:latin typeface="Times New Roman" panose="02020603050405020304" pitchFamily="18" charset="0"/>
                <a:cs typeface="Times New Roman" panose="02020603050405020304" pitchFamily="18" charset="0"/>
              </a:rPr>
              <a:t>Tapu Kütüğüne Şerh Edilebilecek Kişisel Haklar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bunlara ilişkin Sözleşmeler</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Medeni Kanun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Borçlar Kanunu</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Kanunu </a:t>
            </a:r>
            <a:r>
              <a:rPr lang="tr-TR" dirty="0" smtClean="0">
                <a:latin typeface="Times New Roman" panose="02020603050405020304" pitchFamily="18" charset="0"/>
                <a:cs typeface="Times New Roman" panose="02020603050405020304" pitchFamily="18" charset="0"/>
              </a:rPr>
              <a:t>gibi </a:t>
            </a:r>
            <a:r>
              <a:rPr lang="tr-TR" b="1" dirty="0" smtClean="0">
                <a:latin typeface="Times New Roman" panose="02020603050405020304" pitchFamily="18" charset="0"/>
                <a:cs typeface="Times New Roman" panose="02020603050405020304" pitchFamily="18" charset="0"/>
              </a:rPr>
              <a:t>Kanunlarımızda belirlenmiştir. </a:t>
            </a:r>
            <a:r>
              <a:rPr lang="tr-TR" b="1" u="sng" dirty="0" smtClean="0">
                <a:latin typeface="Times New Roman" panose="02020603050405020304" pitchFamily="18" charset="0"/>
                <a:cs typeface="Times New Roman" panose="02020603050405020304" pitchFamily="18" charset="0"/>
              </a:rPr>
              <a:t>Bu Haklar ve Sözleşmeler </a:t>
            </a:r>
            <a:r>
              <a:rPr lang="tr-TR" u="sng" dirty="0" smtClean="0">
                <a:latin typeface="Times New Roman" panose="02020603050405020304" pitchFamily="18" charset="0"/>
                <a:cs typeface="Times New Roman" panose="02020603050405020304" pitchFamily="18" charset="0"/>
              </a:rPr>
              <a:t>ise,</a:t>
            </a:r>
            <a:r>
              <a:rPr lang="tr-TR" b="1" u="sng" dirty="0" smtClean="0">
                <a:latin typeface="Times New Roman" panose="02020603050405020304" pitchFamily="18" charset="0"/>
                <a:cs typeface="Times New Roman" panose="02020603050405020304" pitchFamily="18" charset="0"/>
              </a:rPr>
              <a:t> şunlardır: </a:t>
            </a:r>
          </a:p>
          <a:p>
            <a:pPr algn="just"/>
            <a:r>
              <a:rPr lang="tr-TR" b="1" dirty="0" smtClean="0">
                <a:latin typeface="Times New Roman" panose="02020603050405020304" pitchFamily="18" charset="0"/>
                <a:cs typeface="Times New Roman" panose="02020603050405020304" pitchFamily="18" charset="0"/>
              </a:rPr>
              <a:t>Arsa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ayı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arşılığı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nşaat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özleşmelerinden </a:t>
            </a:r>
            <a:r>
              <a:rPr lang="tr-TR" b="1" dirty="0">
                <a:latin typeface="Times New Roman" panose="02020603050405020304" pitchFamily="18" charset="0"/>
                <a:cs typeface="Times New Roman" panose="02020603050405020304" pitchFamily="18" charset="0"/>
              </a:rPr>
              <a:t>doğan </a:t>
            </a:r>
            <a:r>
              <a:rPr lang="tr-TR" b="1" dirty="0" smtClean="0">
                <a:latin typeface="Times New Roman" panose="02020603050405020304" pitchFamily="18" charset="0"/>
                <a:cs typeface="Times New Roman" panose="02020603050405020304" pitchFamily="18" charset="0"/>
              </a:rPr>
              <a:t>Arsa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ayını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dinme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1009 </a:t>
            </a:r>
            <a:r>
              <a:rPr lang="tr-TR" i="1" dirty="0">
                <a:latin typeface="Times New Roman" panose="02020603050405020304" pitchFamily="18" charset="0"/>
                <a:cs typeface="Times New Roman" panose="02020603050405020304" pitchFamily="18" charset="0"/>
              </a:rPr>
              <a:t>/ 1, Tapu K. </a:t>
            </a:r>
            <a:r>
              <a:rPr lang="tr-TR" i="1" dirty="0" smtClean="0">
                <a:latin typeface="Times New Roman" panose="02020603050405020304" pitchFamily="18" charset="0"/>
                <a:cs typeface="Times New Roman" panose="02020603050405020304" pitchFamily="18" charset="0"/>
              </a:rPr>
              <a:t>m. 26 </a:t>
            </a:r>
            <a:r>
              <a:rPr lang="tr-TR" i="1" dirty="0">
                <a:latin typeface="Times New Roman" panose="02020603050405020304" pitchFamily="18" charset="0"/>
                <a:cs typeface="Times New Roman" panose="02020603050405020304" pitchFamily="18" charset="0"/>
              </a:rPr>
              <a:t>/ VII),</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Taşınmaz Satış Vaadinden Doğan Hak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m.1009/1</a:t>
            </a:r>
            <a:r>
              <a:rPr lang="tr-TR" i="1" dirty="0">
                <a:latin typeface="Times New Roman" panose="02020603050405020304" pitchFamily="18" charset="0"/>
                <a:cs typeface="Times New Roman" panose="02020603050405020304" pitchFamily="18" charset="0"/>
              </a:rPr>
              <a:t>, Tapu </a:t>
            </a:r>
            <a:r>
              <a:rPr lang="tr-TR" i="1" dirty="0" smtClean="0">
                <a:latin typeface="Times New Roman" panose="02020603050405020304" pitchFamily="18" charset="0"/>
                <a:cs typeface="Times New Roman" panose="02020603050405020304" pitchFamily="18" charset="0"/>
              </a:rPr>
              <a:t>K. m.26 /VII</a:t>
            </a:r>
            <a:r>
              <a:rPr lang="tr-TR" i="1" dirty="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Sözleşmeden Doğan Önalım Hakkı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735</a:t>
            </a: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 1009 </a:t>
            </a:r>
            <a:r>
              <a:rPr lang="tr-TR" i="1" dirty="0">
                <a:latin typeface="Times New Roman" panose="02020603050405020304" pitchFamily="18" charset="0"/>
                <a:cs typeface="Times New Roman" panose="02020603050405020304" pitchFamily="18" charset="0"/>
              </a:rPr>
              <a:t>/1, BK </a:t>
            </a:r>
            <a:r>
              <a:rPr lang="tr-TR" i="1" dirty="0" smtClean="0">
                <a:latin typeface="Times New Roman" panose="02020603050405020304" pitchFamily="18" charset="0"/>
                <a:cs typeface="Times New Roman" panose="02020603050405020304" pitchFamily="18" charset="0"/>
              </a:rPr>
              <a:t>m. 238</a:t>
            </a:r>
            <a:r>
              <a:rPr lang="tr-TR" i="1" dirty="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Sözleşmeden Doğan Alım Hakkı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736</a:t>
            </a: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 1009 </a:t>
            </a:r>
            <a:r>
              <a:rPr lang="tr-TR" i="1" dirty="0">
                <a:latin typeface="Times New Roman" panose="02020603050405020304" pitchFamily="18" charset="0"/>
                <a:cs typeface="Times New Roman" panose="02020603050405020304" pitchFamily="18" charset="0"/>
              </a:rPr>
              <a:t>/1, BK </a:t>
            </a:r>
            <a:r>
              <a:rPr lang="tr-TR" i="1" dirty="0" smtClean="0">
                <a:latin typeface="Times New Roman" panose="02020603050405020304" pitchFamily="18" charset="0"/>
                <a:cs typeface="Times New Roman" panose="02020603050405020304" pitchFamily="18" charset="0"/>
              </a:rPr>
              <a:t>m. 238</a:t>
            </a:r>
            <a:r>
              <a:rPr lang="tr-TR" i="1" dirty="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Sözleşmeden Doğan Geri Alım Hakkı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736</a:t>
            </a:r>
            <a:r>
              <a:rPr lang="tr-TR" i="1" dirty="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 1009 </a:t>
            </a:r>
            <a:r>
              <a:rPr lang="tr-TR" i="1" dirty="0">
                <a:latin typeface="Times New Roman" panose="02020603050405020304" pitchFamily="18" charset="0"/>
                <a:cs typeface="Times New Roman" panose="02020603050405020304" pitchFamily="18" charset="0"/>
              </a:rPr>
              <a:t>/1, BK </a:t>
            </a:r>
            <a:r>
              <a:rPr lang="tr-TR" i="1" dirty="0" smtClean="0">
                <a:latin typeface="Times New Roman" panose="02020603050405020304" pitchFamily="18" charset="0"/>
                <a:cs typeface="Times New Roman" panose="02020603050405020304" pitchFamily="18" charset="0"/>
              </a:rPr>
              <a:t>m. 238</a:t>
            </a:r>
            <a:r>
              <a:rPr lang="tr-TR" dirty="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Rehinli Alacaklının Boşalan Dereceye İlerleme Hakkı </a:t>
            </a:r>
            <a:r>
              <a:rPr lang="tr-TR" b="1"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871 </a:t>
            </a:r>
            <a:r>
              <a:rPr lang="tr-TR" i="1" dirty="0">
                <a:latin typeface="Times New Roman" panose="02020603050405020304" pitchFamily="18" charset="0"/>
                <a:cs typeface="Times New Roman" panose="02020603050405020304" pitchFamily="18" charset="0"/>
              </a:rPr>
              <a:t>/ III)</a:t>
            </a:r>
            <a:endParaRPr lang="tr-TR" i="1"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7061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Paylı Mülkiyet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onusu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aşınmazlarda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ararlanma</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Kullanma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Yönetime </a:t>
            </a:r>
            <a:r>
              <a:rPr lang="tr-TR" b="1" dirty="0">
                <a:latin typeface="Times New Roman" panose="02020603050405020304" pitchFamily="18" charset="0"/>
                <a:cs typeface="Times New Roman" panose="02020603050405020304" pitchFamily="18" charset="0"/>
              </a:rPr>
              <a:t>ilişkin olarak </a:t>
            </a:r>
            <a:r>
              <a:rPr lang="tr-TR" b="1" dirty="0" smtClean="0">
                <a:latin typeface="Times New Roman" panose="02020603050405020304" pitchFamily="18" charset="0"/>
                <a:cs typeface="Times New Roman" panose="02020603050405020304" pitchFamily="18" charset="0"/>
              </a:rPr>
              <a:t>Paydaşların </a:t>
            </a:r>
            <a:r>
              <a:rPr lang="tr-TR" b="1" dirty="0">
                <a:latin typeface="Times New Roman" panose="02020603050405020304" pitchFamily="18" charset="0"/>
                <a:cs typeface="Times New Roman" panose="02020603050405020304" pitchFamily="18" charset="0"/>
              </a:rPr>
              <a:t>yaptıkları </a:t>
            </a:r>
            <a:r>
              <a:rPr lang="tr-TR" b="1" dirty="0" smtClean="0">
                <a:latin typeface="Times New Roman" panose="02020603050405020304" pitchFamily="18" charset="0"/>
                <a:cs typeface="Times New Roman" panose="02020603050405020304" pitchFamily="18" charset="0"/>
              </a:rPr>
              <a:t>Anlaşmadan </a:t>
            </a:r>
            <a:r>
              <a:rPr lang="tr-TR" b="1" dirty="0">
                <a:latin typeface="Times New Roman" panose="02020603050405020304" pitchFamily="18" charset="0"/>
                <a:cs typeface="Times New Roman" panose="02020603050405020304" pitchFamily="18" charset="0"/>
              </a:rPr>
              <a:t>doğan </a:t>
            </a:r>
            <a:r>
              <a:rPr lang="tr-TR" b="1" dirty="0" smtClean="0">
                <a:latin typeface="Times New Roman" panose="02020603050405020304" pitchFamily="18" charset="0"/>
                <a:cs typeface="Times New Roman" panose="02020603050405020304" pitchFamily="18" charset="0"/>
              </a:rPr>
              <a:t>Hak</a:t>
            </a:r>
            <a:r>
              <a:rPr lang="tr-TR" b="1" i="1" dirty="0" smtClean="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695</a:t>
            </a:r>
            <a:r>
              <a:rPr lang="tr-TR" i="1" dirty="0">
                <a:latin typeface="Times New Roman" panose="02020603050405020304" pitchFamily="18" charset="0"/>
                <a:cs typeface="Times New Roman" panose="02020603050405020304" pitchFamily="18" charset="0"/>
              </a:rPr>
              <a:t>/ II)</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Paylı Mülkiyet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onusu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aşınmazlarda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aylı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ülkiyetin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ürmesine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özleşmeler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698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Taşınmaz Mülkiyetinin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anundan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oğan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ısıtlamalarının </a:t>
            </a:r>
            <a:r>
              <a:rPr lang="tr-TR" b="1" dirty="0">
                <a:latin typeface="Times New Roman" panose="02020603050405020304" pitchFamily="18" charset="0"/>
                <a:cs typeface="Times New Roman" panose="02020603050405020304" pitchFamily="18" charset="0"/>
              </a:rPr>
              <a:t>O</a:t>
            </a:r>
            <a:r>
              <a:rPr lang="tr-TR" b="1" dirty="0" smtClean="0">
                <a:latin typeface="Times New Roman" panose="02020603050405020304" pitchFamily="18" charset="0"/>
                <a:cs typeface="Times New Roman" panose="02020603050405020304" pitchFamily="18" charset="0"/>
              </a:rPr>
              <a:t>rtadan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aldırılması </a:t>
            </a:r>
            <a:r>
              <a:rPr lang="tr-TR" b="1" dirty="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Değiştirilmesine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731 </a:t>
            </a:r>
            <a:r>
              <a:rPr lang="tr-TR" i="1" dirty="0">
                <a:latin typeface="Times New Roman" panose="02020603050405020304" pitchFamily="18" charset="0"/>
                <a:cs typeface="Times New Roman" panose="02020603050405020304" pitchFamily="18" charset="0"/>
              </a:rPr>
              <a:t>/ II)</a:t>
            </a:r>
            <a:endParaRPr lang="tr-TR" dirty="0" smtClean="0">
              <a:effectLst/>
              <a:latin typeface="Times New Roman" panose="02020603050405020304" pitchFamily="18" charset="0"/>
              <a:cs typeface="Times New Roman" panose="02020603050405020304" pitchFamily="18" charset="0"/>
            </a:endParaRPr>
          </a:p>
          <a:p>
            <a:r>
              <a:rPr lang="tr-TR" b="1" dirty="0" smtClean="0">
                <a:latin typeface="Times New Roman" panose="02020603050405020304" pitchFamily="18" charset="0"/>
                <a:cs typeface="Times New Roman" panose="02020603050405020304" pitchFamily="18" charset="0"/>
              </a:rPr>
              <a:t>Yasal </a:t>
            </a:r>
            <a:r>
              <a:rPr lang="tr-TR" b="1" dirty="0">
                <a:latin typeface="Times New Roman" panose="02020603050405020304" pitchFamily="18" charset="0"/>
                <a:cs typeface="Times New Roman" panose="02020603050405020304" pitchFamily="18" charset="0"/>
              </a:rPr>
              <a:t>Ö</a:t>
            </a:r>
            <a:r>
              <a:rPr lang="tr-TR" b="1" dirty="0" smtClean="0">
                <a:latin typeface="Times New Roman" panose="02020603050405020304" pitchFamily="18" charset="0"/>
                <a:cs typeface="Times New Roman" panose="02020603050405020304" pitchFamily="18" charset="0"/>
              </a:rPr>
              <a:t>nalım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akkından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eragat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özleşmesi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733 </a:t>
            </a:r>
            <a:r>
              <a:rPr lang="tr-TR" i="1" dirty="0">
                <a:latin typeface="Times New Roman" panose="02020603050405020304" pitchFamily="18" charset="0"/>
                <a:cs typeface="Times New Roman" panose="02020603050405020304" pitchFamily="18" charset="0"/>
              </a:rPr>
              <a:t>/ II</a:t>
            </a:r>
            <a:r>
              <a:rPr lang="tr-TR" dirty="0">
                <a:latin typeface="Times New Roman" panose="02020603050405020304" pitchFamily="18" charset="0"/>
                <a:cs typeface="Times New Roman" panose="02020603050405020304" pitchFamily="18" charset="0"/>
              </a:rPr>
              <a:t>)</a:t>
            </a:r>
            <a:endParaRPr lang="tr-TR" dirty="0" smtClean="0">
              <a:effectLst/>
              <a:latin typeface="Times New Roman" panose="02020603050405020304" pitchFamily="18" charset="0"/>
              <a:cs typeface="Times New Roman" panose="02020603050405020304" pitchFamily="18" charset="0"/>
            </a:endParaRPr>
          </a:p>
          <a:p>
            <a:pPr marL="0" indent="0">
              <a:buNone/>
            </a:pPr>
            <a:endParaRPr lang="tr-TR" i="1" dirty="0" smtClean="0"/>
          </a:p>
          <a:p>
            <a:endParaRPr lang="tr-TR" dirty="0"/>
          </a:p>
        </p:txBody>
      </p:sp>
    </p:spTree>
    <p:extLst>
      <p:ext uri="{BB962C8B-B14F-4D97-AF65-F5344CB8AC3E}">
        <p14:creationId xmlns:p14="http://schemas.microsoft.com/office/powerpoint/2010/main" val="32762962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615</TotalTime>
  <Words>5535</Words>
  <Application>Microsoft Office PowerPoint</Application>
  <PresentationFormat>Geniş ekran</PresentationFormat>
  <Paragraphs>290</Paragraphs>
  <Slides>71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71</vt:i4>
      </vt:variant>
    </vt:vector>
  </HeadingPairs>
  <TitlesOfParts>
    <vt:vector size="76" baseType="lpstr">
      <vt:lpstr>Arial</vt:lpstr>
      <vt:lpstr>Calibri</vt:lpstr>
      <vt:lpstr>Calibri Light</vt:lpstr>
      <vt:lpstr>Times New Roman</vt:lpstr>
      <vt:lpstr>Office Teması</vt:lpstr>
      <vt:lpstr>  A.Ü.H.F.  3/A EŞYA HUKUKU DERS NOTLARI (İkinci Dönem – Dördüncü Hafta- 11.3.2020) </vt:lpstr>
      <vt:lpstr>ŞERHLER </vt:lpstr>
      <vt:lpstr>                </vt:lpstr>
      <vt:lpstr>Şerhler</vt:lpstr>
      <vt:lpstr>PowerPoint Sunusu</vt:lpstr>
      <vt:lpstr>Şerh ve Beyanların Elektronik Ortama Kaydedilmesi </vt:lpstr>
      <vt:lpstr>Kişisel Hakların Şerhi (Şerhin Konusu) </vt:lpstr>
      <vt:lpstr>Hukukumuzda Tapu Kütüğüne Şerh edilebilecek Kişisel Haklar veya bu Hakların doğmasını sağlayan Sözleşmeler  </vt:lpstr>
      <vt:lpstr>PowerPoint Sunusu</vt:lpstr>
      <vt:lpstr>PowerPoint Sunusu</vt:lpstr>
      <vt:lpstr>PowerPoint Sunusu</vt:lpstr>
      <vt:lpstr>Kişisel Hakların Şerhi: Kanunda şerh verilmesi imkanı kabul edilmiş olan kişisel haklar için şerh kurumundan yararlanılabilir.</vt:lpstr>
      <vt:lpstr>MK’ da Düzenlenen Şerhler</vt:lpstr>
      <vt:lpstr>PowerPoint Sunusu</vt:lpstr>
      <vt:lpstr>PowerPoint Sunusu</vt:lpstr>
      <vt:lpstr>BK’ da Düzenlenen Şerhler</vt:lpstr>
      <vt:lpstr>Tapu Kanunu’nda Düzenlenen Şerhler</vt:lpstr>
      <vt:lpstr>Kişisel Hakların Şerhi İçin Aranan Şartlar </vt:lpstr>
      <vt:lpstr>PowerPoint Sunusu</vt:lpstr>
      <vt:lpstr>PowerPoint Sunusu</vt:lpstr>
      <vt:lpstr>PowerPoint Sunusu</vt:lpstr>
      <vt:lpstr>PowerPoint Sunusu</vt:lpstr>
      <vt:lpstr>PowerPoint Sunusu</vt:lpstr>
      <vt:lpstr>Şerhin Süresi </vt:lpstr>
      <vt:lpstr>PowerPoint Sunusu</vt:lpstr>
      <vt:lpstr>Şerhlerin İcrası ve Etkisini Yitirmesi</vt:lpstr>
      <vt:lpstr>Şerhin Hükmü  (Sirmen, Eşya H., 6. B. , s. 211 vd.)</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Tasarruf  Yetkisine  Ait Kısıtlamaların Şerhi ( MK. m. 1010)</vt:lpstr>
      <vt:lpstr>Medeni Kanun’ da Düzenlenen Şerhler</vt:lpstr>
      <vt:lpstr>Tasarruf Yetkisi Kısıtlamalarına İlişkin Şerhler  ve Bunların Hükmü </vt:lpstr>
      <vt:lpstr>Çekişmeli Hakların Korunmasına İlişkin Mahkeme Kararları (MK m. 1010 / I / 1) </vt:lpstr>
      <vt:lpstr>PowerPoint Sunusu</vt:lpstr>
      <vt:lpstr>PowerPoint Sunusu</vt:lpstr>
      <vt:lpstr>PowerPoint Sunusu</vt:lpstr>
      <vt:lpstr>PowerPoint Sunusu</vt:lpstr>
      <vt:lpstr>Haciz, İflas Kararı veya Konkordato İle Verilen Süre (MK m.1010 / I / 2) </vt:lpstr>
      <vt:lpstr>PowerPoint Sunusu</vt:lpstr>
      <vt:lpstr>PowerPoint Sunusu</vt:lpstr>
      <vt:lpstr>İflas Kararı  </vt:lpstr>
      <vt:lpstr>PowerPoint Sunusu</vt:lpstr>
      <vt:lpstr>PowerPoint Sunusu</vt:lpstr>
      <vt:lpstr>Konkordato ile Verilen Süre </vt:lpstr>
      <vt:lpstr>PowerPoint Sunusu</vt:lpstr>
      <vt:lpstr>PowerPoint Sunusu</vt:lpstr>
      <vt:lpstr>Aile Yurdu Kurulması veya Art Mirasçı Atanması (MK m. 1010/I /3)  </vt:lpstr>
      <vt:lpstr>PowerPoint Sunusu</vt:lpstr>
      <vt:lpstr>Taşınmaz Malın Aile Konutu Olarak Özgülenmesi </vt:lpstr>
      <vt:lpstr>PowerPoint Sunusu</vt:lpstr>
      <vt:lpstr>Ailenin Ekonomik Varlığının Korunmasını Sağlamak Amacıyla Tasarruf Yetkisinin Sınırlanması (MK m. 199 / III) </vt:lpstr>
      <vt:lpstr>Diğer Bazı Kanunlarda Öngörülen Tasarruf Yetkisi Kısıtlamalarına İlişkin Şerhler ve Bunların Hükmü  </vt:lpstr>
      <vt:lpstr>PowerPoint Sunusu</vt:lpstr>
      <vt:lpstr>PowerPoint Sunusu</vt:lpstr>
      <vt:lpstr>Geçici Tescilin Şerhi </vt:lpstr>
      <vt:lpstr>Ayni Hak İddia Edilmiş Olması </vt:lpstr>
      <vt:lpstr>Ayni Hak İddia Edilmiş Olmasına Örnek </vt:lpstr>
      <vt:lpstr>Tasarruf Yetkisini Belirleyen Belgelerin Noksan Olması  </vt:lpstr>
      <vt:lpstr>Geçici  Şerhin  Tescili  ( MK. m. 1011)</vt:lpstr>
      <vt:lpstr>MK’ da Düzenlenenler  ( MK. m. 1011)</vt:lpstr>
      <vt:lpstr>Geçici Tescil Şerhinin Yapılışı</vt:lpstr>
      <vt:lpstr>PowerPoint Sunusu</vt:lpstr>
      <vt:lpstr>Geçici Tescil Şerhinin Hükmü </vt:lpstr>
      <vt:lpstr>Mevzuatta Farklı Konularda Öngörülen Şerhler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302</cp:revision>
  <cp:lastPrinted>2019-03-19T16:23:26Z</cp:lastPrinted>
  <dcterms:created xsi:type="dcterms:W3CDTF">2015-12-22T20:59:09Z</dcterms:created>
  <dcterms:modified xsi:type="dcterms:W3CDTF">2020-04-01T22:25:07Z</dcterms:modified>
</cp:coreProperties>
</file>