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6CB3A4-DD2D-418E-8450-9C49A7125AAE}" v="1" dt="2020-01-20T07:51:15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3" autoAdjust="0"/>
    <p:restoredTop sz="90758" autoAdjust="0"/>
  </p:normalViewPr>
  <p:slideViewPr>
    <p:cSldViewPr snapToGrid="0">
      <p:cViewPr varScale="1">
        <p:scale>
          <a:sx n="104" d="100"/>
          <a:sy n="104" d="100"/>
        </p:scale>
        <p:origin x="876" y="114"/>
      </p:cViewPr>
      <p:guideLst/>
    </p:cSldViewPr>
  </p:slideViewPr>
  <p:outlineViewPr>
    <p:cViewPr>
      <p:scale>
        <a:sx n="33" d="100"/>
        <a:sy n="33" d="100"/>
      </p:scale>
      <p:origin x="0" y="-1135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mut Öneş" userId="6c115fd5070c89cc" providerId="LiveId" clId="{8C6CB3A4-DD2D-418E-8450-9C49A7125AAE}"/>
    <pc:docChg chg="delSld modSld sldOrd">
      <pc:chgData name="Umut Öneş" userId="6c115fd5070c89cc" providerId="LiveId" clId="{8C6CB3A4-DD2D-418E-8450-9C49A7125AAE}" dt="2020-01-20T07:52:41.609" v="2" actId="47"/>
      <pc:docMkLst>
        <pc:docMk/>
      </pc:docMkLst>
      <pc:sldChg chg="del ord">
        <pc:chgData name="Umut Öneş" userId="6c115fd5070c89cc" providerId="LiveId" clId="{8C6CB3A4-DD2D-418E-8450-9C49A7125AAE}" dt="2020-01-20T07:51:32.397" v="1" actId="2696"/>
        <pc:sldMkLst>
          <pc:docMk/>
          <pc:sldMk cId="456383750" sldId="273"/>
        </pc:sldMkLst>
      </pc:sldChg>
      <pc:sldChg chg="del ord">
        <pc:chgData name="Umut Öneş" userId="6c115fd5070c89cc" providerId="LiveId" clId="{8C6CB3A4-DD2D-418E-8450-9C49A7125AAE}" dt="2020-01-20T07:51:32.397" v="1" actId="2696"/>
        <pc:sldMkLst>
          <pc:docMk/>
          <pc:sldMk cId="506887941" sldId="274"/>
        </pc:sldMkLst>
      </pc:sldChg>
      <pc:sldChg chg="del ord">
        <pc:chgData name="Umut Öneş" userId="6c115fd5070c89cc" providerId="LiveId" clId="{8C6CB3A4-DD2D-418E-8450-9C49A7125AAE}" dt="2020-01-20T07:51:32.397" v="1" actId="2696"/>
        <pc:sldMkLst>
          <pc:docMk/>
          <pc:sldMk cId="1432797474" sldId="276"/>
        </pc:sldMkLst>
      </pc:sldChg>
      <pc:sldChg chg="del ord">
        <pc:chgData name="Umut Öneş" userId="6c115fd5070c89cc" providerId="LiveId" clId="{8C6CB3A4-DD2D-418E-8450-9C49A7125AAE}" dt="2020-01-20T07:51:32.397" v="1" actId="2696"/>
        <pc:sldMkLst>
          <pc:docMk/>
          <pc:sldMk cId="452747524" sldId="277"/>
        </pc:sldMkLst>
      </pc:sldChg>
      <pc:sldChg chg="del">
        <pc:chgData name="Umut Öneş" userId="6c115fd5070c89cc" providerId="LiveId" clId="{8C6CB3A4-DD2D-418E-8450-9C49A7125AAE}" dt="2020-01-20T07:51:32.397" v="1" actId="2696"/>
        <pc:sldMkLst>
          <pc:docMk/>
          <pc:sldMk cId="2258730705" sldId="278"/>
        </pc:sldMkLst>
      </pc:sldChg>
      <pc:sldChg chg="del">
        <pc:chgData name="Umut Öneş" userId="6c115fd5070c89cc" providerId="LiveId" clId="{8C6CB3A4-DD2D-418E-8450-9C49A7125AAE}" dt="2020-01-20T07:52:41.609" v="2" actId="47"/>
        <pc:sldMkLst>
          <pc:docMk/>
          <pc:sldMk cId="2073677003" sldId="279"/>
        </pc:sldMkLst>
      </pc:sldChg>
      <pc:sldChg chg="del">
        <pc:chgData name="Umut Öneş" userId="6c115fd5070c89cc" providerId="LiveId" clId="{8C6CB3A4-DD2D-418E-8450-9C49A7125AAE}" dt="2020-01-20T07:51:32.397" v="1" actId="2696"/>
        <pc:sldMkLst>
          <pc:docMk/>
          <pc:sldMk cId="3416649694" sldId="280"/>
        </pc:sldMkLst>
      </pc:sldChg>
      <pc:sldChg chg="del">
        <pc:chgData name="Umut Öneş" userId="6c115fd5070c89cc" providerId="LiveId" clId="{8C6CB3A4-DD2D-418E-8450-9C49A7125AAE}" dt="2020-01-20T07:51:32.397" v="1" actId="2696"/>
        <pc:sldMkLst>
          <pc:docMk/>
          <pc:sldMk cId="823042294" sldId="281"/>
        </pc:sldMkLst>
      </pc:sldChg>
      <pc:sldChg chg="del">
        <pc:chgData name="Umut Öneş" userId="6c115fd5070c89cc" providerId="LiveId" clId="{8C6CB3A4-DD2D-418E-8450-9C49A7125AAE}" dt="2020-01-20T07:51:32.397" v="1" actId="2696"/>
        <pc:sldMkLst>
          <pc:docMk/>
          <pc:sldMk cId="4011991451" sldId="282"/>
        </pc:sldMkLst>
      </pc:sldChg>
      <pc:sldChg chg="del">
        <pc:chgData name="Umut Öneş" userId="6c115fd5070c89cc" providerId="LiveId" clId="{8C6CB3A4-DD2D-418E-8450-9C49A7125AAE}" dt="2020-01-20T07:51:32.397" v="1" actId="2696"/>
        <pc:sldMkLst>
          <pc:docMk/>
          <pc:sldMk cId="3112424398" sldId="283"/>
        </pc:sldMkLst>
      </pc:sldChg>
      <pc:sldChg chg="del">
        <pc:chgData name="Umut Öneş" userId="6c115fd5070c89cc" providerId="LiveId" clId="{8C6CB3A4-DD2D-418E-8450-9C49A7125AAE}" dt="2020-01-20T07:51:32.397" v="1" actId="2696"/>
        <pc:sldMkLst>
          <pc:docMk/>
          <pc:sldMk cId="2065204307" sldId="284"/>
        </pc:sldMkLst>
      </pc:sldChg>
      <pc:sldChg chg="del">
        <pc:chgData name="Umut Öneş" userId="6c115fd5070c89cc" providerId="LiveId" clId="{8C6CB3A4-DD2D-418E-8450-9C49A7125AAE}" dt="2020-01-20T07:51:32.397" v="1" actId="2696"/>
        <pc:sldMkLst>
          <pc:docMk/>
          <pc:sldMk cId="3874269331" sldId="285"/>
        </pc:sldMkLst>
      </pc:sldChg>
      <pc:sldChg chg="del">
        <pc:chgData name="Umut Öneş" userId="6c115fd5070c89cc" providerId="LiveId" clId="{8C6CB3A4-DD2D-418E-8450-9C49A7125AAE}" dt="2020-01-20T07:51:32.397" v="1" actId="2696"/>
        <pc:sldMkLst>
          <pc:docMk/>
          <pc:sldMk cId="0" sldId="287"/>
        </pc:sldMkLst>
      </pc:sldChg>
      <pc:sldChg chg="del">
        <pc:chgData name="Umut Öneş" userId="6c115fd5070c89cc" providerId="LiveId" clId="{8C6CB3A4-DD2D-418E-8450-9C49A7125AAE}" dt="2020-01-20T07:51:32.397" v="1" actId="2696"/>
        <pc:sldMkLst>
          <pc:docMk/>
          <pc:sldMk cId="1396833679" sldId="2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34261-5CEC-4394-884A-3F73776011D4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5D58B-3886-4B84-B318-574B68813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5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78621E2A-428E-4F1F-AA54-B4CA60C1D714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3DF2-B2DF-4B6C-878D-DB97ECCB1AB9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DD28-B239-474D-AA2B-4B86699D0C76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4D8D-033D-4898-9C99-9136224A3C12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D4BC-9D04-4078-818F-6B12D2B09479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D07-FA5A-45EC-B8C8-C55196B3EB4D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9C6-C465-4231-B0D8-AB364B4856A3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9D42-6E90-462A-8CA8-2B5A230C7BA5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D8E4-3589-4DDB-92B8-CB791C842C48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1246-5A32-4448-9BBD-4130D469DF04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1BDB-0936-44D0-914C-3968E3230EBC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82C6-F137-45C4-8E90-9F68E7F3FBA4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7BA19-5C0A-4CF8-B26B-BAFCECF5ED92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1378-5BF8-46FD-B738-6751C34A1B73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5911-E91B-44DD-B8C2-5C5AD6F2CCF0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26B2-8C50-4E03-88B5-1C3975603626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B81B-D616-493E-8225-8ABB5FC6C4BB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EDEA6-A2BE-41B0-97F4-131B181DA887}" type="datetime1">
              <a:rPr lang="en-US" smtClean="0"/>
              <a:t>20-Jan-20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Umut Öneş AÜ SBF İktisat Teorisi ABD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8D55D-95B2-42F8-8292-D6C3FD4988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noProof="0" dirty="0"/>
              <a:t>MİKRO TEMELLER</a:t>
            </a:r>
            <a:r>
              <a:rPr lang="en-US" noProof="0" dirty="0"/>
              <a:t>		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12FE6-33A5-4B40-901E-49D9F73EE6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noProof="0" dirty="0"/>
              <a:t>Sanayi İktisadı Ders </a:t>
            </a:r>
            <a:r>
              <a:rPr lang="en-US" noProof="0" dirty="0"/>
              <a:t>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2B81E5-E5EC-4122-A032-C2CC2BC95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503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B0ABB-547F-4BEE-81B2-C4565C80B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Temel maliyet kavramları</a:t>
            </a:r>
            <a:endParaRPr lang="en-US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A2A8B1-203D-4666-BA44-440FB0F90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. </a:t>
            </a:r>
            <a:r>
              <a:rPr lang="tr-TR" b="1" noProof="0" dirty="0"/>
              <a:t>Sabit maliyet: q ile değişmez</a:t>
            </a:r>
            <a:endParaRPr lang="en-US" noProof="0" dirty="0"/>
          </a:p>
          <a:p>
            <a:r>
              <a:rPr lang="en-US" noProof="0" dirty="0"/>
              <a:t>. </a:t>
            </a:r>
            <a:r>
              <a:rPr lang="tr-TR" noProof="0" dirty="0"/>
              <a:t>Değişken maliyet: q =0 VC = 0</a:t>
            </a:r>
          </a:p>
          <a:p>
            <a:r>
              <a:rPr lang="tr-TR" noProof="0" dirty="0"/>
              <a:t>Toplam maliyet= FC + VC</a:t>
            </a:r>
          </a:p>
          <a:p>
            <a:r>
              <a:rPr lang="en-US" noProof="0" dirty="0"/>
              <a:t>. </a:t>
            </a:r>
            <a:r>
              <a:rPr lang="tr-TR" b="1" noProof="0" dirty="0"/>
              <a:t>Ortalama maliyet </a:t>
            </a:r>
            <a:r>
              <a:rPr lang="en-US" noProof="0" dirty="0"/>
              <a:t>(AC) </a:t>
            </a:r>
            <a:r>
              <a:rPr lang="tr-TR" noProof="0" dirty="0"/>
              <a:t>Birm başı maliyet</a:t>
            </a:r>
            <a:endParaRPr lang="en-US" noProof="0" dirty="0"/>
          </a:p>
          <a:p>
            <a:r>
              <a:rPr lang="en-US" noProof="0" dirty="0"/>
              <a:t>. </a:t>
            </a:r>
            <a:r>
              <a:rPr lang="en-US" b="1" noProof="0" dirty="0"/>
              <a:t>Mar</a:t>
            </a:r>
            <a:r>
              <a:rPr lang="tr-TR" b="1" noProof="0" dirty="0"/>
              <a:t>j</a:t>
            </a:r>
            <a:r>
              <a:rPr lang="en-US" b="1" noProof="0" dirty="0" err="1"/>
              <a:t>inal</a:t>
            </a:r>
            <a:r>
              <a:rPr lang="en-US" b="1" noProof="0" dirty="0"/>
              <a:t> </a:t>
            </a:r>
            <a:r>
              <a:rPr lang="tr-TR" b="1" noProof="0" dirty="0"/>
              <a:t>maliyet</a:t>
            </a:r>
            <a:r>
              <a:rPr lang="en-US" b="1" noProof="0" dirty="0"/>
              <a:t> </a:t>
            </a:r>
            <a:r>
              <a:rPr lang="en-US" noProof="0" dirty="0"/>
              <a:t>(MC): </a:t>
            </a:r>
            <a:r>
              <a:rPr lang="tr-TR" noProof="0" dirty="0"/>
              <a:t>İlave birimin toplam maliyeti ne kadar arttırdığı.</a:t>
            </a:r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271097-3791-4E09-8C71-5E6D8855F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970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5BCC-6B03-4BA8-A070-36581FB65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34AD574-AB73-4D18-94BD-138AAFDC93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6750" y="438150"/>
            <a:ext cx="10380661" cy="580133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9FB8F0-4F28-4673-94FA-A6C7433F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215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C44419-291B-46B4-B5A2-3F609DF1B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455" y="1193666"/>
            <a:ext cx="7457089" cy="4470667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CD97197-01FC-45DA-9D76-2BCE991DF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78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8272-9382-4237-AFF3-3FE30F3F0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Fırsat Maliyeti ve batık maliyet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4C3C5-B22F-4A55-B4BD-A29B69D72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Fırsat maliyeti en iyi alternatifin getirisidir</a:t>
            </a:r>
            <a:r>
              <a:rPr lang="en-US" i="1" dirty="0"/>
              <a:t>.</a:t>
            </a:r>
            <a:endParaRPr lang="tr-TR" i="1" dirty="0"/>
          </a:p>
          <a:p>
            <a:r>
              <a:rPr lang="tr-TR" dirty="0"/>
              <a:t>Batık maliyet spesifik varlıkların olduğu durumda ortaya çıkar.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78A41E-46BC-42E9-94DC-961AAF22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590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4C3C5-B22F-4A55-B4BD-A29B69D72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57250"/>
            <a:ext cx="9905999" cy="4933951"/>
          </a:xfrm>
        </p:spPr>
        <p:txBody>
          <a:bodyPr>
            <a:normAutofit/>
          </a:bodyPr>
          <a:lstStyle/>
          <a:p>
            <a:r>
              <a:rPr lang="tr-TR" dirty="0"/>
              <a:t>Bir baraj: maliyet 10 birim, 5 değişken maliyet 5 ise amortisman</a:t>
            </a:r>
          </a:p>
          <a:p>
            <a:r>
              <a:rPr lang="tr-TR" dirty="0"/>
              <a:t>Alternatif bir enerji kaynağının maliyeti 7 olursa new olur?</a:t>
            </a:r>
            <a:r>
              <a:rPr lang="en-US" dirty="0"/>
              <a:t> </a:t>
            </a:r>
            <a:r>
              <a:rPr lang="tr-TR" dirty="0"/>
              <a:t>Barajdan vazgeçmeli miyiz</a:t>
            </a:r>
            <a:r>
              <a:rPr lang="en-US" dirty="0"/>
              <a:t>?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738A89D-0CFF-47CD-BD35-D05AA7F3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64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AC4A6-2DDD-4FA5-A4C4-2D5538245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TAlep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FE706-B238-4D50-B34C-80BC4AA66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Tüketicinin ödemeye razı olacağı en yüksek fiyat</a:t>
            </a:r>
            <a:endParaRPr lang="en-US" noProof="0" dirty="0"/>
          </a:p>
          <a:p>
            <a:r>
              <a:rPr lang="tr-TR" noProof="0" dirty="0"/>
              <a:t>Kökeni WARP veya fayda teorisi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1977C2-ED69-4D5E-8CE1-226AC8801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579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FAB1-F107-436A-ABA1-DEC12A631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697078A-1BE1-447E-9CF4-467165BB2E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2470" y="1104900"/>
            <a:ext cx="7863883" cy="470535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42B126-D114-42CC-BD6B-7A0E5C18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32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C2EF7-26B3-4E13-9CAA-0C0C15AF7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Talep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81798-B1F7-4A19-B218-ABC35618C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Talep aynı zamanda tüketici refahının ölçümünde de kullanılabilr.</a:t>
            </a:r>
          </a:p>
          <a:p>
            <a:r>
              <a:rPr lang="tr-TR" dirty="0"/>
              <a:t>Ama kusursuz bir ölçek değil (neden?)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B189F2-3B90-4216-B716-0D2B74CB8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181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381AE-2065-49BC-89C6-2D1F5F469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C8C92D0-3A80-4DE9-B598-7C7F58080F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2240" y="689181"/>
            <a:ext cx="6144344" cy="5479637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A66646-5E57-42D3-AF0E-C42112E79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836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A40B2-DC7C-443A-9E27-7D9548218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Talep Esnekliği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5166B-A708-49F5-B678-017CDBE90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Fiyattaki yüzde değişim sonucu talep edilen miktardaki yüzde değişim.</a:t>
            </a:r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4D97E1-352A-4198-8C97-D34F2DA0F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450" y="3939227"/>
            <a:ext cx="4152900" cy="1261423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3161A-EC37-4A0D-BE48-675553CAF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5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EC91-BE89-4E18-8D72-48402844D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Dikkat: Kafanız karışabilir!		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35A0E-4980-4D54-B57E-DDF0A7375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Daha düz talep eğrisi daha az esnek talep midir?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B4A25-F0C0-4CB9-9273-3D143A0C3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184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5B550-FB64-417F-A791-CDA2A29D9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Soru</a:t>
            </a:r>
            <a:r>
              <a:rPr lang="en-US" noProof="0" dirty="0"/>
              <a:t>: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3D864E8-5F3F-4101-A710-4E52385426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1413" y="2442368"/>
            <a:ext cx="10593387" cy="4034632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A0AFCE-7BD0-4981-8B10-2721336FD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640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06820-3E04-4E55-8C50-1AEC088C5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Maliyet fonksiyonları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707C5-AE9D-4436-AC80-3BB1D979D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Üretimde etkinliğin bir ölçütü.	</a:t>
            </a:r>
            <a:endParaRPr lang="en-US" noProof="0" dirty="0"/>
          </a:p>
          <a:p>
            <a:r>
              <a:rPr lang="tr-TR" noProof="0" dirty="0"/>
              <a:t>Maliyet yarar analizinin önemli bir parçası</a:t>
            </a:r>
            <a:endParaRPr lang="en-US" noProof="0" dirty="0"/>
          </a:p>
          <a:p>
            <a:pPr marL="457200" lvl="1" indent="0">
              <a:buNone/>
            </a:pP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AF082-4708-4378-8813-A72BEF391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7163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301</TotalTime>
  <Words>282</Words>
  <Application>Microsoft Office PowerPoint</Application>
  <PresentationFormat>Widescreen</PresentationFormat>
  <Paragraphs>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Tw Cen MT</vt:lpstr>
      <vt:lpstr>Circuit</vt:lpstr>
      <vt:lpstr>MİKRO TEMELLER   </vt:lpstr>
      <vt:lpstr>TAlep</vt:lpstr>
      <vt:lpstr>PowerPoint Presentation</vt:lpstr>
      <vt:lpstr>Talep</vt:lpstr>
      <vt:lpstr>PowerPoint Presentation</vt:lpstr>
      <vt:lpstr>Talep Esnekliği</vt:lpstr>
      <vt:lpstr>Dikkat: Kafanız karışabilir!  </vt:lpstr>
      <vt:lpstr>Soru:</vt:lpstr>
      <vt:lpstr>Maliyet fonksiyonları</vt:lpstr>
      <vt:lpstr>Temel maliyet kavramları</vt:lpstr>
      <vt:lpstr>PowerPoint Presentation</vt:lpstr>
      <vt:lpstr>PowerPoint Presentation</vt:lpstr>
      <vt:lpstr>Fırsat Maliyeti ve batık maliyet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Microeconomic basics</dc:title>
  <dc:creator>Umut.Ones</dc:creator>
  <cp:lastModifiedBy>Umut Öneş</cp:lastModifiedBy>
  <cp:revision>19</cp:revision>
  <dcterms:created xsi:type="dcterms:W3CDTF">2018-09-26T13:57:39Z</dcterms:created>
  <dcterms:modified xsi:type="dcterms:W3CDTF">2020-01-20T07:52:45Z</dcterms:modified>
</cp:coreProperties>
</file>