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9" d="100"/>
          <a:sy n="99" d="100"/>
        </p:scale>
        <p:origin x="-24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8991DE6-47AA-4809-A42E-8F92C8C5287A}" type="datetimeFigureOut">
              <a:rPr lang="tr-TR" smtClean="0"/>
              <a:t>06.03.2020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DEAD5FF-6A4C-4155-AF66-4A83F16ED501}" type="slidenum">
              <a:rPr lang="tr-TR" smtClean="0"/>
              <a:t>‹#›</a:t>
            </a:fld>
            <a:endParaRPr lang="tr-TR"/>
          </a:p>
        </p:txBody>
      </p:sp>
    </p:spTree>
    <p:extLst>
      <p:ext uri="{BB962C8B-B14F-4D97-AF65-F5344CB8AC3E}">
        <p14:creationId xmlns:p14="http://schemas.microsoft.com/office/powerpoint/2010/main" val="1528794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8991DE6-47AA-4809-A42E-8F92C8C5287A}" type="datetimeFigureOut">
              <a:rPr lang="tr-TR" smtClean="0"/>
              <a:t>06.03.2020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DEAD5FF-6A4C-4155-AF66-4A83F16ED501}" type="slidenum">
              <a:rPr lang="tr-TR" smtClean="0"/>
              <a:t>‹#›</a:t>
            </a:fld>
            <a:endParaRPr lang="tr-TR"/>
          </a:p>
        </p:txBody>
      </p:sp>
    </p:spTree>
    <p:extLst>
      <p:ext uri="{BB962C8B-B14F-4D97-AF65-F5344CB8AC3E}">
        <p14:creationId xmlns:p14="http://schemas.microsoft.com/office/powerpoint/2010/main" val="3493778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8991DE6-47AA-4809-A42E-8F92C8C5287A}" type="datetimeFigureOut">
              <a:rPr lang="tr-TR" smtClean="0"/>
              <a:t>06.03.2020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DEAD5FF-6A4C-4155-AF66-4A83F16ED501}" type="slidenum">
              <a:rPr lang="tr-TR" smtClean="0"/>
              <a:t>‹#›</a:t>
            </a:fld>
            <a:endParaRPr lang="tr-TR"/>
          </a:p>
        </p:txBody>
      </p:sp>
    </p:spTree>
    <p:extLst>
      <p:ext uri="{BB962C8B-B14F-4D97-AF65-F5344CB8AC3E}">
        <p14:creationId xmlns:p14="http://schemas.microsoft.com/office/powerpoint/2010/main" val="1850670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8991DE6-47AA-4809-A42E-8F92C8C5287A}" type="datetimeFigureOut">
              <a:rPr lang="tr-TR" smtClean="0"/>
              <a:t>06.03.2020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DEAD5FF-6A4C-4155-AF66-4A83F16ED501}" type="slidenum">
              <a:rPr lang="tr-TR" smtClean="0"/>
              <a:t>‹#›</a:t>
            </a:fld>
            <a:endParaRPr lang="tr-TR"/>
          </a:p>
        </p:txBody>
      </p:sp>
    </p:spTree>
    <p:extLst>
      <p:ext uri="{BB962C8B-B14F-4D97-AF65-F5344CB8AC3E}">
        <p14:creationId xmlns:p14="http://schemas.microsoft.com/office/powerpoint/2010/main" val="3470287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8991DE6-47AA-4809-A42E-8F92C8C5287A}" type="datetimeFigureOut">
              <a:rPr lang="tr-TR" smtClean="0"/>
              <a:t>06.03.2020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DEAD5FF-6A4C-4155-AF66-4A83F16ED501}" type="slidenum">
              <a:rPr lang="tr-TR" smtClean="0"/>
              <a:t>‹#›</a:t>
            </a:fld>
            <a:endParaRPr lang="tr-TR"/>
          </a:p>
        </p:txBody>
      </p:sp>
    </p:spTree>
    <p:extLst>
      <p:ext uri="{BB962C8B-B14F-4D97-AF65-F5344CB8AC3E}">
        <p14:creationId xmlns:p14="http://schemas.microsoft.com/office/powerpoint/2010/main" val="892934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8991DE6-47AA-4809-A42E-8F92C8C5287A}" type="datetimeFigureOut">
              <a:rPr lang="tr-TR" smtClean="0"/>
              <a:t>06.03.2020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DEAD5FF-6A4C-4155-AF66-4A83F16ED501}" type="slidenum">
              <a:rPr lang="tr-TR" smtClean="0"/>
              <a:t>‹#›</a:t>
            </a:fld>
            <a:endParaRPr lang="tr-TR"/>
          </a:p>
        </p:txBody>
      </p:sp>
    </p:spTree>
    <p:extLst>
      <p:ext uri="{BB962C8B-B14F-4D97-AF65-F5344CB8AC3E}">
        <p14:creationId xmlns:p14="http://schemas.microsoft.com/office/powerpoint/2010/main" val="871541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8991DE6-47AA-4809-A42E-8F92C8C5287A}" type="datetimeFigureOut">
              <a:rPr lang="tr-TR" smtClean="0"/>
              <a:t>06.03.2020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DEAD5FF-6A4C-4155-AF66-4A83F16ED501}" type="slidenum">
              <a:rPr lang="tr-TR" smtClean="0"/>
              <a:t>‹#›</a:t>
            </a:fld>
            <a:endParaRPr lang="tr-TR"/>
          </a:p>
        </p:txBody>
      </p:sp>
    </p:spTree>
    <p:extLst>
      <p:ext uri="{BB962C8B-B14F-4D97-AF65-F5344CB8AC3E}">
        <p14:creationId xmlns:p14="http://schemas.microsoft.com/office/powerpoint/2010/main" val="3541450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8991DE6-47AA-4809-A42E-8F92C8C5287A}" type="datetimeFigureOut">
              <a:rPr lang="tr-TR" smtClean="0"/>
              <a:t>06.03.2020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DEAD5FF-6A4C-4155-AF66-4A83F16ED501}" type="slidenum">
              <a:rPr lang="tr-TR" smtClean="0"/>
              <a:t>‹#›</a:t>
            </a:fld>
            <a:endParaRPr lang="tr-TR"/>
          </a:p>
        </p:txBody>
      </p:sp>
    </p:spTree>
    <p:extLst>
      <p:ext uri="{BB962C8B-B14F-4D97-AF65-F5344CB8AC3E}">
        <p14:creationId xmlns:p14="http://schemas.microsoft.com/office/powerpoint/2010/main" val="4006178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8991DE6-47AA-4809-A42E-8F92C8C5287A}" type="datetimeFigureOut">
              <a:rPr lang="tr-TR" smtClean="0"/>
              <a:t>06.03.2020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DEAD5FF-6A4C-4155-AF66-4A83F16ED501}" type="slidenum">
              <a:rPr lang="tr-TR" smtClean="0"/>
              <a:t>‹#›</a:t>
            </a:fld>
            <a:endParaRPr lang="tr-TR"/>
          </a:p>
        </p:txBody>
      </p:sp>
    </p:spTree>
    <p:extLst>
      <p:ext uri="{BB962C8B-B14F-4D97-AF65-F5344CB8AC3E}">
        <p14:creationId xmlns:p14="http://schemas.microsoft.com/office/powerpoint/2010/main" val="1343868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8991DE6-47AA-4809-A42E-8F92C8C5287A}" type="datetimeFigureOut">
              <a:rPr lang="tr-TR" smtClean="0"/>
              <a:t>06.03.2020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DEAD5FF-6A4C-4155-AF66-4A83F16ED501}" type="slidenum">
              <a:rPr lang="tr-TR" smtClean="0"/>
              <a:t>‹#›</a:t>
            </a:fld>
            <a:endParaRPr lang="tr-TR"/>
          </a:p>
        </p:txBody>
      </p:sp>
    </p:spTree>
    <p:extLst>
      <p:ext uri="{BB962C8B-B14F-4D97-AF65-F5344CB8AC3E}">
        <p14:creationId xmlns:p14="http://schemas.microsoft.com/office/powerpoint/2010/main" val="4000316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8991DE6-47AA-4809-A42E-8F92C8C5287A}" type="datetimeFigureOut">
              <a:rPr lang="tr-TR" smtClean="0"/>
              <a:t>06.03.2020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DEAD5FF-6A4C-4155-AF66-4A83F16ED501}" type="slidenum">
              <a:rPr lang="tr-TR" smtClean="0"/>
              <a:t>‹#›</a:t>
            </a:fld>
            <a:endParaRPr lang="tr-TR"/>
          </a:p>
        </p:txBody>
      </p:sp>
    </p:spTree>
    <p:extLst>
      <p:ext uri="{BB962C8B-B14F-4D97-AF65-F5344CB8AC3E}">
        <p14:creationId xmlns:p14="http://schemas.microsoft.com/office/powerpoint/2010/main" val="643684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991DE6-47AA-4809-A42E-8F92C8C5287A}" type="datetimeFigureOut">
              <a:rPr lang="tr-TR" smtClean="0"/>
              <a:t>06.03.2020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EAD5FF-6A4C-4155-AF66-4A83F16ED501}" type="slidenum">
              <a:rPr lang="tr-TR" smtClean="0"/>
              <a:t>‹#›</a:t>
            </a:fld>
            <a:endParaRPr lang="tr-TR"/>
          </a:p>
        </p:txBody>
      </p:sp>
    </p:spTree>
    <p:extLst>
      <p:ext uri="{BB962C8B-B14F-4D97-AF65-F5344CB8AC3E}">
        <p14:creationId xmlns:p14="http://schemas.microsoft.com/office/powerpoint/2010/main" val="35535429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ÜRETİM PLANLAMA VE KONTROL</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692930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ÜRETİM PLANININ HAZIRLANMASI</a:t>
            </a:r>
            <a:endParaRPr lang="tr-TR" dirty="0"/>
          </a:p>
        </p:txBody>
      </p:sp>
      <p:sp>
        <p:nvSpPr>
          <p:cNvPr id="3" name="İçerik Yer Tutucusu 2"/>
          <p:cNvSpPr>
            <a:spLocks noGrp="1"/>
          </p:cNvSpPr>
          <p:nvPr>
            <p:ph idx="1"/>
          </p:nvPr>
        </p:nvSpPr>
        <p:spPr/>
        <p:txBody>
          <a:bodyPr>
            <a:normAutofit fontScale="85000" lnSpcReduction="20000"/>
          </a:bodyPr>
          <a:lstStyle/>
          <a:p>
            <a:pPr marL="0" indent="0">
              <a:buNone/>
            </a:pPr>
            <a:r>
              <a:rPr lang="tr-TR" dirty="0" smtClean="0"/>
              <a:t>Üretim </a:t>
            </a:r>
            <a:r>
              <a:rPr lang="tr-TR" dirty="0"/>
              <a:t>planlarının hazırlanması için izlenecek adımlar:</a:t>
            </a:r>
          </a:p>
          <a:p>
            <a:pPr lvl="1"/>
            <a:r>
              <a:rPr lang="tr-TR" dirty="0"/>
              <a:t>	Üretim planının kapsayacağı zaman aralığının belirlenmesi</a:t>
            </a:r>
          </a:p>
          <a:p>
            <a:pPr lvl="1"/>
            <a:r>
              <a:rPr lang="tr-TR" dirty="0"/>
              <a:t>	Talep tahminlerinin yapılması</a:t>
            </a:r>
          </a:p>
          <a:p>
            <a:pPr lvl="1"/>
            <a:r>
              <a:rPr lang="tr-TR" dirty="0"/>
              <a:t>	Ekonomik stok düzeyinin belirlenmesi</a:t>
            </a:r>
          </a:p>
          <a:p>
            <a:pPr lvl="1"/>
            <a:r>
              <a:rPr lang="tr-TR" dirty="0"/>
              <a:t>	Planlama dönemi başındaki ve sonundaki stok düzeylerinin belirlenmesi</a:t>
            </a:r>
          </a:p>
          <a:p>
            <a:pPr lvl="1"/>
            <a:r>
              <a:rPr lang="tr-TR" dirty="0"/>
              <a:t>	Başlangıç ve bitiş stok miktarları arasındaki farkın hesaplanması</a:t>
            </a:r>
          </a:p>
          <a:p>
            <a:pPr lvl="1"/>
            <a:r>
              <a:rPr lang="tr-TR" dirty="0"/>
              <a:t>	Planlama döneminde üretilmesi gereken ürün miktarının bulunması</a:t>
            </a:r>
          </a:p>
          <a:p>
            <a:pPr lvl="1"/>
            <a:r>
              <a:rPr lang="tr-TR" dirty="0"/>
              <a:t>	Üretilmesi gereken ürün miktarının dönem dilimlerine ayrılması</a:t>
            </a:r>
          </a:p>
          <a:p>
            <a:pPr marL="0" indent="0">
              <a:buNone/>
            </a:pPr>
            <a:endParaRPr lang="tr-TR" dirty="0"/>
          </a:p>
          <a:p>
            <a:endParaRPr lang="tr-TR" dirty="0"/>
          </a:p>
        </p:txBody>
      </p:sp>
    </p:spTree>
    <p:extLst>
      <p:ext uri="{BB962C8B-B14F-4D97-AF65-F5344CB8AC3E}">
        <p14:creationId xmlns:p14="http://schemas.microsoft.com/office/powerpoint/2010/main" val="3969264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ÜRETİM PLANININ HAZIRLANMASI</a:t>
            </a:r>
          </a:p>
        </p:txBody>
      </p:sp>
      <p:sp>
        <p:nvSpPr>
          <p:cNvPr id="3" name="İçerik Yer Tutucusu 2"/>
          <p:cNvSpPr>
            <a:spLocks noGrp="1"/>
          </p:cNvSpPr>
          <p:nvPr>
            <p:ph idx="1"/>
          </p:nvPr>
        </p:nvSpPr>
        <p:spPr/>
        <p:txBody>
          <a:bodyPr>
            <a:normAutofit fontScale="92500" lnSpcReduction="10000"/>
          </a:bodyPr>
          <a:lstStyle/>
          <a:p>
            <a:r>
              <a:rPr lang="tr-TR" dirty="0"/>
              <a:t>Planlama dönemi başı ve dönem sonu istenen stok düzeyi ve dönem için talep verildiğinde bir periyottaki üretim miktarı:</a:t>
            </a:r>
          </a:p>
          <a:p>
            <a:r>
              <a:rPr lang="tr-TR" dirty="0"/>
              <a:t>P=  ((</a:t>
            </a:r>
            <a:r>
              <a:rPr lang="tr-TR" dirty="0" smtClean="0"/>
              <a:t>S2-S1 </a:t>
            </a:r>
            <a:r>
              <a:rPr lang="tr-TR" dirty="0"/>
              <a:t>)+D)/N</a:t>
            </a:r>
          </a:p>
          <a:p>
            <a:r>
              <a:rPr lang="tr-TR" dirty="0"/>
              <a:t>P: bir periyottaki (gün, hafta, ay, vb.) üretim</a:t>
            </a:r>
          </a:p>
          <a:p>
            <a:r>
              <a:rPr lang="tr-TR" dirty="0"/>
              <a:t>S1: Dönem başı stok düzeyi</a:t>
            </a:r>
          </a:p>
          <a:p>
            <a:r>
              <a:rPr lang="tr-TR" dirty="0"/>
              <a:t>S2: Dönem sonu stok düzeyi</a:t>
            </a:r>
          </a:p>
          <a:p>
            <a:r>
              <a:rPr lang="tr-TR" dirty="0"/>
              <a:t>D: Dönem için tahmin edilen talep</a:t>
            </a:r>
          </a:p>
          <a:p>
            <a:r>
              <a:rPr lang="tr-TR" dirty="0"/>
              <a:t>N: Dönem içindeki periyot sayısı</a:t>
            </a:r>
          </a:p>
        </p:txBody>
      </p:sp>
    </p:spTree>
    <p:extLst>
      <p:ext uri="{BB962C8B-B14F-4D97-AF65-F5344CB8AC3E}">
        <p14:creationId xmlns:p14="http://schemas.microsoft.com/office/powerpoint/2010/main" val="3942212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ÜRETİM PLANLAMA </a:t>
            </a:r>
            <a:r>
              <a:rPr lang="tr-TR" dirty="0" smtClean="0"/>
              <a:t>STRATEJİLERİ</a:t>
            </a:r>
            <a:endParaRPr lang="tr-TR" dirty="0"/>
          </a:p>
        </p:txBody>
      </p:sp>
      <p:sp>
        <p:nvSpPr>
          <p:cNvPr id="3" name="İçerik Yer Tutucusu 2"/>
          <p:cNvSpPr>
            <a:spLocks noGrp="1"/>
          </p:cNvSpPr>
          <p:nvPr>
            <p:ph idx="1"/>
          </p:nvPr>
        </p:nvSpPr>
        <p:spPr/>
        <p:txBody>
          <a:bodyPr>
            <a:normAutofit fontScale="85000" lnSpcReduction="20000"/>
          </a:bodyPr>
          <a:lstStyle/>
          <a:p>
            <a:pPr marL="0" indent="0">
              <a:buNone/>
            </a:pPr>
            <a:r>
              <a:rPr lang="tr-TR" dirty="0" smtClean="0"/>
              <a:t>Üretim </a:t>
            </a:r>
            <a:r>
              <a:rPr lang="tr-TR" dirty="0"/>
              <a:t>planı, 3 temel stratejiden biri seçilerek hazırlanır:</a:t>
            </a:r>
          </a:p>
          <a:p>
            <a:r>
              <a:rPr lang="tr-TR" dirty="0"/>
              <a:t>1. Sabit Üretim Hızı Stratejisi: Planlama dönemi boyunca üretim hızı sabit tutulur. Üretim ile talep arasındaki farklar stok bulundurma ve stok bulundurmama maliyetlerinin artmasına yol açar. Bu stratejinin avantajı kolay planlama ve düşük hazırlık maliyetleridir.</a:t>
            </a:r>
          </a:p>
          <a:p>
            <a:r>
              <a:rPr lang="tr-TR" dirty="0"/>
              <a:t>2. Talebi İzleme Stratejisi: Üretim hızı talepteki değişimlere bağlı olarak değişir. Bu nedenle stok düzeyinde değişim en azdır. Buna karşılık üretim hızını değişimi için yapılan hazırlık maliyetleri (işe alma, işten çıkarma, ek kapasite vb. maliyetler) yüksektir</a:t>
            </a:r>
            <a:r>
              <a:rPr lang="tr-TR" dirty="0" smtClean="0"/>
              <a:t>.</a:t>
            </a:r>
            <a:endParaRPr lang="tr-TR" dirty="0"/>
          </a:p>
        </p:txBody>
      </p:sp>
    </p:spTree>
    <p:extLst>
      <p:ext uri="{BB962C8B-B14F-4D97-AF65-F5344CB8AC3E}">
        <p14:creationId xmlns:p14="http://schemas.microsoft.com/office/powerpoint/2010/main" val="27123753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ÜRETİM PLANLAMA </a:t>
            </a:r>
            <a:r>
              <a:rPr lang="tr-TR" dirty="0" smtClean="0"/>
              <a:t>STRATEJİLERİ</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3</a:t>
            </a:r>
            <a:r>
              <a:rPr lang="tr-TR" dirty="0"/>
              <a:t>. Karma Strateji: İlk 2 temel stratejini eksikliklerini dengelemek amacıyla bir plan oluşturulur. Örneğin, üretim hızı talebe göre her ay değil 3 ayda bir değiştirilir.</a:t>
            </a:r>
          </a:p>
          <a:p>
            <a:r>
              <a:rPr lang="tr-TR" dirty="0"/>
              <a:t>Belirli bir ürün için en uygun üretim planı, oluşturulacak alternatif üretim planlarının değerlendirilmesi ile seçilir; bu seçimde kullanılan en önemli kriter maliyettir. Karma stratejinin uygulanmasında doğacak alternatif sayısı çok fazla olacağı için bilgisayar programlarından faydalanılmaktadır.</a:t>
            </a:r>
          </a:p>
          <a:p>
            <a:endParaRPr lang="tr-TR" dirty="0"/>
          </a:p>
        </p:txBody>
      </p:sp>
    </p:spTree>
    <p:extLst>
      <p:ext uri="{BB962C8B-B14F-4D97-AF65-F5344CB8AC3E}">
        <p14:creationId xmlns:p14="http://schemas.microsoft.com/office/powerpoint/2010/main" val="722358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İŞ ATAMASI </a:t>
            </a:r>
          </a:p>
        </p:txBody>
      </p:sp>
      <p:sp>
        <p:nvSpPr>
          <p:cNvPr id="3" name="İçerik Yer Tutucusu 2"/>
          <p:cNvSpPr>
            <a:spLocks noGrp="1"/>
          </p:cNvSpPr>
          <p:nvPr>
            <p:ph idx="1"/>
          </p:nvPr>
        </p:nvSpPr>
        <p:spPr/>
        <p:txBody>
          <a:bodyPr>
            <a:normAutofit lnSpcReduction="10000"/>
          </a:bodyPr>
          <a:lstStyle/>
          <a:p>
            <a:r>
              <a:rPr lang="tr-TR" dirty="0" smtClean="0"/>
              <a:t>Üretim </a:t>
            </a:r>
            <a:r>
              <a:rPr lang="tr-TR" dirty="0"/>
              <a:t>planlarına bağlı olarak, hangi işin hangi makine ya da hangi işçiler tarafından belirlenmesine iş ataması (yükleme) denir.</a:t>
            </a:r>
          </a:p>
          <a:p>
            <a:r>
              <a:rPr lang="tr-TR" dirty="0"/>
              <a:t>Atamada işlerin yapılacağı makinenin ya da işçinin seçilebilmesi için, seçimde alternatif olarak yer alan makine ve işçilerin o işi yapabiliyor olması gerekmektedir; yani atama faaliyetinden söz edebilmek için aynı işi yapabilen birden fazla birimin olması gerekir</a:t>
            </a:r>
            <a:r>
              <a:rPr lang="tr-TR" dirty="0" smtClean="0"/>
              <a:t>.</a:t>
            </a:r>
            <a:endParaRPr lang="tr-TR" dirty="0"/>
          </a:p>
        </p:txBody>
      </p:sp>
    </p:spTree>
    <p:extLst>
      <p:ext uri="{BB962C8B-B14F-4D97-AF65-F5344CB8AC3E}">
        <p14:creationId xmlns:p14="http://schemas.microsoft.com/office/powerpoint/2010/main" val="2592134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İŞ ATAMASI </a:t>
            </a:r>
          </a:p>
        </p:txBody>
      </p:sp>
      <p:sp>
        <p:nvSpPr>
          <p:cNvPr id="3" name="İçerik Yer Tutucusu 2"/>
          <p:cNvSpPr>
            <a:spLocks noGrp="1"/>
          </p:cNvSpPr>
          <p:nvPr>
            <p:ph idx="1"/>
          </p:nvPr>
        </p:nvSpPr>
        <p:spPr/>
        <p:txBody>
          <a:bodyPr>
            <a:normAutofit/>
          </a:bodyPr>
          <a:lstStyle/>
          <a:p>
            <a:r>
              <a:rPr lang="tr-TR" dirty="0" smtClean="0"/>
              <a:t>Atama </a:t>
            </a:r>
            <a:r>
              <a:rPr lang="tr-TR" dirty="0"/>
              <a:t>yapılırken dikkate alınan temel kriterler: en düşük toplam maliyet, en kısa süre veya en yüksek verimdir.</a:t>
            </a:r>
          </a:p>
          <a:p>
            <a:r>
              <a:rPr lang="tr-TR" dirty="0"/>
              <a:t>Atama problemlerinin çözümünde “Macar Yöntemi – </a:t>
            </a:r>
            <a:r>
              <a:rPr lang="tr-TR" dirty="0" err="1"/>
              <a:t>Hungarian</a:t>
            </a:r>
            <a:r>
              <a:rPr lang="tr-TR" dirty="0"/>
              <a:t> </a:t>
            </a:r>
            <a:r>
              <a:rPr lang="tr-TR" dirty="0" err="1"/>
              <a:t>Method</a:t>
            </a:r>
            <a:r>
              <a:rPr lang="tr-TR" dirty="0"/>
              <a:t>” kullanılmaktadır ve yöntem optimal çözümü verir. Yöntemin kullanılabilmesi için satır sayısının sütun sayısına eşit olması gerekir.</a:t>
            </a:r>
          </a:p>
          <a:p>
            <a:endParaRPr lang="tr-TR" dirty="0"/>
          </a:p>
        </p:txBody>
      </p:sp>
    </p:spTree>
    <p:extLst>
      <p:ext uri="{BB962C8B-B14F-4D97-AF65-F5344CB8AC3E}">
        <p14:creationId xmlns:p14="http://schemas.microsoft.com/office/powerpoint/2010/main" val="652781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pPr lvl="0"/>
            <a:r>
              <a:rPr lang="tr-TR" dirty="0"/>
              <a:t>Bülent </a:t>
            </a:r>
            <a:r>
              <a:rPr lang="tr-TR" dirty="0" err="1"/>
              <a:t>Kobu</a:t>
            </a:r>
            <a:r>
              <a:rPr lang="tr-TR" dirty="0"/>
              <a:t>, </a:t>
            </a:r>
            <a:r>
              <a:rPr lang="tr-TR" b="1" dirty="0"/>
              <a:t>Üretim Yönetimi</a:t>
            </a:r>
            <a:r>
              <a:rPr lang="tr-TR" dirty="0"/>
              <a:t>, Beta Basım Yayım, İstanbul, 2006.</a:t>
            </a:r>
          </a:p>
          <a:p>
            <a:pPr lvl="0"/>
            <a:r>
              <a:rPr lang="tr-TR" dirty="0"/>
              <a:t>Sevinç Üreten, </a:t>
            </a:r>
            <a:r>
              <a:rPr lang="tr-TR" b="1" dirty="0"/>
              <a:t>Üretim/İşlemler Yönetimi Stratejik Kararlar ve Karar Modelleri</a:t>
            </a:r>
            <a:r>
              <a:rPr lang="tr-TR" dirty="0"/>
              <a:t>, Gazi Kitabevi, 2005.</a:t>
            </a:r>
          </a:p>
          <a:p>
            <a:pPr lvl="0"/>
            <a:r>
              <a:rPr lang="tr-TR" dirty="0"/>
              <a:t>Mahmut Tekin, </a:t>
            </a:r>
            <a:r>
              <a:rPr lang="tr-TR" b="1" dirty="0"/>
              <a:t>Üretim Yönetimi Cilt 1</a:t>
            </a:r>
            <a:r>
              <a:rPr lang="tr-TR" dirty="0"/>
              <a:t>, 5. Baskı, 2005</a:t>
            </a:r>
            <a:r>
              <a:rPr lang="tr-TR" dirty="0" smtClean="0"/>
              <a:t>.</a:t>
            </a:r>
            <a:endParaRPr lang="tr-TR" dirty="0"/>
          </a:p>
        </p:txBody>
      </p:sp>
    </p:spTree>
    <p:extLst>
      <p:ext uri="{BB962C8B-B14F-4D97-AF65-F5344CB8AC3E}">
        <p14:creationId xmlns:p14="http://schemas.microsoft.com/office/powerpoint/2010/main" val="246801004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412</Words>
  <Application>Microsoft Office PowerPoint</Application>
  <PresentationFormat>Ekran Gösterisi (4:3)</PresentationFormat>
  <Paragraphs>35</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ÜRETİM PLANLAMA VE KONTROL</vt:lpstr>
      <vt:lpstr>ÜRETİM PLANININ HAZIRLANMASI</vt:lpstr>
      <vt:lpstr>ÜRETİM PLANININ HAZIRLANMASI</vt:lpstr>
      <vt:lpstr>ÜRETİM PLANLAMA STRATEJİLERİ</vt:lpstr>
      <vt:lpstr>ÜRETİM PLANLAMA STRATEJİLERİ</vt:lpstr>
      <vt:lpstr>İŞ ATAMASI </vt:lpstr>
      <vt:lpstr>İŞ ATAMASI </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ÜRETİM PLANLAMA VE KONTROL</dc:title>
  <dc:creator>ESRA AYHAN</dc:creator>
  <cp:lastModifiedBy>ESRA AYHAN</cp:lastModifiedBy>
  <cp:revision>1</cp:revision>
  <dcterms:created xsi:type="dcterms:W3CDTF">2020-03-06T13:06:35Z</dcterms:created>
  <dcterms:modified xsi:type="dcterms:W3CDTF">2020-03-06T13:08:23Z</dcterms:modified>
</cp:coreProperties>
</file>