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Сложное предложение – это грамматическое и смысловое единство двух или более предикативных частей, которые:</a:t>
            </a:r>
          </a:p>
          <a:p>
            <a:pPr>
              <a:buFontTx/>
              <a:buChar char="-"/>
            </a:pPr>
            <a:r>
              <a:rPr lang="ru-RU" dirty="0"/>
              <a:t>имеют грамматическую основу</a:t>
            </a:r>
          </a:p>
          <a:p>
            <a:pPr>
              <a:buFontTx/>
              <a:buChar char="-"/>
            </a:pPr>
            <a:r>
              <a:rPr lang="ru-RU" dirty="0"/>
              <a:t>имеют грамматическую связь между членами предложения</a:t>
            </a:r>
          </a:p>
          <a:p>
            <a:pPr>
              <a:buFontTx/>
              <a:buChar char="-"/>
            </a:pPr>
            <a:r>
              <a:rPr lang="ru-RU" dirty="0"/>
              <a:t>являются высказываниями</a:t>
            </a:r>
          </a:p>
          <a:p>
            <a:pPr marL="0" indent="0">
              <a:buNone/>
            </a:pPr>
            <a:r>
              <a:rPr lang="ru-RU" dirty="0"/>
              <a:t>! Предикативные части в составе сложного предложения не имеют интонационной завершенности.  Интонационной завершенностью обладает лишь все сложное предложение в целом. 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DB258-4047-4E51-9A1B-A90C8946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Грамматическое значение сложного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0BE6F-1635-43AB-9527-DCF813C9A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Грамматическое значение сложного предложения – это отношения между частями, выраженное формальными показателями:</a:t>
            </a:r>
          </a:p>
          <a:p>
            <a:pPr>
              <a:buFontTx/>
              <a:buChar char="-"/>
            </a:pPr>
            <a:r>
              <a:rPr lang="ru-RU" dirty="0"/>
              <a:t>интонацией</a:t>
            </a:r>
          </a:p>
          <a:p>
            <a:pPr>
              <a:buFontTx/>
              <a:buChar char="-"/>
            </a:pPr>
            <a:r>
              <a:rPr lang="ru-RU" dirty="0"/>
              <a:t>союзными средствами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i="1" dirty="0"/>
              <a:t>Это были те годы, когда Анна еще жила в Саратове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В данном сложном предложении можно увидеть пример выражения отношение времени с помощью указательного местоимения </a:t>
            </a:r>
            <a:r>
              <a:rPr lang="ru-RU" i="1" dirty="0"/>
              <a:t>те</a:t>
            </a:r>
            <a:r>
              <a:rPr lang="ru-RU" dirty="0"/>
              <a:t> и союзного слова </a:t>
            </a:r>
            <a:r>
              <a:rPr lang="ru-RU" i="1" dirty="0"/>
              <a:t>когда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6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D69F-27D7-4F76-B3EB-FD37B2457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Грамматические отношения между частями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AFEA8-D878-47A5-9B15-E37149D02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Грамматические отношения между частями сложного предложения отражают реальные связи тех событий, которые описаны в этих частях.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Связь событий, описанных в предикативных частях – это основная черта семантики сложного предложения.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88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7275-990B-4EBC-B46E-D8A7BE93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Функция интонации и союзных средств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FF3DD-F7C5-46B4-BC7E-EF5E5601C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Интонация и союзные средства в сложном предложении  выполняют две основные функции:</a:t>
            </a:r>
          </a:p>
          <a:p>
            <a:pPr>
              <a:buFontTx/>
              <a:buChar char="-"/>
            </a:pPr>
            <a:r>
              <a:rPr lang="ru-RU" dirty="0"/>
              <a:t>Соединяют части в единое целое</a:t>
            </a:r>
          </a:p>
          <a:p>
            <a:pPr>
              <a:buFontTx/>
              <a:buChar char="-"/>
            </a:pPr>
            <a:r>
              <a:rPr lang="ru-RU" dirty="0"/>
              <a:t>Выражают отношения между частями сложного предложения</a:t>
            </a:r>
          </a:p>
          <a:p>
            <a:pPr marL="0" indent="0">
              <a:buNone/>
            </a:pPr>
            <a:r>
              <a:rPr lang="ru-RU" dirty="0"/>
              <a:t>! Сложные предложения, которые оформлены интонацией и союзными средствами, называются </a:t>
            </a:r>
            <a:r>
              <a:rPr lang="ru-RU" b="1" i="1" dirty="0"/>
              <a:t>союзными</a:t>
            </a:r>
            <a:r>
              <a:rPr lang="ru-RU" dirty="0"/>
              <a:t> сложными предложениями.</a:t>
            </a:r>
          </a:p>
          <a:p>
            <a:pPr marL="0" indent="0">
              <a:buNone/>
            </a:pPr>
            <a:r>
              <a:rPr lang="ru-RU" dirty="0"/>
              <a:t>! Сложные предложения, которые оформлены только интонацией, называются </a:t>
            </a:r>
            <a:r>
              <a:rPr lang="ru-RU" b="1" i="1" dirty="0"/>
              <a:t>бессоюзными</a:t>
            </a:r>
            <a:r>
              <a:rPr lang="ru-RU" i="1" dirty="0"/>
              <a:t> </a:t>
            </a:r>
            <a:r>
              <a:rPr lang="ru-RU" dirty="0"/>
              <a:t>сложными предложениями.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12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82139-6AB7-4E4C-98B9-7477592E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Союзные средства сложного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E307C-F100-4A74-A47A-239B9B510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Сочинительные союзы</a:t>
            </a:r>
          </a:p>
          <a:p>
            <a:pPr marL="0" indent="0">
              <a:buNone/>
            </a:pPr>
            <a:r>
              <a:rPr lang="ru-RU" dirty="0"/>
              <a:t>	(и, но, да, или, зато, не то – не то, либо, тоже, также и др..)</a:t>
            </a:r>
          </a:p>
          <a:p>
            <a:r>
              <a:rPr lang="ru-RU" dirty="0"/>
              <a:t>Подчинительные союзы</a:t>
            </a:r>
          </a:p>
          <a:p>
            <a:pPr marL="0" indent="0">
              <a:buNone/>
            </a:pPr>
            <a:r>
              <a:rPr lang="ru-RU" dirty="0"/>
              <a:t>	(что, чтобы, едва, лишь, если, как, словно и др.</a:t>
            </a:r>
          </a:p>
          <a:p>
            <a:r>
              <a:rPr lang="ru-RU" dirty="0"/>
              <a:t>Союзные слова</a:t>
            </a:r>
          </a:p>
          <a:p>
            <a:pPr marL="0" indent="0">
              <a:buNone/>
            </a:pPr>
            <a:r>
              <a:rPr lang="ru-RU" dirty="0"/>
              <a:t>	(который, кто, что, как, где, куда и др.)</a:t>
            </a:r>
          </a:p>
          <a:p>
            <a:r>
              <a:rPr lang="ru-RU" dirty="0"/>
              <a:t>Указательные слова</a:t>
            </a:r>
          </a:p>
          <a:p>
            <a:pPr marL="0" indent="0">
              <a:buNone/>
            </a:pPr>
            <a:r>
              <a:rPr lang="ru-RU" dirty="0"/>
              <a:t>	(то, такой, там, тогда и др.)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572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EC7E3-6571-4A52-A886-4D9207583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сложных предложений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06C4A-318B-49DA-B47A-7F87FFC8D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Сложные предложения в русском языке по грамматическому значению и по форме делятся на два вида:</a:t>
            </a:r>
          </a:p>
          <a:p>
            <a:pPr marL="0" indent="0">
              <a:buNone/>
            </a:pPr>
            <a:r>
              <a:rPr lang="ru-RU" dirty="0"/>
              <a:t>	- Сложносочиненные предложения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Высоко в небе сияло солнце, и, казалось, день никогда не кончится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	- Сложноподчиненные предложения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Озеро, где плавали утки, было неглубоким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9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70922"/>
            <a:ext cx="9601200" cy="3140765"/>
          </a:xfrm>
        </p:spPr>
        <p:txBody>
          <a:bodyPr/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73</TotalTime>
  <Words>457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Сложные предложения</vt:lpstr>
      <vt:lpstr>Грамматическое значение сложного предложения</vt:lpstr>
      <vt:lpstr>Грамматические отношения между частями</vt:lpstr>
      <vt:lpstr>Функция интонации и союзных средств</vt:lpstr>
      <vt:lpstr>Союзные средства сложного предложения</vt:lpstr>
      <vt:lpstr>Виды сложных предложений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21</cp:revision>
  <dcterms:created xsi:type="dcterms:W3CDTF">2020-03-16T17:46:39Z</dcterms:created>
  <dcterms:modified xsi:type="dcterms:W3CDTF">2020-03-16T18:59:40Z</dcterms:modified>
</cp:coreProperties>
</file>