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3/16/2020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3/16/2020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3/16/2020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CB0B1-BEF2-4B2E-A81B-47F6AA2B0EE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Синтаксис </a:t>
            </a:r>
            <a:r>
              <a:rPr lang="tr-TR" dirty="0"/>
              <a:t>II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08CD69-D3F2-4000-8667-1A55860AC75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Лекция 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24384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22739A-383E-4938-BB80-40B9DF8A4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Сложные предложения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A14844-0193-4624-B852-256761BA1F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Сложное предложение – это грамматическое и смысловое единство двух или более предикативных частей, которые:</a:t>
            </a:r>
          </a:p>
          <a:p>
            <a:pPr>
              <a:buFontTx/>
              <a:buChar char="-"/>
            </a:pPr>
            <a:r>
              <a:rPr lang="ru-RU" dirty="0"/>
              <a:t>имеют грамматическую основу</a:t>
            </a:r>
          </a:p>
          <a:p>
            <a:pPr>
              <a:buFontTx/>
              <a:buChar char="-"/>
            </a:pPr>
            <a:r>
              <a:rPr lang="ru-RU" dirty="0"/>
              <a:t>имеют грамматическую связь между членами предложения</a:t>
            </a:r>
          </a:p>
          <a:p>
            <a:pPr>
              <a:buFontTx/>
              <a:buChar char="-"/>
            </a:pPr>
            <a:r>
              <a:rPr lang="ru-RU" dirty="0"/>
              <a:t>являются высказываниями</a:t>
            </a:r>
          </a:p>
          <a:p>
            <a:pPr marL="0" indent="0">
              <a:buNone/>
            </a:pPr>
            <a:r>
              <a:rPr lang="ru-RU" dirty="0"/>
              <a:t>! Предикативные части в составе сложного предложения не имеют интонационной завершенности.  Интонационной завершенностью обладает лишь все сложное предложение в целом. </a:t>
            </a:r>
          </a:p>
          <a:p>
            <a:pPr>
              <a:buFontTx/>
              <a:buChar char="-"/>
            </a:pPr>
            <a:endParaRPr lang="ru-RU" dirty="0"/>
          </a:p>
          <a:p>
            <a:pPr>
              <a:buFontTx/>
              <a:buChar char="-"/>
            </a:pPr>
            <a:endParaRPr lang="ru-RU" dirty="0"/>
          </a:p>
          <a:p>
            <a:pPr>
              <a:buFontTx/>
              <a:buChar char="-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78199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7DB258-4047-4E51-9A1B-A90C894648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Грамматическое значение сложного предложения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90BE6F-1635-43AB-9527-DCF813C9AA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Грамматическое значение сложного предложения – это отношения между частями, выраженное формальными показателями:</a:t>
            </a:r>
          </a:p>
          <a:p>
            <a:pPr>
              <a:buFontTx/>
              <a:buChar char="-"/>
            </a:pPr>
            <a:r>
              <a:rPr lang="ru-RU" dirty="0"/>
              <a:t>интонацией</a:t>
            </a:r>
          </a:p>
          <a:p>
            <a:pPr>
              <a:buFontTx/>
              <a:buChar char="-"/>
            </a:pPr>
            <a:r>
              <a:rPr lang="ru-RU" dirty="0"/>
              <a:t>союзными средствами</a:t>
            </a:r>
          </a:p>
          <a:p>
            <a:pPr marL="0" indent="0">
              <a:buNone/>
            </a:pPr>
            <a:r>
              <a:rPr lang="ru-RU" dirty="0"/>
              <a:t>Пример: </a:t>
            </a:r>
          </a:p>
          <a:p>
            <a:pPr marL="0" indent="0">
              <a:buNone/>
            </a:pPr>
            <a:r>
              <a:rPr lang="ru-RU" i="1" dirty="0"/>
              <a:t>Это были те годы, когда Анна еще жила в Саратове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>В данном сложном предложении можно увидеть пример выражения отношение времени с помощью указательного местоимения </a:t>
            </a:r>
            <a:r>
              <a:rPr lang="ru-RU" i="1" dirty="0"/>
              <a:t>те</a:t>
            </a:r>
            <a:r>
              <a:rPr lang="ru-RU" dirty="0"/>
              <a:t> и союзного слова </a:t>
            </a:r>
            <a:r>
              <a:rPr lang="ru-RU" i="1" dirty="0"/>
              <a:t>когда</a:t>
            </a:r>
            <a:r>
              <a:rPr lang="ru-RU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68625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1AD69F-27D7-4F76-B3EB-FD37B24570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Грамматические отношения между частями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7AFEA8-D878-47A5-9B15-E37149D02F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Грамматические отношения между частями сложного предложения отражают реальные связи тех событий, которые описаны в этих частях. </a:t>
            </a:r>
          </a:p>
          <a:p>
            <a:pPr marL="0" indent="0">
              <a:buNone/>
            </a:pPr>
            <a:endParaRPr lang="ru-RU" dirty="0"/>
          </a:p>
          <a:p>
            <a:r>
              <a:rPr lang="ru-RU" dirty="0"/>
              <a:t>Связь событий, описанных в предикативных частях – это основная черта семантики сложного предложения.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02883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457275-990B-4EBC-B46E-D8A7BE93B3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Функция интонации и союзных средств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3FF3DD-F7C5-46B4-BC7E-EF5E5601C6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Интонация и союзные средства в сложном предложении  выполняют две основные функции:</a:t>
            </a:r>
          </a:p>
          <a:p>
            <a:pPr>
              <a:buFontTx/>
              <a:buChar char="-"/>
            </a:pPr>
            <a:r>
              <a:rPr lang="ru-RU" dirty="0"/>
              <a:t>Соединяют части в единое целое</a:t>
            </a:r>
          </a:p>
          <a:p>
            <a:pPr>
              <a:buFontTx/>
              <a:buChar char="-"/>
            </a:pPr>
            <a:r>
              <a:rPr lang="ru-RU" dirty="0"/>
              <a:t>Выражают отношения между частями сложного предложения</a:t>
            </a:r>
          </a:p>
          <a:p>
            <a:pPr marL="0" indent="0">
              <a:buNone/>
            </a:pPr>
            <a:r>
              <a:rPr lang="ru-RU" dirty="0"/>
              <a:t>! Сложные предложения, которые оформлены интонацией и союзными средствами, называются </a:t>
            </a:r>
            <a:r>
              <a:rPr lang="ru-RU" b="1" i="1" dirty="0"/>
              <a:t>союзными</a:t>
            </a:r>
            <a:r>
              <a:rPr lang="ru-RU" dirty="0"/>
              <a:t> сложными предложениями.</a:t>
            </a:r>
          </a:p>
          <a:p>
            <a:pPr marL="0" indent="0">
              <a:buNone/>
            </a:pPr>
            <a:r>
              <a:rPr lang="ru-RU" dirty="0"/>
              <a:t>! Сложные предложения, которые оформлены только интонацией, называются </a:t>
            </a:r>
            <a:r>
              <a:rPr lang="ru-RU" b="1" i="1" dirty="0"/>
              <a:t>бессоюзными</a:t>
            </a:r>
            <a:r>
              <a:rPr lang="ru-RU" i="1" dirty="0"/>
              <a:t> </a:t>
            </a:r>
            <a:r>
              <a:rPr lang="ru-RU" dirty="0"/>
              <a:t>сложными предложениями. </a:t>
            </a:r>
          </a:p>
          <a:p>
            <a:pPr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11265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882139-6AB7-4E4C-98B9-7477592E8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Союзные средства сложного предложения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8E307C-F100-4A74-A47A-239B9B510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Сочинительные союзы</a:t>
            </a:r>
          </a:p>
          <a:p>
            <a:pPr marL="0" indent="0">
              <a:buNone/>
            </a:pPr>
            <a:r>
              <a:rPr lang="ru-RU" dirty="0"/>
              <a:t>	(и, но, да, или, зато, не то – не то, либо, тоже, также и др..)</a:t>
            </a:r>
          </a:p>
          <a:p>
            <a:r>
              <a:rPr lang="ru-RU" dirty="0"/>
              <a:t>Подчинительные союзы</a:t>
            </a:r>
          </a:p>
          <a:p>
            <a:pPr marL="0" indent="0">
              <a:buNone/>
            </a:pPr>
            <a:r>
              <a:rPr lang="ru-RU" dirty="0"/>
              <a:t>	(что, чтобы, едва, лишь, если, как, словно и др.</a:t>
            </a:r>
          </a:p>
          <a:p>
            <a:r>
              <a:rPr lang="ru-RU" dirty="0"/>
              <a:t>Союзные слова</a:t>
            </a:r>
          </a:p>
          <a:p>
            <a:pPr marL="0" indent="0">
              <a:buNone/>
            </a:pPr>
            <a:r>
              <a:rPr lang="ru-RU" dirty="0"/>
              <a:t>	(который, кто, что, как, где, куда и др.)</a:t>
            </a:r>
          </a:p>
          <a:p>
            <a:r>
              <a:rPr lang="ru-RU" dirty="0"/>
              <a:t>Указательные слова</a:t>
            </a:r>
          </a:p>
          <a:p>
            <a:pPr marL="0" indent="0">
              <a:buNone/>
            </a:pPr>
            <a:r>
              <a:rPr lang="ru-RU" dirty="0"/>
              <a:t>	(то, такой, там, тогда и др.)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65724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3EC7E3-6571-4A52-A886-4D9207583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Виды сложных предложений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A06C4A-318B-49DA-B47A-7F87FFC8D6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Сложные предложения в русском языке по грамматическому значению и по форме делятся на два вида:</a:t>
            </a:r>
          </a:p>
          <a:p>
            <a:pPr marL="0" indent="0">
              <a:buNone/>
            </a:pPr>
            <a:r>
              <a:rPr lang="ru-RU" dirty="0"/>
              <a:t>	- Сложносочиненные предложения</a:t>
            </a:r>
          </a:p>
          <a:p>
            <a:pPr marL="0" indent="0">
              <a:buNone/>
            </a:pPr>
            <a:r>
              <a:rPr lang="ru-RU" dirty="0"/>
              <a:t>Пример:</a:t>
            </a:r>
          </a:p>
          <a:p>
            <a:pPr marL="0" indent="0">
              <a:buNone/>
            </a:pPr>
            <a:r>
              <a:rPr lang="ru-RU" i="1" dirty="0"/>
              <a:t>Высоко в небе сияло солнце, и, казалось, день никогда не кончится</a:t>
            </a:r>
            <a:r>
              <a:rPr lang="ru-RU" dirty="0"/>
              <a:t>. </a:t>
            </a:r>
          </a:p>
          <a:p>
            <a:pPr marL="0" indent="0">
              <a:buNone/>
            </a:pPr>
            <a:r>
              <a:rPr lang="ru-RU" dirty="0"/>
              <a:t>	- Сложноподчиненные предложения</a:t>
            </a:r>
          </a:p>
          <a:p>
            <a:pPr marL="0" indent="0">
              <a:buNone/>
            </a:pPr>
            <a:r>
              <a:rPr lang="ru-RU" dirty="0"/>
              <a:t>Пример:</a:t>
            </a:r>
          </a:p>
          <a:p>
            <a:pPr marL="0" indent="0">
              <a:buNone/>
            </a:pPr>
            <a:r>
              <a:rPr lang="ru-RU" i="1" dirty="0"/>
              <a:t>Озеро, где плавали утки, было неглубоким</a:t>
            </a:r>
            <a:r>
              <a:rPr lang="ru-RU" dirty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85992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021D1D-5D66-4DB7-A70C-9CE2B2CC1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64704"/>
          </a:xfrm>
        </p:spPr>
        <p:txBody>
          <a:bodyPr/>
          <a:lstStyle/>
          <a:p>
            <a:r>
              <a:rPr lang="tr-TR" dirty="0"/>
              <a:t>Kaynakça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328E66-6187-4CB0-8599-77BFBBAB5C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570922"/>
            <a:ext cx="9601200" cy="3140765"/>
          </a:xfrm>
        </p:spPr>
        <p:txBody>
          <a:bodyPr/>
          <a:lstStyle/>
          <a:p>
            <a:r>
              <a:rPr lang="tr-TR" dirty="0" err="1"/>
              <a:t>Nenkova</a:t>
            </a:r>
            <a:r>
              <a:rPr lang="tr-TR" dirty="0"/>
              <a:t>, T. </a:t>
            </a:r>
            <a:r>
              <a:rPr lang="tr-TR" dirty="0" err="1"/>
              <a:t>Praktiçeskaya</a:t>
            </a:r>
            <a:r>
              <a:rPr lang="tr-TR" dirty="0"/>
              <a:t> </a:t>
            </a:r>
            <a:r>
              <a:rPr lang="tr-TR" dirty="0" err="1"/>
              <a:t>grammatika</a:t>
            </a:r>
            <a:r>
              <a:rPr lang="tr-TR" dirty="0"/>
              <a:t> </a:t>
            </a:r>
            <a:r>
              <a:rPr lang="tr-TR" dirty="0" err="1"/>
              <a:t>russkogo</a:t>
            </a:r>
            <a:r>
              <a:rPr lang="tr-TR" dirty="0"/>
              <a:t> </a:t>
            </a:r>
            <a:r>
              <a:rPr lang="tr-TR" dirty="0" err="1"/>
              <a:t>yazıka</a:t>
            </a:r>
            <a:r>
              <a:rPr lang="tr-TR" dirty="0"/>
              <a:t>, </a:t>
            </a:r>
            <a:r>
              <a:rPr lang="tr-TR" dirty="0" err="1"/>
              <a:t>Veles</a:t>
            </a:r>
            <a:r>
              <a:rPr lang="tr-TR" dirty="0"/>
              <a:t>, Sofya, 2002.</a:t>
            </a:r>
          </a:p>
          <a:p>
            <a:r>
              <a:rPr lang="tr-TR" dirty="0" err="1"/>
              <a:t>Lekant</a:t>
            </a:r>
            <a:r>
              <a:rPr lang="tr-TR" dirty="0"/>
              <a:t>, P.A.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Sovremennıy</a:t>
            </a:r>
            <a:r>
              <a:rPr lang="tr-TR" dirty="0"/>
              <a:t> </a:t>
            </a:r>
            <a:r>
              <a:rPr lang="tr-TR" dirty="0" err="1"/>
              <a:t>russkiy</a:t>
            </a:r>
            <a:r>
              <a:rPr lang="tr-TR" dirty="0"/>
              <a:t> yazık, </a:t>
            </a:r>
            <a:r>
              <a:rPr lang="tr-TR" dirty="0" err="1"/>
              <a:t>Drofa</a:t>
            </a:r>
            <a:r>
              <a:rPr lang="tr-TR" dirty="0"/>
              <a:t>, </a:t>
            </a:r>
            <a:r>
              <a:rPr lang="tr-TR" dirty="0" err="1"/>
              <a:t>Moskva</a:t>
            </a:r>
            <a:r>
              <a:rPr lang="tr-TR" dirty="0"/>
              <a:t>, 2001.</a:t>
            </a:r>
          </a:p>
          <a:p>
            <a:r>
              <a:rPr lang="tr-TR" dirty="0" err="1"/>
              <a:t>İvanova</a:t>
            </a:r>
            <a:r>
              <a:rPr lang="tr-TR" dirty="0"/>
              <a:t>, İ.S.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Sintaksis</a:t>
            </a:r>
            <a:r>
              <a:rPr lang="tr-TR" dirty="0"/>
              <a:t>, </a:t>
            </a:r>
            <a:r>
              <a:rPr lang="tr-TR" dirty="0" err="1"/>
              <a:t>Zlatoust</a:t>
            </a:r>
            <a:r>
              <a:rPr lang="tr-TR" dirty="0"/>
              <a:t>, </a:t>
            </a:r>
            <a:r>
              <a:rPr lang="tr-TR" dirty="0" err="1"/>
              <a:t>Sankt</a:t>
            </a:r>
            <a:r>
              <a:rPr lang="tr-TR" dirty="0"/>
              <a:t>-Petersburg, 2018.</a:t>
            </a:r>
          </a:p>
          <a:p>
            <a:r>
              <a:rPr lang="tr-TR" dirty="0" err="1"/>
              <a:t>Veliçko</a:t>
            </a:r>
            <a:r>
              <a:rPr lang="tr-TR" dirty="0"/>
              <a:t>, A.V.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Kniga</a:t>
            </a:r>
            <a:r>
              <a:rPr lang="tr-TR" dirty="0"/>
              <a:t> o </a:t>
            </a:r>
            <a:r>
              <a:rPr lang="tr-TR" dirty="0" err="1"/>
              <a:t>grammatike</a:t>
            </a:r>
            <a:r>
              <a:rPr lang="tr-TR" dirty="0"/>
              <a:t>, </a:t>
            </a:r>
            <a:r>
              <a:rPr lang="tr-TR" dirty="0" err="1"/>
              <a:t>Zlatoust</a:t>
            </a:r>
            <a:r>
              <a:rPr lang="tr-TR" dirty="0"/>
              <a:t>, </a:t>
            </a:r>
            <a:r>
              <a:rPr lang="tr-TR" dirty="0" err="1"/>
              <a:t>Sankt</a:t>
            </a:r>
            <a:r>
              <a:rPr lang="tr-TR" dirty="0"/>
              <a:t>-Petersburg, 2018.</a:t>
            </a:r>
          </a:p>
          <a:p>
            <a:r>
              <a:rPr lang="tr-TR" dirty="0" err="1"/>
              <a:t>Babaytseva</a:t>
            </a:r>
            <a:r>
              <a:rPr lang="tr-TR" dirty="0"/>
              <a:t>, V.V.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Russkiy</a:t>
            </a:r>
            <a:r>
              <a:rPr lang="tr-TR" dirty="0"/>
              <a:t> yazık, </a:t>
            </a:r>
            <a:r>
              <a:rPr lang="tr-TR" dirty="0" err="1"/>
              <a:t>Drofa</a:t>
            </a:r>
            <a:r>
              <a:rPr lang="tr-TR" dirty="0"/>
              <a:t>, </a:t>
            </a:r>
            <a:r>
              <a:rPr lang="tr-TR" dirty="0" err="1"/>
              <a:t>Moskva</a:t>
            </a:r>
            <a:r>
              <a:rPr lang="tr-TR" dirty="0"/>
              <a:t>, 2010.</a:t>
            </a:r>
          </a:p>
          <a:p>
            <a:r>
              <a:rPr lang="tr-TR" dirty="0" err="1"/>
              <a:t>Rozental</a:t>
            </a:r>
            <a:r>
              <a:rPr lang="tr-TR" dirty="0"/>
              <a:t>, D.E.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Sovremennıy</a:t>
            </a:r>
            <a:r>
              <a:rPr lang="tr-TR" dirty="0"/>
              <a:t> </a:t>
            </a:r>
            <a:r>
              <a:rPr lang="tr-TR" dirty="0" err="1"/>
              <a:t>russkiy</a:t>
            </a:r>
            <a:r>
              <a:rPr lang="tr-TR" dirty="0"/>
              <a:t> yazık, </a:t>
            </a:r>
            <a:r>
              <a:rPr lang="tr-TR" dirty="0" err="1"/>
              <a:t>Ayris-Press</a:t>
            </a:r>
            <a:r>
              <a:rPr lang="tr-TR" dirty="0"/>
              <a:t>: </a:t>
            </a:r>
            <a:r>
              <a:rPr lang="tr-TR" dirty="0" err="1"/>
              <a:t>Moskva</a:t>
            </a:r>
            <a:r>
              <a:rPr lang="tr-TR" dirty="0"/>
              <a:t>, 2004.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9351121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73</TotalTime>
  <Words>457</Words>
  <Application>Microsoft Office PowerPoint</Application>
  <PresentationFormat>Widescreen</PresentationFormat>
  <Paragraphs>50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0" baseType="lpstr">
      <vt:lpstr>Franklin Gothic Book</vt:lpstr>
      <vt:lpstr>Crop</vt:lpstr>
      <vt:lpstr>Синтаксис II</vt:lpstr>
      <vt:lpstr>Сложные предложения</vt:lpstr>
      <vt:lpstr>Грамматическое значение сложного предложения</vt:lpstr>
      <vt:lpstr>Грамматические отношения между частями</vt:lpstr>
      <vt:lpstr>Функция интонации и союзных средств</vt:lpstr>
      <vt:lpstr>Союзные средства сложного предложения</vt:lpstr>
      <vt:lpstr>Виды сложных предложений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Синтаксис II</dc:title>
  <dc:creator>asus</dc:creator>
  <cp:lastModifiedBy>asus</cp:lastModifiedBy>
  <cp:revision>21</cp:revision>
  <dcterms:created xsi:type="dcterms:W3CDTF">2020-03-16T17:46:39Z</dcterms:created>
  <dcterms:modified xsi:type="dcterms:W3CDTF">2020-03-16T18:59:40Z</dcterms:modified>
</cp:coreProperties>
</file>