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wdp" ContentType="image/vnd.ms-photo"/>
  <Default Extension="jp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0" r:id="rId1"/>
  </p:sldMasterIdLst>
  <p:notesMasterIdLst>
    <p:notesMasterId r:id="rId10"/>
  </p:notesMasterIdLst>
  <p:handoutMasterIdLst>
    <p:handoutMasterId r:id="rId11"/>
  </p:handoutMasterIdLst>
  <p:sldIdLst>
    <p:sldId id="301" r:id="rId2"/>
    <p:sldId id="302" r:id="rId3"/>
    <p:sldId id="326" r:id="rId4"/>
    <p:sldId id="303" r:id="rId5"/>
    <p:sldId id="304" r:id="rId6"/>
    <p:sldId id="328" r:id="rId7"/>
    <p:sldId id="329" r:id="rId8"/>
    <p:sldId id="327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098"/>
    <p:restoredTop sz="95179" autoAdjust="0"/>
  </p:normalViewPr>
  <p:slideViewPr>
    <p:cSldViewPr snapToGrid="0" snapToObjects="1">
      <p:cViewPr>
        <p:scale>
          <a:sx n="75" d="100"/>
          <a:sy n="75" d="100"/>
        </p:scale>
        <p:origin x="1248" y="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handoutMaster" Target="handoutMasters/handout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F42C28-EF26-FB48-A700-1774AAC97D04}" type="datetime1">
              <a:rPr lang="en-US" smtClean="0"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11B0F1-8534-E444-AEEA-77BB8C432E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5341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D90C2-D41D-7442-AB0E-A0AF20EBA49C}" type="datetime1">
              <a:rPr lang="en-US" smtClean="0"/>
              <a:t>4/2/18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32D4FF-3F6A-F143-980C-D4EB3FDC52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6528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978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3263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48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032D4FF-3F6A-F143-980C-D4EB3FDC527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561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jp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9A9DAC05-7E70-E046-A8BC-F9D875A00DF4}" type="datetime1">
              <a:rPr lang="en-US" smtClean="0"/>
              <a:t>4/2/18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783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3B11F-CB76-E344-BA39-B8B8E491D7FF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770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600D4F-F8DD-F747-8DB9-F809CF1E2F20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7283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BBAC9A-02FC-E741-9BB2-D018128610AF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8225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A1BA20-4769-4C4E-AE1B-8F623739C37E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590422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75583-4550-3B4E-9E45-4BF01978924D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94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F564E-60F3-814E-A974-BFF0889CBB86}" type="datetime1">
              <a:rPr lang="en-US" smtClean="0"/>
              <a:t>4/2/18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049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1B2D8-0696-6A4F-8B72-42A4C1395CDE}" type="datetime1">
              <a:rPr lang="en-US" smtClean="0"/>
              <a:t>4/2/18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19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D5FE51-B1E8-9E4D-BCF0-6CB77306CE91}" type="datetime1">
              <a:rPr lang="en-US" smtClean="0"/>
              <a:t>4/2/18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020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1B5773-E136-E54B-A7C1-165FD837FC31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9046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blipFill>
            <a:blip r:embed="rId2"/>
            <a:stretch>
              <a:fillRect/>
            </a:stretch>
          </a:blip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46B88-1CFD-474A-BEA7-FDB1C35D5932}" type="datetime1">
              <a:rPr lang="en-US" smtClean="0"/>
              <a:t>4/2/18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1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38220521-94D3-9440-AB3C-81C09224D575}" type="datetime1">
              <a:rPr lang="en-US" smtClean="0"/>
              <a:t>4/2/18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B0E34495-0114-2F4E-BF2F-3A865854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8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Atomic and Ionic Arrangements</a:t>
            </a:r>
            <a:endParaRPr lang="en-US" sz="36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1</a:t>
            </a:fld>
            <a:endParaRPr lang="en-US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>
          <a:xfrm>
            <a:off x="474921" y="1790065"/>
            <a:ext cx="7539997" cy="3306868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b="1" dirty="0" smtClean="0"/>
              <a:t>OBJECTIVES</a:t>
            </a:r>
          </a:p>
          <a:p>
            <a:r>
              <a:rPr lang="en-US" sz="2000" dirty="0" smtClean="0"/>
              <a:t>classification of materials based on </a:t>
            </a:r>
            <a:r>
              <a:rPr lang="en-US" sz="2000" dirty="0" smtClean="0"/>
              <a:t>atomic </a:t>
            </a:r>
            <a:r>
              <a:rPr lang="en-US" sz="2000" dirty="0" smtClean="0"/>
              <a:t>arrangements</a:t>
            </a:r>
          </a:p>
          <a:p>
            <a:pPr lvl="1"/>
            <a:r>
              <a:rPr lang="en-US" sz="1600" dirty="0" smtClean="0"/>
              <a:t>Crystalline</a:t>
            </a:r>
          </a:p>
          <a:p>
            <a:pPr lvl="1"/>
            <a:r>
              <a:rPr lang="en-US" sz="1600" dirty="0" smtClean="0"/>
              <a:t>Amorphous</a:t>
            </a:r>
            <a:endParaRPr lang="en-US" sz="1600" dirty="0" smtClean="0"/>
          </a:p>
          <a:p>
            <a:r>
              <a:rPr lang="en-US" sz="2000" dirty="0" smtClean="0"/>
              <a:t>arrangements in crystalline solids based on lattice, basis, unit cell and crystal structures</a:t>
            </a:r>
          </a:p>
          <a:p>
            <a:endParaRPr lang="en-US" sz="2000" dirty="0" smtClean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90733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-12562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Order</a:t>
            </a:r>
            <a:endParaRPr lang="en-US" sz="36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2</a:t>
            </a:fld>
            <a:endParaRPr lang="en-US"/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>
          <a:xfrm>
            <a:off x="358721" y="1063626"/>
            <a:ext cx="7464480" cy="4321174"/>
          </a:xfrm>
          <a:prstGeom prst="rect">
            <a:avLst/>
          </a:prstGeom>
          <a:noFill/>
          <a:ln/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50000"/>
              </a:lnSpc>
            </a:pPr>
            <a:r>
              <a:rPr lang="en-US" sz="2000" b="1" u="sng" dirty="0" smtClean="0"/>
              <a:t>Short-range order (SRO) </a:t>
            </a:r>
            <a:r>
              <a:rPr lang="en-US" sz="2000" dirty="0" smtClean="0"/>
              <a:t>- The regular arrangement of the atoms over a short distance (No periodicity in the structure)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smtClean="0"/>
              <a:t>AMORPHOUS MATERIALS</a:t>
            </a:r>
          </a:p>
          <a:p>
            <a:pPr lvl="2" algn="just">
              <a:lnSpc>
                <a:spcPct val="150000"/>
              </a:lnSpc>
            </a:pPr>
            <a:r>
              <a:rPr lang="en-US" sz="1400" dirty="0" smtClean="0"/>
              <a:t>H</a:t>
            </a:r>
            <a:r>
              <a:rPr lang="en-US" sz="1400" baseline="-25000" dirty="0" smtClean="0"/>
              <a:t>2</a:t>
            </a:r>
            <a:r>
              <a:rPr lang="en-US" sz="1400" dirty="0" smtClean="0"/>
              <a:t>O,  silicate glass, polyethylene……….</a:t>
            </a:r>
          </a:p>
          <a:p>
            <a:pPr algn="just">
              <a:lnSpc>
                <a:spcPct val="150000"/>
              </a:lnSpc>
            </a:pPr>
            <a:r>
              <a:rPr lang="en-US" sz="2000" b="1" u="sng" dirty="0" smtClean="0"/>
              <a:t>Long-range order (LRO) </a:t>
            </a:r>
            <a:r>
              <a:rPr lang="en-US" sz="2000" dirty="0" smtClean="0"/>
              <a:t>- A regular repetitive arrangement of atoms which extends over a very large distance.</a:t>
            </a:r>
          </a:p>
          <a:p>
            <a:pPr lvl="1" algn="just">
              <a:lnSpc>
                <a:spcPct val="150000"/>
              </a:lnSpc>
            </a:pPr>
            <a:r>
              <a:rPr lang="en-US" sz="1600" dirty="0" smtClean="0"/>
              <a:t>CRYSTALLINE MATERIALS (Metals, Alloys, Most Ceramics)</a:t>
            </a:r>
          </a:p>
          <a:p>
            <a:pPr lvl="2" algn="just">
              <a:lnSpc>
                <a:spcPct val="150000"/>
              </a:lnSpc>
            </a:pPr>
            <a:r>
              <a:rPr lang="en-US" sz="1400" dirty="0" smtClean="0"/>
              <a:t>Single Crystal (Si, GaAs)</a:t>
            </a:r>
          </a:p>
          <a:p>
            <a:pPr lvl="2" algn="just">
              <a:lnSpc>
                <a:spcPct val="150000"/>
              </a:lnSpc>
            </a:pPr>
            <a:r>
              <a:rPr lang="en-US" sz="1400" dirty="0" smtClean="0"/>
              <a:t>Polycrystalline</a:t>
            </a:r>
          </a:p>
          <a:p>
            <a:pPr algn="just">
              <a:lnSpc>
                <a:spcPct val="150000"/>
              </a:lnSpc>
            </a:pPr>
            <a:r>
              <a:rPr lang="en-US" sz="2000" b="1" u="sng" dirty="0" smtClean="0"/>
              <a:t>Mixed SRO and LRO </a:t>
            </a:r>
            <a:r>
              <a:rPr lang="en-US" sz="2000" dirty="0" smtClean="0"/>
              <a:t>-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13788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30120" y="4371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Lattice, Basis, Unit Cell and Crystal Structures</a:t>
            </a:r>
            <a:endParaRPr lang="en-US" sz="360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3</a:t>
            </a:fld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330203" y="1320806"/>
            <a:ext cx="7679264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/>
              <a:buChar char="•"/>
            </a:pPr>
            <a:r>
              <a:rPr lang="en-US" dirty="0" smtClean="0"/>
              <a:t>A lattice is a collection of lattice points, which are arranged in a periodic pattern.</a:t>
            </a:r>
          </a:p>
          <a:p>
            <a:pPr marL="742950" lvl="1" indent="-285750" algn="just">
              <a:buFont typeface="Arial"/>
              <a:buChar char="•"/>
            </a:pPr>
            <a:r>
              <a:rPr lang="en-US" dirty="0" smtClean="0"/>
              <a:t>3D array of points coinciding with atom </a:t>
            </a:r>
            <a:r>
              <a:rPr lang="en-US" dirty="0" smtClean="0"/>
              <a:t>positions</a:t>
            </a:r>
            <a:endParaRPr lang="en-US" dirty="0"/>
          </a:p>
          <a:p>
            <a:pPr marL="742950" lvl="1" indent="-285750" algn="just">
              <a:buFont typeface="Arial"/>
              <a:buChar char="•"/>
            </a:pPr>
            <a:endParaRPr lang="en-US" dirty="0" smtClean="0"/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Basis   +   Lattice = Crystal </a:t>
            </a:r>
            <a:r>
              <a:rPr lang="en-US" dirty="0"/>
              <a:t>structure </a:t>
            </a:r>
            <a:endParaRPr lang="en-US" dirty="0" smtClean="0"/>
          </a:p>
          <a:p>
            <a:pPr marL="285750" indent="-285750" algn="just">
              <a:buFont typeface="Arial"/>
              <a:buChar char="•"/>
            </a:pP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🔴⚫️  +        .     .     .     .               </a:t>
            </a:r>
            <a:r>
              <a:rPr lang="en-US" dirty="0"/>
              <a:t>= </a:t>
            </a:r>
            <a:r>
              <a:rPr lang="en-US" dirty="0" smtClean="0"/>
              <a:t>🔴⚫️🔴⚫️🔴⚫️🔴</a:t>
            </a:r>
            <a:r>
              <a:rPr lang="en-US" dirty="0"/>
              <a:t>⚫️</a:t>
            </a:r>
            <a:r>
              <a:rPr lang="en-US" dirty="0" smtClean="0"/>
              <a:t> </a:t>
            </a:r>
            <a:r>
              <a:rPr lang="en-US" dirty="0"/>
              <a:t>	</a:t>
            </a:r>
            <a:r>
              <a:rPr lang="en-US" dirty="0" smtClean="0"/>
              <a:t>						</a:t>
            </a:r>
            <a:r>
              <a:rPr lang="en-US" dirty="0"/>
              <a:t> </a:t>
            </a:r>
            <a:r>
              <a:rPr lang="en-US" dirty="0" smtClean="0"/>
              <a:t> .     .     .     . 		</a:t>
            </a:r>
            <a:r>
              <a:rPr lang="en-US" dirty="0"/>
              <a:t> </a:t>
            </a:r>
            <a:r>
              <a:rPr lang="en-US" dirty="0" smtClean="0"/>
              <a:t>  🔴⚫️🔴⚫️🔴⚫️🔴</a:t>
            </a:r>
            <a:r>
              <a:rPr lang="en-US" dirty="0"/>
              <a:t>⚫️ </a:t>
            </a:r>
            <a:r>
              <a:rPr lang="en-US" dirty="0" smtClean="0"/>
              <a:t>					</a:t>
            </a:r>
            <a:r>
              <a:rPr lang="en-US" dirty="0"/>
              <a:t> </a:t>
            </a:r>
            <a:r>
              <a:rPr lang="en-US" dirty="0" smtClean="0"/>
              <a:t>               .     .     .     .     		  🔴⚫️🔴⚫️🔴⚫️🔴</a:t>
            </a:r>
            <a:r>
              <a:rPr lang="en-US" dirty="0"/>
              <a:t>⚫️ </a:t>
            </a:r>
            <a:r>
              <a:rPr lang="en-US" dirty="0" smtClean="0"/>
              <a:t>								</a:t>
            </a:r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Basis  can be atoms or group of atoms and molecules.</a:t>
            </a:r>
          </a:p>
          <a:p>
            <a:pPr marL="285750" indent="-285750" algn="just">
              <a:buFont typeface="Arial"/>
              <a:buChar char="•"/>
            </a:pPr>
            <a:endParaRPr lang="en-US" dirty="0"/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Unit cell is the simplest repeating unit in the </a:t>
            </a:r>
            <a:r>
              <a:rPr lang="en-US" dirty="0" smtClean="0"/>
              <a:t>crystal</a:t>
            </a:r>
          </a:p>
          <a:p>
            <a:pPr marL="285750" indent="-285750" algn="just">
              <a:buFont typeface="Arial"/>
              <a:buChar char="•"/>
            </a:pPr>
            <a:r>
              <a:rPr lang="en-US" dirty="0" smtClean="0"/>
              <a:t> </a:t>
            </a:r>
            <a:endParaRPr lang="en-US" dirty="0" smtClean="0"/>
          </a:p>
          <a:p>
            <a:pPr marL="742950" lvl="1" indent="-285750" algn="just">
              <a:buFont typeface="Arial"/>
              <a:buChar char="•"/>
            </a:pPr>
            <a:r>
              <a:rPr lang="en-US" dirty="0" smtClean="0"/>
              <a:t>Opposite faces in the unit cell are </a:t>
            </a:r>
            <a:r>
              <a:rPr lang="en-US" dirty="0" smtClean="0"/>
              <a:t>parallel</a:t>
            </a:r>
          </a:p>
          <a:p>
            <a:pPr marL="742950" lvl="1" indent="-285750" algn="just">
              <a:buFont typeface="Arial"/>
              <a:buChar char="•"/>
            </a:pPr>
            <a:endParaRPr lang="en-US" dirty="0" smtClean="0"/>
          </a:p>
          <a:p>
            <a:pPr marL="742950" lvl="1" indent="-285750" algn="just">
              <a:buFont typeface="Arial"/>
              <a:buChar char="•"/>
            </a:pPr>
            <a:r>
              <a:rPr lang="en-US" dirty="0" smtClean="0"/>
              <a:t>The edge of the unit cell connects equivalent points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757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255" y="6492875"/>
            <a:ext cx="2895600" cy="365125"/>
          </a:xfrm>
        </p:spPr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4</a:t>
            </a:fld>
            <a:endParaRPr lang="en-US"/>
          </a:p>
        </p:txBody>
      </p:sp>
      <p:sp>
        <p:nvSpPr>
          <p:cNvPr id="10" name="Text Box 1027"/>
          <p:cNvSpPr txBox="1">
            <a:spLocks noChangeArrowheads="1"/>
          </p:cNvSpPr>
          <p:nvPr/>
        </p:nvSpPr>
        <p:spPr bwMode="auto">
          <a:xfrm>
            <a:off x="203207" y="177803"/>
            <a:ext cx="797665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 dirty="0" smtClean="0"/>
              <a:t>Crystal Systems </a:t>
            </a:r>
            <a:endParaRPr lang="en-US" sz="3200" b="0" dirty="0"/>
          </a:p>
        </p:txBody>
      </p:sp>
      <p:sp>
        <p:nvSpPr>
          <p:cNvPr id="3" name="Rectangle 2"/>
          <p:cNvSpPr/>
          <p:nvPr/>
        </p:nvSpPr>
        <p:spPr>
          <a:xfrm>
            <a:off x="330203" y="1236141"/>
            <a:ext cx="759459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/>
              <a:t>Crystal systems represent the </a:t>
            </a:r>
            <a:r>
              <a:rPr lang="en-US" dirty="0" smtClean="0"/>
              <a:t>3D </a:t>
            </a:r>
            <a:r>
              <a:rPr lang="en-US" dirty="0"/>
              <a:t>building blocks </a:t>
            </a:r>
            <a:r>
              <a:rPr lang="en-US" dirty="0" smtClean="0"/>
              <a:t>. 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Crystal systems </a:t>
            </a:r>
            <a:r>
              <a:rPr lang="en-US" dirty="0"/>
              <a:t>are characterized by </a:t>
            </a:r>
            <a:r>
              <a:rPr lang="en-US" dirty="0" smtClean="0"/>
              <a:t>a unit cell (UC)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dirty="0"/>
              <a:t>lattice parameters are </a:t>
            </a:r>
            <a:r>
              <a:rPr lang="en-US" dirty="0" smtClean="0"/>
              <a:t>the axial lengths and dimensions of UC and represented by lattice constants of  </a:t>
            </a:r>
            <a:r>
              <a:rPr lang="en-US" dirty="0"/>
              <a:t>a, b, and </a:t>
            </a:r>
            <a:r>
              <a:rPr lang="en-US" dirty="0" smtClean="0"/>
              <a:t>c . 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14 unique case to arrange points in 3D (</a:t>
            </a:r>
            <a:r>
              <a:rPr lang="en-US" dirty="0" err="1" smtClean="0"/>
              <a:t>Bravais</a:t>
            </a:r>
            <a:r>
              <a:rPr lang="en-US" dirty="0" smtClean="0"/>
              <a:t> Lattices)</a:t>
            </a:r>
          </a:p>
          <a:p>
            <a:pPr marL="285750" indent="-285750" algn="just">
              <a:lnSpc>
                <a:spcPct val="150000"/>
              </a:lnSpc>
              <a:buFont typeface="Arial"/>
              <a:buChar char="•"/>
            </a:pPr>
            <a:r>
              <a:rPr lang="en-US" dirty="0" smtClean="0"/>
              <a:t>14 </a:t>
            </a:r>
            <a:r>
              <a:rPr lang="en-US" dirty="0" err="1" smtClean="0"/>
              <a:t>Bravais</a:t>
            </a:r>
            <a:r>
              <a:rPr lang="en-US" dirty="0" smtClean="0"/>
              <a:t> lattices are grouped into seven crystal systems of </a:t>
            </a:r>
            <a:r>
              <a:rPr lang="en-US" i="1" dirty="0" smtClean="0"/>
              <a:t>Cubic, Hexagonal, Tetragonal, Rhombohedral, Orthorhombic, Monoclinic, Triclinic.</a:t>
            </a:r>
            <a:endParaRPr lang="en-US" i="1" dirty="0"/>
          </a:p>
        </p:txBody>
      </p:sp>
      <p:sp>
        <p:nvSpPr>
          <p:cNvPr id="6" name="Rectangle 5"/>
          <p:cNvSpPr/>
          <p:nvPr/>
        </p:nvSpPr>
        <p:spPr>
          <a:xfrm>
            <a:off x="4127501" y="4834004"/>
            <a:ext cx="31416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 smtClean="0"/>
              <a:t>3 </a:t>
            </a:r>
            <a:r>
              <a:rPr lang="en-US" sz="1400" b="1" dirty="0"/>
              <a:t>lattice constants, a, b, and </a:t>
            </a:r>
            <a:r>
              <a:rPr lang="en-US" sz="1400" b="1" dirty="0" smtClean="0"/>
              <a:t>c</a:t>
            </a:r>
            <a:endParaRPr lang="en-US" sz="1400" b="1" dirty="0"/>
          </a:p>
          <a:p>
            <a:pPr>
              <a:lnSpc>
                <a:spcPct val="150000"/>
              </a:lnSpc>
            </a:pPr>
            <a:r>
              <a:rPr lang="en-US" sz="1400" b="1" dirty="0" smtClean="0"/>
              <a:t>3 lattice </a:t>
            </a:r>
            <a:r>
              <a:rPr lang="en-US" sz="1400" b="1" dirty="0"/>
              <a:t>angles, </a:t>
            </a:r>
            <a:r>
              <a:rPr lang="en-US" sz="1400" b="1" dirty="0" smtClean="0"/>
              <a:t>alpha/beta/ gamma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675165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8255" y="6492875"/>
            <a:ext cx="2895600" cy="365125"/>
          </a:xfrm>
        </p:spPr>
        <p:txBody>
          <a:bodyPr/>
          <a:lstStyle/>
          <a:p>
            <a:r>
              <a:rPr lang="en-US" dirty="0" err="1" smtClean="0"/>
              <a:t>ChE</a:t>
            </a:r>
            <a:r>
              <a:rPr lang="en-US" dirty="0" smtClean="0"/>
              <a:t> 266 Material Science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5</a:t>
            </a:fld>
            <a:endParaRPr lang="en-US" dirty="0"/>
          </a:p>
        </p:txBody>
      </p:sp>
      <p:sp>
        <p:nvSpPr>
          <p:cNvPr id="10" name="Text Box 1027"/>
          <p:cNvSpPr txBox="1">
            <a:spLocks noChangeArrowheads="1"/>
          </p:cNvSpPr>
          <p:nvPr/>
        </p:nvSpPr>
        <p:spPr bwMode="auto">
          <a:xfrm>
            <a:off x="203207" y="177803"/>
            <a:ext cx="797665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 dirty="0" smtClean="0"/>
              <a:t>Crystal Systems, </a:t>
            </a:r>
            <a:r>
              <a:rPr lang="en-US" sz="3200" b="0" dirty="0" err="1" smtClean="0"/>
              <a:t>Bravais</a:t>
            </a:r>
            <a:r>
              <a:rPr lang="en-US" sz="3200" b="0" dirty="0" smtClean="0"/>
              <a:t> Lattices </a:t>
            </a:r>
            <a:endParaRPr lang="en-US" sz="3200" b="0" dirty="0"/>
          </a:p>
        </p:txBody>
      </p:sp>
      <p:sp>
        <p:nvSpPr>
          <p:cNvPr id="3" name="TextBox 2"/>
          <p:cNvSpPr txBox="1"/>
          <p:nvPr/>
        </p:nvSpPr>
        <p:spPr>
          <a:xfrm>
            <a:off x="332863" y="1071108"/>
            <a:ext cx="4442343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Cubic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Simple cubic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Face centered cubic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Body centered cubic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Tetragonal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Simple tetragonal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Body </a:t>
            </a:r>
            <a:r>
              <a:rPr lang="en-US" dirty="0" err="1" smtClean="0"/>
              <a:t>centerd</a:t>
            </a:r>
            <a:r>
              <a:rPr lang="en-US" dirty="0" smtClean="0"/>
              <a:t> tetragonal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Hexagonal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998712" y="1071107"/>
            <a:ext cx="444234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Orthorhombic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Simple orthorhombic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Body centered orthorhombic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Base centered orthorhombic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Face centered orthorhombic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Rhombohedral (Trigonal)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Monoclinic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Simple monoclinic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	Base centered monoclinic</a:t>
            </a:r>
          </a:p>
          <a:p>
            <a:pPr marL="285750" indent="-285750">
              <a:lnSpc>
                <a:spcPct val="150000"/>
              </a:lnSpc>
              <a:buFont typeface="Arial" charset="0"/>
              <a:buChar char="•"/>
            </a:pPr>
            <a:r>
              <a:rPr lang="en-US" b="1" dirty="0" smtClean="0"/>
              <a:t>Triclinic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4546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6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0" y="6125517"/>
            <a:ext cx="885613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http://</a:t>
            </a:r>
            <a:r>
              <a:rPr lang="en-US" sz="1400" dirty="0" err="1"/>
              <a:t>www.seas.upenn.edu</a:t>
            </a:r>
            <a:r>
              <a:rPr lang="en-US" sz="1400" dirty="0"/>
              <a:t>/~chem101/</a:t>
            </a:r>
            <a:r>
              <a:rPr lang="en-US" sz="1400" dirty="0" err="1"/>
              <a:t>sschem</a:t>
            </a:r>
            <a:r>
              <a:rPr lang="en-US" sz="1400" dirty="0"/>
              <a:t>/</a:t>
            </a:r>
            <a:r>
              <a:rPr lang="en-US" sz="1400" dirty="0" err="1"/>
              <a:t>solidstatechem.html#bravais</a:t>
            </a:r>
            <a:endParaRPr lang="en-US" sz="14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7533" y="1077796"/>
            <a:ext cx="5710817" cy="5040000"/>
          </a:xfrm>
          <a:prstGeom prst="rect">
            <a:avLst/>
          </a:prstGeom>
        </p:spPr>
      </p:pic>
      <p:sp>
        <p:nvSpPr>
          <p:cNvPr id="8" name="Text Box 1027"/>
          <p:cNvSpPr txBox="1">
            <a:spLocks noChangeArrowheads="1"/>
          </p:cNvSpPr>
          <p:nvPr/>
        </p:nvSpPr>
        <p:spPr bwMode="auto">
          <a:xfrm>
            <a:off x="203207" y="177803"/>
            <a:ext cx="797665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 dirty="0" err="1" smtClean="0"/>
              <a:t>Bravais</a:t>
            </a:r>
            <a:r>
              <a:rPr lang="en-US" sz="3200" b="0" dirty="0" smtClean="0"/>
              <a:t> Lattices </a:t>
            </a:r>
            <a:endParaRPr 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68443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7</a:t>
            </a:fld>
            <a:endParaRPr lang="en-US"/>
          </a:p>
        </p:txBody>
      </p:sp>
      <p:sp>
        <p:nvSpPr>
          <p:cNvPr id="6" name="Text Box 1027"/>
          <p:cNvSpPr txBox="1">
            <a:spLocks noChangeArrowheads="1"/>
          </p:cNvSpPr>
          <p:nvPr/>
        </p:nvSpPr>
        <p:spPr bwMode="auto">
          <a:xfrm>
            <a:off x="203207" y="177802"/>
            <a:ext cx="7976653" cy="5847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3200" b="0" dirty="0" smtClean="0"/>
              <a:t>Crystal Systems</a:t>
            </a:r>
            <a:endParaRPr lang="en-US" sz="3200" b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4529847"/>
                  </p:ext>
                </p:extLst>
              </p:nvPr>
            </p:nvGraphicFramePr>
            <p:xfrm>
              <a:off x="203207" y="1941484"/>
              <a:ext cx="6096000" cy="350520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Crystal System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Axial Relationships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Interaxial</a:t>
                          </a:r>
                          <a:r>
                            <a:rPr lang="en-US" dirty="0" smtClean="0"/>
                            <a:t> Angles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Cubic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 = b = 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90</a:t>
                          </a:r>
                          <a:r>
                            <a:rPr lang="en-US" baseline="30000" dirty="0" smtClean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Hexagonal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a =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= 90</a:t>
                          </a:r>
                          <a:r>
                            <a:rPr lang="en-US" baseline="30000" dirty="0" smtClean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120</a:t>
                          </a:r>
                          <a:r>
                            <a:rPr lang="en-US" baseline="30000" dirty="0" smtClean="0">
                              <a:effectLst/>
                            </a:rPr>
                            <a:t>0</a:t>
                          </a:r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Tetragonal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a =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90</a:t>
                          </a:r>
                          <a:r>
                            <a:rPr lang="en-US" baseline="30000" dirty="0" smtClean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Rhombohedral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a = b = 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/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90</a:t>
                          </a:r>
                          <a:r>
                            <a:rPr lang="en-US" baseline="30000" dirty="0" smtClean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Orthorhombic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a 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/>
                            <a:t>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90</a:t>
                          </a:r>
                          <a:r>
                            <a:rPr lang="en-US" baseline="30000" dirty="0" smtClean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Monoclinic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a 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/>
                            <a:t>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= 90</a:t>
                          </a:r>
                          <a:r>
                            <a:rPr lang="en-US" baseline="30000" dirty="0" smtClean="0">
                              <a:effectLst/>
                            </a:rPr>
                            <a:t>0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Triclinic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a 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/>
                            <a:t> b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/>
                            <a:t>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𝛼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 smtClean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𝛽</m:t>
                              </m:r>
                            </m:oMath>
                          </a14:m>
                          <a:r>
                            <a:rPr lang="en-US" dirty="0" smtClean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 smtClean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𝛾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r>
                                <a:rPr lang="en-US" sz="1800" i="1" kern="1200" smtClean="0">
                                  <a:solidFill>
                                    <a:schemeClr val="dk1"/>
                                  </a:solidFill>
                                  <a:effectLst/>
                                  <a:latin typeface="Cambria Math" charset="0"/>
                                  <a:ea typeface="+mn-ea"/>
                                  <a:cs typeface="+mn-cs"/>
                                </a:rPr>
                                <m:t>≠</m:t>
                              </m:r>
                            </m:oMath>
                          </a14:m>
                          <a:r>
                            <a:rPr lang="en-US" dirty="0">
                              <a:effectLst/>
                            </a:rPr>
                            <a:t> </a:t>
                          </a:r>
                          <a:r>
                            <a:rPr lang="en-US" dirty="0" smtClean="0">
                              <a:effectLst/>
                            </a:rPr>
                            <a:t> 90</a:t>
                          </a:r>
                          <a:r>
                            <a:rPr lang="en-US" baseline="30000" dirty="0" smtClean="0">
                              <a:effectLst/>
                            </a:rPr>
                            <a:t>0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7" name="Table 6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674529847"/>
                  </p:ext>
                </p:extLst>
              </p:nvPr>
            </p:nvGraphicFramePr>
            <p:xfrm>
              <a:off x="203207" y="1941484"/>
              <a:ext cx="6096000" cy="3235960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032000"/>
                    <a:gridCol w="2032000"/>
                    <a:gridCol w="2032000"/>
                  </a:tblGrid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Crystal System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Axial Relationships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err="1" smtClean="0"/>
                            <a:t>Interaxial</a:t>
                          </a:r>
                          <a:r>
                            <a:rPr lang="en-US" dirty="0" smtClean="0"/>
                            <a:t> Angles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Cubic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a = b = 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108197" r="-1198" b="-695082"/>
                          </a:stretch>
                        </a:blipFill>
                      </a:tcPr>
                    </a:tc>
                  </a:tr>
                  <a:tr h="64008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Hexagonal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120952" r="-101502" b="-30381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120952" r="-1198" b="-303810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Tetragonal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380328" r="-101502" b="-4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380328" r="-1198" b="-4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Rhombohedral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4572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dirty="0" smtClean="0"/>
                            <a:t>a = b = c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480328" r="-1198" b="-3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Orthorhombic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580328" r="-101502" b="-2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580328" r="-1198" b="-2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Monoclinic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680328" r="-101502" b="-1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680328" r="-1198" b="-122951"/>
                          </a:stretch>
                        </a:blipFill>
                      </a:tcPr>
                    </a:tc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dirty="0" smtClean="0"/>
                            <a:t>Triclinic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100601" t="-780328" r="-101502" b="-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0">
                          <a:blip r:embed="rId2"/>
                          <a:stretch>
                            <a:fillRect l="-200000" t="-780328" r="-1198" b="-22951"/>
                          </a:stretch>
                        </a:blipFill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8" name="TextBox 7"/>
          <p:cNvSpPr txBox="1"/>
          <p:nvPr/>
        </p:nvSpPr>
        <p:spPr>
          <a:xfrm>
            <a:off x="203207" y="1320801"/>
            <a:ext cx="32029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Lattice </a:t>
            </a:r>
            <a:r>
              <a:rPr lang="en-US" b="1" smtClean="0"/>
              <a:t>Parameter Relationships</a:t>
            </a:r>
            <a:endParaRPr lang="en-US" b="1"/>
          </a:p>
        </p:txBody>
      </p:sp>
      <p:sp>
        <p:nvSpPr>
          <p:cNvPr id="9" name="Rectangle 8"/>
          <p:cNvSpPr/>
          <p:nvPr/>
        </p:nvSpPr>
        <p:spPr>
          <a:xfrm>
            <a:off x="101603" y="5542293"/>
            <a:ext cx="894079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1400" dirty="0">
                <a:latin typeface="Cambria" charset="0"/>
                <a:ea typeface="ＭＳ 明朝" charset="-128"/>
                <a:cs typeface="Arial" charset="0"/>
              </a:rPr>
              <a:t>William D. Callister, David G. </a:t>
            </a:r>
            <a:r>
              <a:rPr lang="en-US" sz="1400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sz="1400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1400" dirty="0"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795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E34495-0114-2F4E-BF2F-3A865854BF54}" type="slidenum">
              <a:rPr lang="en-US" smtClean="0"/>
              <a:t>8</a:t>
            </a:fld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75734" y="2274838"/>
            <a:ext cx="738293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Donald R.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Askeland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Pradeep P.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Fulay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Wendelin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 J. Wright, The Science and Engineering of Materials, Sixth Edition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 </a:t>
            </a:r>
            <a:endParaRPr lang="en-US" sz="2000" dirty="0">
              <a:latin typeface="Cambria" charset="0"/>
              <a:ea typeface="ＭＳ 明朝" charset="-128"/>
              <a:cs typeface="Times New Roman" charset="0"/>
            </a:endParaRPr>
          </a:p>
          <a:p>
            <a:pPr algn="just">
              <a:spcAft>
                <a:spcPts val="0"/>
              </a:spcAft>
            </a:pPr>
            <a:r>
              <a:rPr lang="en-US" dirty="0" smtClean="0">
                <a:latin typeface="Cambria" charset="0"/>
                <a:ea typeface="ＭＳ 明朝" charset="-128"/>
                <a:cs typeface="Arial" charset="0"/>
              </a:rPr>
              <a:t>William 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D. Callister, David G. </a:t>
            </a:r>
            <a:r>
              <a:rPr lang="en-US" dirty="0" err="1">
                <a:latin typeface="Cambria" charset="0"/>
                <a:ea typeface="ＭＳ 明朝" charset="-128"/>
                <a:cs typeface="Arial" charset="0"/>
              </a:rPr>
              <a:t>Rethwisch</a:t>
            </a:r>
            <a:r>
              <a:rPr lang="en-US" dirty="0">
                <a:latin typeface="Cambria" charset="0"/>
                <a:ea typeface="ＭＳ 明朝" charset="-128"/>
                <a:cs typeface="Arial" charset="0"/>
              </a:rPr>
              <a:t>, Materials Science and Engineering, Eighth Edition, Wiley, 2011.</a:t>
            </a:r>
            <a:endParaRPr lang="en-US" sz="2000" dirty="0">
              <a:effectLst/>
              <a:latin typeface="Cambria" charset="0"/>
              <a:ea typeface="ＭＳ 明朝" charset="-128"/>
              <a:cs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829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View">
      <a:dk1>
        <a:srgbClr val="000000"/>
      </a:dk1>
      <a:lt1>
        <a:srgbClr val="FFFFFF"/>
      </a:lt1>
      <a:dk2>
        <a:srgbClr val="46464A"/>
      </a:dk2>
      <a:lt2>
        <a:srgbClr val="D6D3CC"/>
      </a:lt2>
      <a:accent1>
        <a:srgbClr val="6F6F74"/>
      </a:accent1>
      <a:accent2>
        <a:srgbClr val="92A9B9"/>
      </a:accent2>
      <a:accent3>
        <a:srgbClr val="A7B789"/>
      </a:accent3>
      <a:accent4>
        <a:srgbClr val="B9A489"/>
      </a:accent4>
      <a:accent5>
        <a:srgbClr val="8D6374"/>
      </a:accent5>
      <a:accent6>
        <a:srgbClr val="9B7362"/>
      </a:accent6>
      <a:hlink>
        <a:srgbClr val="67AABF"/>
      </a:hlink>
      <a:folHlink>
        <a:srgbClr val="ABAFA5"/>
      </a:folHlink>
    </a:clrScheme>
    <a:fontScheme name="View">
      <a:maj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Schoolbook" panose="020406040505050203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9812</TotalTime>
  <Words>455</Words>
  <Application>Microsoft Macintosh PowerPoint</Application>
  <PresentationFormat>On-screen Show (4:3)</PresentationFormat>
  <Paragraphs>107</Paragraphs>
  <Slides>8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Calibri</vt:lpstr>
      <vt:lpstr>Cambria</vt:lpstr>
      <vt:lpstr>Cambria Math</vt:lpstr>
      <vt:lpstr>Century Schoolbook</vt:lpstr>
      <vt:lpstr>ＭＳ 明朝</vt:lpstr>
      <vt:lpstr>Times New Roman</vt:lpstr>
      <vt:lpstr>Wingdings 2</vt:lpstr>
      <vt:lpstr>Arial</vt:lpstr>
      <vt:lpstr>View</vt:lpstr>
      <vt:lpstr>Atomic and Ionic Arrangements</vt:lpstr>
      <vt:lpstr>Order</vt:lpstr>
      <vt:lpstr>Lattice, Basis, Unit Cell and Crystal Structures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15.0022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Material Science and Engineering</dc:title>
  <dc:creator>Berna Topuz</dc:creator>
  <cp:lastModifiedBy>Microsoft Office User</cp:lastModifiedBy>
  <cp:revision>179</cp:revision>
  <dcterms:created xsi:type="dcterms:W3CDTF">2014-01-14T11:21:41Z</dcterms:created>
  <dcterms:modified xsi:type="dcterms:W3CDTF">2018-04-02T11:29:17Z</dcterms:modified>
</cp:coreProperties>
</file>