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4660"/>
  </p:normalViewPr>
  <p:slideViewPr>
    <p:cSldViewPr>
      <p:cViewPr varScale="1">
        <p:scale>
          <a:sx n="107" d="100"/>
          <a:sy n="107" d="100"/>
        </p:scale>
        <p:origin x="18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CB0D3-C6B7-41DF-8B75-75690F5BCB2C}" type="datetimeFigureOut">
              <a:rPr lang="tr-TR" smtClean="0"/>
              <a:t>1.08.2024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1D85-B7DA-453D-A1A6-11F3B8E28F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73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6641" y="448818"/>
            <a:ext cx="517071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493" y="1210818"/>
            <a:ext cx="8198484" cy="350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55" y="76200"/>
            <a:ext cx="9073517" cy="662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233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AVRUPA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143000" y="3558778"/>
            <a:ext cx="6858000" cy="1241822"/>
          </a:xfrm>
          <a:prstGeom prst="rect">
            <a:avLst/>
          </a:prstGeom>
        </p:spPr>
        <p:txBody>
          <a:bodyPr/>
          <a:lstStyle/>
          <a:p>
            <a:r>
              <a:rPr lang="tr-TR" dirty="0"/>
              <a:t>Dr. Öğr. Üyesi Merve Altundal Öncü</a:t>
            </a:r>
          </a:p>
        </p:txBody>
      </p:sp>
    </p:spTree>
    <p:extLst>
      <p:ext uri="{BB962C8B-B14F-4D97-AF65-F5344CB8AC3E}">
        <p14:creationId xmlns:p14="http://schemas.microsoft.com/office/powerpoint/2010/main" val="410897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13" y="1583436"/>
            <a:ext cx="8074659" cy="411266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8255" indent="317500" algn="just">
              <a:lnSpc>
                <a:spcPts val="2160"/>
              </a:lnSpc>
              <a:spcBef>
                <a:spcPts val="370"/>
              </a:spcBef>
              <a:buAutoNum type="arabicPeriod" startAt="3"/>
              <a:tabLst>
                <a:tab pos="330200" algn="l"/>
              </a:tabLst>
            </a:pPr>
            <a:r>
              <a:rPr sz="2000" b="1" dirty="0">
                <a:latin typeface="Calibri"/>
                <a:cs typeface="Calibri"/>
              </a:rPr>
              <a:t>1850</a:t>
            </a:r>
            <a:r>
              <a:rPr sz="2000" b="1" spc="4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4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1914,</a:t>
            </a:r>
            <a:r>
              <a:rPr sz="2000" b="1" spc="4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Başlangıç</a:t>
            </a:r>
            <a:r>
              <a:rPr sz="2000" b="1" spc="4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Avrupalılaşma</a:t>
            </a:r>
            <a:r>
              <a:rPr sz="2000" b="1" spc="4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dönemi:</a:t>
            </a:r>
            <a:r>
              <a:rPr sz="2000" b="1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Gücünü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sağlamlaştıran </a:t>
            </a:r>
            <a:r>
              <a:rPr sz="2000" dirty="0">
                <a:latin typeface="Calibri"/>
                <a:cs typeface="Calibri"/>
              </a:rPr>
              <a:t>Avrupa,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gücü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kaynak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aktarımı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sömürgeler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bulmakta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Avrupa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yönetim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örgütlenme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ilkelerinin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buralara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yaymakta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kullandı.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  <a:buFont typeface="Calibri"/>
              <a:buAutoNum type="arabicPeriod" startAt="3"/>
            </a:pPr>
            <a:endParaRPr sz="2000" dirty="0">
              <a:latin typeface="Calibri"/>
              <a:cs typeface="Calibri"/>
            </a:endParaRPr>
          </a:p>
          <a:p>
            <a:pPr marL="12700" marR="8890" indent="355600" algn="just">
              <a:lnSpc>
                <a:spcPts val="2160"/>
              </a:lnSpc>
              <a:buAutoNum type="arabicPeriod" startAt="3"/>
              <a:tabLst>
                <a:tab pos="368300" algn="l"/>
              </a:tabLst>
            </a:pPr>
            <a:r>
              <a:rPr sz="2000" b="1" dirty="0">
                <a:latin typeface="Calibri"/>
                <a:cs typeface="Calibri"/>
              </a:rPr>
              <a:t>1919’dan</a:t>
            </a:r>
            <a:r>
              <a:rPr sz="2000" b="1" spc="12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Günümüze,</a:t>
            </a:r>
            <a:r>
              <a:rPr sz="2000" b="1" spc="13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Çağdaş</a:t>
            </a:r>
            <a:r>
              <a:rPr sz="2000" b="1" spc="13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(içe</a:t>
            </a:r>
            <a:r>
              <a:rPr sz="2000" b="1" spc="12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dönük)</a:t>
            </a:r>
            <a:r>
              <a:rPr sz="2000" b="1" spc="13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Avrupalılaşma:</a:t>
            </a:r>
            <a:r>
              <a:rPr sz="2000" b="1" spc="12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Avrupa’nın </a:t>
            </a:r>
            <a:r>
              <a:rPr sz="2000" spc="-20" dirty="0">
                <a:latin typeface="Calibri"/>
                <a:cs typeface="Calibri"/>
              </a:rPr>
              <a:t>yeniden-</a:t>
            </a:r>
            <a:r>
              <a:rPr sz="2000" dirty="0">
                <a:latin typeface="Calibri"/>
                <a:cs typeface="Calibri"/>
              </a:rPr>
              <a:t>Avrupalılaşması,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emperyal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fikirlerden,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liberalliğe,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demokrasiye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ve </a:t>
            </a:r>
            <a:r>
              <a:rPr sz="2000" spc="-20" dirty="0">
                <a:latin typeface="Calibri"/>
                <a:cs typeface="Calibri"/>
              </a:rPr>
              <a:t>sömürge-</a:t>
            </a:r>
            <a:r>
              <a:rPr sz="2000" dirty="0">
                <a:latin typeface="Calibri"/>
                <a:cs typeface="Calibri"/>
              </a:rPr>
              <a:t>karşıtlığına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belirli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geçişi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söz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konusudur.</a:t>
            </a:r>
            <a:r>
              <a:rPr sz="2000" spc="315" dirty="0">
                <a:latin typeface="Calibri"/>
                <a:cs typeface="Calibri"/>
              </a:rPr>
              <a:t> </a:t>
            </a:r>
            <a:endParaRPr lang="tr-TR" sz="2000" spc="315" dirty="0">
              <a:latin typeface="Calibri"/>
              <a:cs typeface="Calibri"/>
            </a:endParaRPr>
          </a:p>
          <a:p>
            <a:pPr marL="12700" marR="8890" indent="355600" algn="just">
              <a:lnSpc>
                <a:spcPts val="2160"/>
              </a:lnSpc>
              <a:buAutoNum type="arabicPeriod" startAt="3"/>
              <a:tabLst>
                <a:tab pos="368300" algn="l"/>
              </a:tabLst>
            </a:pPr>
            <a:endParaRPr sz="2000" dirty="0">
              <a:latin typeface="Calibri"/>
              <a:cs typeface="Calibri"/>
            </a:endParaRPr>
          </a:p>
          <a:p>
            <a:pPr marL="12700" marR="5080" indent="273685" algn="just">
              <a:lnSpc>
                <a:spcPts val="2160"/>
              </a:lnSpc>
              <a:buAutoNum type="arabicPeriod" startAt="3"/>
              <a:tabLst>
                <a:tab pos="286385" algn="l"/>
              </a:tabLst>
            </a:pPr>
            <a:r>
              <a:rPr sz="2000" b="1" dirty="0">
                <a:latin typeface="Calibri"/>
                <a:cs typeface="Calibri"/>
              </a:rPr>
              <a:t>1945’ten</a:t>
            </a:r>
            <a:r>
              <a:rPr sz="2000" b="1" spc="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günümüze,</a:t>
            </a:r>
            <a:r>
              <a:rPr sz="2000" b="1" spc="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Çağdaş</a:t>
            </a:r>
            <a:r>
              <a:rPr sz="2000" b="1" spc="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(dışa</a:t>
            </a:r>
            <a:r>
              <a:rPr sz="2000" b="1" spc="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dönük)</a:t>
            </a:r>
            <a:r>
              <a:rPr sz="2000" b="1" spc="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Avrupalılaşma</a:t>
            </a:r>
            <a:r>
              <a:rPr sz="2000" b="1" spc="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ve</a:t>
            </a:r>
            <a:r>
              <a:rPr sz="2000" b="1" spc="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“‘AB’leşme’”: </a:t>
            </a:r>
            <a:r>
              <a:rPr sz="2000" dirty="0">
                <a:latin typeface="Calibri"/>
                <a:cs typeface="Calibri"/>
              </a:rPr>
              <a:t>Avrupa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tekrar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kendi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değerlerini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dünyaya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yaymaya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çalışmaktadır.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Kuralsal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içerik </a:t>
            </a:r>
            <a:r>
              <a:rPr sz="2000" dirty="0">
                <a:latin typeface="Calibri"/>
                <a:cs typeface="Calibri"/>
              </a:rPr>
              <a:t>sürekli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olarak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yeni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daha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özel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durumlar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detaylanmaktadır.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dönemde </a:t>
            </a:r>
            <a:r>
              <a:rPr sz="2000" dirty="0">
                <a:latin typeface="Calibri"/>
                <a:cs typeface="Calibri"/>
              </a:rPr>
              <a:t>çok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önemli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fark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olarak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kendi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değerlerinin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yayılmasında,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özellikle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1990 </a:t>
            </a:r>
            <a:r>
              <a:rPr sz="2000" dirty="0">
                <a:latin typeface="Calibri"/>
                <a:cs typeface="Calibri"/>
              </a:rPr>
              <a:t>sonrasında,</a:t>
            </a:r>
            <a:r>
              <a:rPr sz="2000" spc="4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Avrupa’nın</a:t>
            </a:r>
            <a:r>
              <a:rPr sz="2000" spc="4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ABD’nin</a:t>
            </a:r>
            <a:r>
              <a:rPr sz="2000" spc="4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aksine</a:t>
            </a:r>
            <a:r>
              <a:rPr sz="2000" spc="4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askeri</a:t>
            </a:r>
            <a:r>
              <a:rPr sz="2000" spc="4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metotları</a:t>
            </a:r>
            <a:r>
              <a:rPr sz="2000" spc="40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kullanmadığı söylenebilir.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13" y="1610106"/>
            <a:ext cx="8075295" cy="2912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5080" indent="-34036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Ünlü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tarihçi,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Leopold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von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Ranke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Amerika’nın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Avrupa’ya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ait 	</a:t>
            </a:r>
            <a:r>
              <a:rPr sz="2400" dirty="0">
                <a:latin typeface="Calibri"/>
                <a:cs typeface="Calibri"/>
              </a:rPr>
              <a:t>olduğunu,</a:t>
            </a:r>
            <a:r>
              <a:rPr sz="2400" spc="2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Rus</a:t>
            </a:r>
            <a:r>
              <a:rPr sz="2400" spc="2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İmparatorluğu’nun</a:t>
            </a:r>
            <a:r>
              <a:rPr sz="2400" spc="2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Avrupa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sistemine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dahil 	</a:t>
            </a:r>
            <a:r>
              <a:rPr sz="2400" dirty="0">
                <a:latin typeface="Calibri"/>
                <a:cs typeface="Calibri"/>
              </a:rPr>
              <a:t>olduğunu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belirtmişti.</a:t>
            </a:r>
            <a:endParaRPr sz="2400" dirty="0">
              <a:latin typeface="Calibri"/>
              <a:cs typeface="Calibri"/>
            </a:endParaRPr>
          </a:p>
          <a:p>
            <a:pPr marL="354330" marR="8255" indent="-341630" algn="just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Avrupa</a:t>
            </a:r>
            <a:r>
              <a:rPr sz="2800" i="1" u="heavy" spc="2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kimliğinin</a:t>
            </a:r>
            <a:r>
              <a:rPr sz="2800" i="1" u="heavy" spc="2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‘coğrafi’</a:t>
            </a:r>
            <a:r>
              <a:rPr sz="2800" i="1" u="heavy" spc="2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olarak</a:t>
            </a:r>
            <a:r>
              <a:rPr sz="2800" i="1" u="heavy" spc="2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oluşmadığı</a:t>
            </a:r>
            <a:r>
              <a:rPr sz="2800" i="1" u="heavy" spc="2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çok</a:t>
            </a:r>
            <a:r>
              <a:rPr sz="2800" i="1" spc="-25" dirty="0">
                <a:latin typeface="Calibri"/>
                <a:cs typeface="Calibri"/>
              </a:rPr>
              <a:t> 	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açıktır.</a:t>
            </a:r>
            <a:r>
              <a:rPr sz="2800" i="1" u="heavy" spc="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</a:t>
            </a:r>
            <a:r>
              <a:rPr sz="2800" i="1" u="heavy" spc="1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kimliğin</a:t>
            </a:r>
            <a:r>
              <a:rPr sz="2800" i="1" u="heavy" spc="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sınırları</a:t>
            </a:r>
            <a:r>
              <a:rPr sz="2800" i="1" u="heavy" spc="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antik</a:t>
            </a:r>
            <a:r>
              <a:rPr sz="2800" i="1" u="heavy" spc="1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çağdan</a:t>
            </a:r>
            <a:r>
              <a:rPr sz="2800" i="1" u="heavy" spc="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beri</a:t>
            </a:r>
            <a:r>
              <a:rPr sz="2800" i="1" u="heavy" spc="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bir</a:t>
            </a:r>
            <a:r>
              <a:rPr sz="2800" i="1" spc="-25" dirty="0">
                <a:latin typeface="Calibri"/>
                <a:cs typeface="Calibri"/>
              </a:rPr>
              <a:t> 	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kesinliğe</a:t>
            </a:r>
            <a:r>
              <a:rPr sz="2800" i="1" u="heavy" spc="5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kavuşmamıştır</a:t>
            </a:r>
            <a:r>
              <a:rPr sz="2800" i="1" u="heavy" spc="5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sz="2800" i="1" u="heavy" spc="5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gelecekte</a:t>
            </a:r>
            <a:r>
              <a:rPr sz="2800" i="1" u="heavy" spc="5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800" i="1" u="heavy" spc="5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değişeceği</a:t>
            </a:r>
            <a:r>
              <a:rPr sz="2800" i="1" spc="-10" dirty="0">
                <a:latin typeface="Calibri"/>
                <a:cs typeface="Calibri"/>
              </a:rPr>
              <a:t> 	</a:t>
            </a:r>
            <a:r>
              <a:rPr sz="28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muhakkaktır</a:t>
            </a:r>
            <a:r>
              <a:rPr lang="tr-TR"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2421" y="238506"/>
            <a:ext cx="32169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latin typeface="Calibri"/>
                <a:cs typeface="Calibri"/>
              </a:rPr>
              <a:t>Avrupa</a:t>
            </a:r>
            <a:r>
              <a:rPr sz="4000" b="0" spc="-120" dirty="0">
                <a:latin typeface="Calibri"/>
                <a:cs typeface="Calibri"/>
              </a:rPr>
              <a:t> </a:t>
            </a:r>
            <a:r>
              <a:rPr sz="4000" b="0" spc="-10" dirty="0">
                <a:latin typeface="Calibri"/>
                <a:cs typeface="Calibri"/>
              </a:rPr>
              <a:t>Kimliği?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1155" marR="6985" indent="-33909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/>
              <a:t>Kimlik</a:t>
            </a:r>
            <a:r>
              <a:rPr spc="95" dirty="0"/>
              <a:t> </a:t>
            </a:r>
            <a:r>
              <a:rPr dirty="0"/>
              <a:t>tartışmalarında</a:t>
            </a:r>
            <a:r>
              <a:rPr spc="100" dirty="0"/>
              <a:t> </a:t>
            </a:r>
            <a:r>
              <a:rPr dirty="0"/>
              <a:t>genellikle</a:t>
            </a:r>
            <a:r>
              <a:rPr spc="100" dirty="0"/>
              <a:t> </a:t>
            </a:r>
            <a:r>
              <a:rPr dirty="0"/>
              <a:t>ortak</a:t>
            </a:r>
            <a:r>
              <a:rPr spc="105" dirty="0"/>
              <a:t> </a:t>
            </a:r>
            <a:r>
              <a:rPr dirty="0"/>
              <a:t>kimliğe</a:t>
            </a:r>
            <a:r>
              <a:rPr spc="100" dirty="0"/>
              <a:t> </a:t>
            </a:r>
            <a:r>
              <a:rPr dirty="0"/>
              <a:t>sahip</a:t>
            </a:r>
            <a:r>
              <a:rPr spc="95" dirty="0"/>
              <a:t> </a:t>
            </a:r>
            <a:r>
              <a:rPr dirty="0"/>
              <a:t>olanların</a:t>
            </a:r>
            <a:r>
              <a:rPr spc="110" dirty="0"/>
              <a:t> </a:t>
            </a:r>
            <a:r>
              <a:rPr spc="-10" dirty="0"/>
              <a:t>aynılığından, 	</a:t>
            </a:r>
            <a:r>
              <a:rPr dirty="0"/>
              <a:t>benzerliğinden,</a:t>
            </a:r>
            <a:r>
              <a:rPr spc="-60" dirty="0"/>
              <a:t> </a:t>
            </a:r>
            <a:r>
              <a:rPr dirty="0"/>
              <a:t>aidiyetinden</a:t>
            </a:r>
            <a:r>
              <a:rPr spc="-45" dirty="0"/>
              <a:t> </a:t>
            </a:r>
            <a:r>
              <a:rPr dirty="0"/>
              <a:t>ve</a:t>
            </a:r>
            <a:r>
              <a:rPr spc="-70" dirty="0"/>
              <a:t> </a:t>
            </a:r>
            <a:r>
              <a:rPr dirty="0"/>
              <a:t>ait</a:t>
            </a:r>
            <a:r>
              <a:rPr spc="-50" dirty="0"/>
              <a:t> </a:t>
            </a:r>
            <a:r>
              <a:rPr dirty="0"/>
              <a:t>olma</a:t>
            </a:r>
            <a:r>
              <a:rPr spc="-50" dirty="0"/>
              <a:t> </a:t>
            </a:r>
            <a:r>
              <a:rPr dirty="0"/>
              <a:t>duygusundan</a:t>
            </a:r>
            <a:r>
              <a:rPr spc="-75" dirty="0"/>
              <a:t> </a:t>
            </a:r>
            <a:r>
              <a:rPr spc="-10" dirty="0"/>
              <a:t>bahsedilir.</a:t>
            </a:r>
          </a:p>
          <a:p>
            <a:pPr marL="351155" marR="8255" indent="-339090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</a:tabLst>
            </a:pPr>
            <a:r>
              <a:rPr i="0" dirty="0">
                <a:latin typeface="Calibri"/>
                <a:cs typeface="Calibri"/>
              </a:rPr>
              <a:t>Avrupa</a:t>
            </a:r>
            <a:r>
              <a:rPr i="0" spc="21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gibi</a:t>
            </a:r>
            <a:r>
              <a:rPr i="0" spc="204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kimliği</a:t>
            </a:r>
            <a:r>
              <a:rPr i="0" spc="204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oluşturan</a:t>
            </a:r>
            <a:r>
              <a:rPr i="0" spc="204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faktörler</a:t>
            </a:r>
            <a:r>
              <a:rPr i="0" spc="204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açısından</a:t>
            </a:r>
            <a:r>
              <a:rPr i="0" spc="204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aşılması</a:t>
            </a:r>
            <a:r>
              <a:rPr i="0" spc="21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zor</a:t>
            </a:r>
            <a:r>
              <a:rPr i="0" spc="204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(aşılması</a:t>
            </a:r>
            <a:r>
              <a:rPr i="0" spc="210" dirty="0">
                <a:latin typeface="Calibri"/>
                <a:cs typeface="Calibri"/>
              </a:rPr>
              <a:t> </a:t>
            </a:r>
            <a:r>
              <a:rPr i="0" spc="-25" dirty="0">
                <a:latin typeface="Calibri"/>
                <a:cs typeface="Calibri"/>
              </a:rPr>
              <a:t>mı, 	</a:t>
            </a:r>
            <a:r>
              <a:rPr i="0" dirty="0">
                <a:latin typeface="Calibri"/>
                <a:cs typeface="Calibri"/>
              </a:rPr>
              <a:t>korunması</a:t>
            </a:r>
            <a:r>
              <a:rPr i="0" spc="7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mı</a:t>
            </a:r>
            <a:r>
              <a:rPr i="0" spc="7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gerektiği</a:t>
            </a:r>
            <a:r>
              <a:rPr i="0" spc="7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tartışma</a:t>
            </a:r>
            <a:r>
              <a:rPr i="0" spc="8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konusu</a:t>
            </a:r>
            <a:r>
              <a:rPr i="0" spc="7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olan)</a:t>
            </a:r>
            <a:r>
              <a:rPr i="0" spc="7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bir</a:t>
            </a:r>
            <a:r>
              <a:rPr i="0" spc="7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çeşitliliğe</a:t>
            </a:r>
            <a:r>
              <a:rPr i="0" spc="9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sahip</a:t>
            </a:r>
            <a:r>
              <a:rPr i="0" spc="7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büyük</a:t>
            </a:r>
            <a:r>
              <a:rPr i="0" spc="75" dirty="0">
                <a:latin typeface="Calibri"/>
                <a:cs typeface="Calibri"/>
              </a:rPr>
              <a:t> </a:t>
            </a:r>
            <a:r>
              <a:rPr i="0" spc="-25" dirty="0">
                <a:latin typeface="Calibri"/>
                <a:cs typeface="Calibri"/>
              </a:rPr>
              <a:t>bir 	</a:t>
            </a:r>
            <a:r>
              <a:rPr i="0" dirty="0">
                <a:latin typeface="Calibri"/>
                <a:cs typeface="Calibri"/>
              </a:rPr>
              <a:t>coğrafyada</a:t>
            </a:r>
            <a:r>
              <a:rPr i="0" spc="17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çeşitliliğe</a:t>
            </a:r>
            <a:r>
              <a:rPr i="0" spc="17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saygı</a:t>
            </a:r>
            <a:r>
              <a:rPr i="0" spc="16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ve</a:t>
            </a:r>
            <a:r>
              <a:rPr i="0" spc="17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bunun</a:t>
            </a:r>
            <a:r>
              <a:rPr i="0" spc="16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muhafazasına</a:t>
            </a:r>
            <a:r>
              <a:rPr i="0" spc="17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olan</a:t>
            </a:r>
            <a:r>
              <a:rPr i="0" spc="16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dikkat,</a:t>
            </a:r>
            <a:r>
              <a:rPr i="0" spc="17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çok</a:t>
            </a:r>
            <a:r>
              <a:rPr i="0" spc="17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küçük 	</a:t>
            </a:r>
            <a:r>
              <a:rPr i="0" dirty="0">
                <a:latin typeface="Calibri"/>
                <a:cs typeface="Calibri"/>
              </a:rPr>
              <a:t>grupların</a:t>
            </a:r>
            <a:r>
              <a:rPr i="0" spc="20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paylaştığı</a:t>
            </a:r>
            <a:r>
              <a:rPr i="0" spc="21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kültürlerin</a:t>
            </a:r>
            <a:r>
              <a:rPr i="0" spc="204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ve</a:t>
            </a:r>
            <a:r>
              <a:rPr i="0" spc="21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çok</a:t>
            </a:r>
            <a:r>
              <a:rPr i="0" spc="204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az</a:t>
            </a:r>
            <a:r>
              <a:rPr i="0" spc="21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sayıda</a:t>
            </a:r>
            <a:r>
              <a:rPr i="0" spc="21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insanın</a:t>
            </a:r>
            <a:r>
              <a:rPr i="0" spc="21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konuştuğu</a:t>
            </a:r>
            <a:r>
              <a:rPr i="0" spc="20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dillerin 	</a:t>
            </a:r>
            <a:r>
              <a:rPr i="0" dirty="0">
                <a:latin typeface="Calibri"/>
                <a:cs typeface="Calibri"/>
              </a:rPr>
              <a:t>ezilmesine,</a:t>
            </a:r>
            <a:r>
              <a:rPr i="0" spc="49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yok</a:t>
            </a:r>
            <a:r>
              <a:rPr i="0" spc="49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olmasına</a:t>
            </a:r>
            <a:r>
              <a:rPr i="0" spc="25" dirty="0">
                <a:latin typeface="Calibri"/>
                <a:cs typeface="Calibri"/>
              </a:rPr>
              <a:t>  </a:t>
            </a:r>
            <a:r>
              <a:rPr i="0" dirty="0">
                <a:latin typeface="Calibri"/>
                <a:cs typeface="Calibri"/>
              </a:rPr>
              <a:t>izin</a:t>
            </a:r>
            <a:r>
              <a:rPr i="0" spc="25" dirty="0">
                <a:latin typeface="Calibri"/>
                <a:cs typeface="Calibri"/>
              </a:rPr>
              <a:t>  </a:t>
            </a:r>
            <a:r>
              <a:rPr i="0" dirty="0">
                <a:latin typeface="Calibri"/>
                <a:cs typeface="Calibri"/>
              </a:rPr>
              <a:t>vermeyen</a:t>
            </a:r>
            <a:r>
              <a:rPr i="0" spc="30" dirty="0">
                <a:latin typeface="Calibri"/>
                <a:cs typeface="Calibri"/>
              </a:rPr>
              <a:t>  </a:t>
            </a:r>
            <a:r>
              <a:rPr i="0" dirty="0">
                <a:latin typeface="Calibri"/>
                <a:cs typeface="Calibri"/>
              </a:rPr>
              <a:t>bir</a:t>
            </a:r>
            <a:r>
              <a:rPr i="0" spc="25" dirty="0">
                <a:latin typeface="Calibri"/>
                <a:cs typeface="Calibri"/>
              </a:rPr>
              <a:t>  </a:t>
            </a:r>
            <a:r>
              <a:rPr i="0" dirty="0">
                <a:latin typeface="Calibri"/>
                <a:cs typeface="Calibri"/>
              </a:rPr>
              <a:t>yapının</a:t>
            </a:r>
            <a:r>
              <a:rPr i="0" spc="25" dirty="0">
                <a:latin typeface="Calibri"/>
                <a:cs typeface="Calibri"/>
              </a:rPr>
              <a:t>  </a:t>
            </a:r>
            <a:r>
              <a:rPr i="0" dirty="0">
                <a:latin typeface="Calibri"/>
                <a:cs typeface="Calibri"/>
              </a:rPr>
              <a:t>oluşması</a:t>
            </a:r>
            <a:r>
              <a:rPr i="0" spc="25" dirty="0">
                <a:latin typeface="Calibri"/>
                <a:cs typeface="Calibri"/>
              </a:rPr>
              <a:t>  </a:t>
            </a:r>
            <a:r>
              <a:rPr i="0" spc="-10" dirty="0">
                <a:latin typeface="Calibri"/>
                <a:cs typeface="Calibri"/>
              </a:rPr>
              <a:t>birleştirici 	</a:t>
            </a:r>
            <a:r>
              <a:rPr i="0" spc="-10" dirty="0" err="1">
                <a:latin typeface="Calibri"/>
                <a:cs typeface="Calibri"/>
              </a:rPr>
              <a:t>olabilir</a:t>
            </a:r>
            <a:r>
              <a:rPr lang="tr-TR" i="0" spc="-10" dirty="0">
                <a:latin typeface="Calibri"/>
                <a:cs typeface="Calibri"/>
              </a:rPr>
              <a:t>.</a:t>
            </a:r>
            <a:endParaRPr i="0" spc="-10" dirty="0">
              <a:latin typeface="Calibri"/>
              <a:cs typeface="Calibri"/>
            </a:endParaRPr>
          </a:p>
          <a:p>
            <a:pPr marL="351155" marR="5080" indent="-339090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</a:tabLst>
            </a:pPr>
            <a:r>
              <a:rPr i="0" dirty="0">
                <a:latin typeface="Calibri"/>
                <a:cs typeface="Calibri"/>
              </a:rPr>
              <a:t>Uzun</a:t>
            </a:r>
            <a:r>
              <a:rPr i="0" spc="17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ve</a:t>
            </a:r>
            <a:r>
              <a:rPr i="0" spc="18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karmaşık</a:t>
            </a:r>
            <a:r>
              <a:rPr i="0" spc="17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tarihine</a:t>
            </a:r>
            <a:r>
              <a:rPr i="0" spc="18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bakıldığında,</a:t>
            </a:r>
            <a:r>
              <a:rPr i="0" spc="17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Avrupa’nın</a:t>
            </a:r>
            <a:r>
              <a:rPr i="0" spc="17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ne</a:t>
            </a:r>
            <a:r>
              <a:rPr i="0" spc="18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olduğu</a:t>
            </a:r>
            <a:r>
              <a:rPr i="0" spc="17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ve</a:t>
            </a:r>
            <a:r>
              <a:rPr i="0" spc="18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hatta</a:t>
            </a:r>
            <a:r>
              <a:rPr i="0" spc="180" dirty="0">
                <a:latin typeface="Calibri"/>
                <a:cs typeface="Calibri"/>
              </a:rPr>
              <a:t> </a:t>
            </a:r>
            <a:r>
              <a:rPr i="0" spc="-25" dirty="0">
                <a:latin typeface="Calibri"/>
                <a:cs typeface="Calibri"/>
              </a:rPr>
              <a:t>ne 	</a:t>
            </a:r>
            <a:r>
              <a:rPr i="0" dirty="0">
                <a:latin typeface="Calibri"/>
                <a:cs typeface="Calibri"/>
              </a:rPr>
              <a:t>derece</a:t>
            </a:r>
            <a:r>
              <a:rPr i="0" spc="49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var</a:t>
            </a:r>
            <a:r>
              <a:rPr i="0" spc="49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olduğu</a:t>
            </a:r>
            <a:r>
              <a:rPr i="0" spc="49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konusunda</a:t>
            </a:r>
            <a:r>
              <a:rPr i="0" spc="49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çok</a:t>
            </a:r>
            <a:r>
              <a:rPr i="0" spc="49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çeşitli</a:t>
            </a:r>
            <a:r>
              <a:rPr i="0" spc="49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fikirlerin</a:t>
            </a:r>
            <a:r>
              <a:rPr i="0" spc="49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olması</a:t>
            </a:r>
            <a:r>
              <a:rPr i="0" spc="49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gayet</a:t>
            </a:r>
            <a:r>
              <a:rPr i="0" spc="49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normal 	karşılanmalıdır.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495800"/>
            <a:ext cx="3581400" cy="23100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13" y="1613916"/>
            <a:ext cx="8072120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1155" marR="5080" indent="-33909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Avrupa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Ekonomik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Topluluğu’nu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kuran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Roma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Antlaşmasının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237.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maddesi, 	</a:t>
            </a:r>
            <a:r>
              <a:rPr sz="2000" b="1" spc="-25" dirty="0">
                <a:latin typeface="Calibri"/>
                <a:cs typeface="Calibri"/>
              </a:rPr>
              <a:t>“Avrupalı”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diğer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ülkelere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üye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olmak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başvuru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hakkı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tanımıştı.</a:t>
            </a:r>
            <a:endParaRPr sz="2000">
              <a:latin typeface="Calibri"/>
              <a:cs typeface="Calibri"/>
            </a:endParaRPr>
          </a:p>
          <a:p>
            <a:pPr marL="351155" marR="5715" indent="-339090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İlk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bakışta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çok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açık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gibi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görünen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maddenin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şart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koştuğu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Avrupalılığın 	</a:t>
            </a:r>
            <a:r>
              <a:rPr sz="2000" dirty="0">
                <a:latin typeface="Calibri"/>
                <a:cs typeface="Calibri"/>
              </a:rPr>
              <a:t>tespitinin,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özellikle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Avrupa’nın</a:t>
            </a:r>
            <a:r>
              <a:rPr sz="2000" i="1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kıyısında</a:t>
            </a:r>
            <a:r>
              <a:rPr sz="2000" i="1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olan</a:t>
            </a:r>
            <a:r>
              <a:rPr sz="2000" i="1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ülkeler</a:t>
            </a:r>
            <a:r>
              <a:rPr sz="2000" i="1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aslında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kadar 	</a:t>
            </a:r>
            <a:r>
              <a:rPr sz="2000" dirty="0">
                <a:latin typeface="Calibri"/>
                <a:cs typeface="Calibri"/>
              </a:rPr>
              <a:t>zor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(bazen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imkânsız)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olduğu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sonradan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anlaşıldı.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351155" marR="5080" indent="-339090" algn="just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Örneğin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1987’de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hem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Türkiye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hem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Fas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üyelik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başvurdu.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Fas’a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bir 	</a:t>
            </a:r>
            <a:r>
              <a:rPr sz="2000" dirty="0">
                <a:latin typeface="Calibri"/>
                <a:cs typeface="Calibri"/>
              </a:rPr>
              <a:t>Avrupa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ülkesi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olmadığı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üye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olamayacağı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söylendi.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Bazı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gözlemcilere 	</a:t>
            </a:r>
            <a:r>
              <a:rPr sz="2000" dirty="0">
                <a:latin typeface="Calibri"/>
                <a:cs typeface="Calibri"/>
              </a:rPr>
              <a:t>göre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Türkiye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ne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tam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Avrupalı,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ne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tam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Orta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Doğulu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olmadığı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spc="-20" dirty="0">
                <a:latin typeface="Calibri"/>
                <a:cs typeface="Calibri"/>
              </a:rPr>
              <a:t>için 	</a:t>
            </a:r>
            <a:r>
              <a:rPr sz="2000" spc="-10" dirty="0">
                <a:latin typeface="Calibri"/>
                <a:cs typeface="Calibri"/>
              </a:rPr>
              <a:t>müzakereler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başlamak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2005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yılına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kadar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beklemek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zorunda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kaldı.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Buna 	</a:t>
            </a:r>
            <a:r>
              <a:rPr sz="2000" dirty="0">
                <a:latin typeface="Calibri"/>
                <a:cs typeface="Calibri"/>
              </a:rPr>
              <a:t>karşın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1990’da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başvuran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Malta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Kıbrıs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Rum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Kesimi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2004’te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tam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üye 	</a:t>
            </a:r>
            <a:r>
              <a:rPr sz="2000" spc="-10" dirty="0">
                <a:latin typeface="Calibri"/>
                <a:cs typeface="Calibri"/>
              </a:rPr>
              <a:t>oldular.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881" y="1066800"/>
            <a:ext cx="8077200" cy="3756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1155" marR="11430" indent="-33909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AB</a:t>
            </a:r>
            <a:r>
              <a:rPr sz="2000" i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kimliğinin</a:t>
            </a:r>
            <a:r>
              <a:rPr sz="2000" i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tespitindeki</a:t>
            </a:r>
            <a:r>
              <a:rPr sz="2000" i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diğer</a:t>
            </a:r>
            <a:r>
              <a:rPr sz="2000" i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zorluk</a:t>
            </a:r>
            <a:r>
              <a:rPr sz="2000" i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ise,</a:t>
            </a:r>
            <a:r>
              <a:rPr sz="2000" i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konuda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konuşan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kişilerin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her 	</a:t>
            </a:r>
            <a:r>
              <a:rPr sz="2000" dirty="0">
                <a:latin typeface="Calibri"/>
                <a:cs typeface="Calibri"/>
              </a:rPr>
              <a:t>birinin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kendi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sosyal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geçmişi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gelecek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tasavvurunun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farklı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olmasıdır.</a:t>
            </a:r>
            <a:endParaRPr sz="2000">
              <a:latin typeface="Calibri"/>
              <a:cs typeface="Calibri"/>
            </a:endParaRPr>
          </a:p>
          <a:p>
            <a:pPr marL="351155" marR="11430" indent="-339090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Her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kadar,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büyük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genellemeleri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olduğu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gibi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kabul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etmek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doğru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olmasa 	</a:t>
            </a:r>
            <a:r>
              <a:rPr sz="2000" dirty="0">
                <a:latin typeface="Calibri"/>
                <a:cs typeface="Calibri"/>
              </a:rPr>
              <a:t>da,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Avrupa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konusunda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kafa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yoran</a:t>
            </a:r>
            <a:r>
              <a:rPr sz="2000" spc="1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seçkin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gözlemcilerin,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belirli</a:t>
            </a:r>
            <a:r>
              <a:rPr sz="2000" spc="14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bakış 	</a:t>
            </a:r>
            <a:r>
              <a:rPr sz="2000" dirty="0">
                <a:latin typeface="Calibri"/>
                <a:cs typeface="Calibri"/>
              </a:rPr>
              <a:t>açılarından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yaptıkları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genellemeler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çeşitli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kesimlerin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nasıl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düşündüğünü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	</a:t>
            </a:r>
            <a:r>
              <a:rPr sz="2000" spc="-10" dirty="0">
                <a:latin typeface="Calibri"/>
                <a:cs typeface="Calibri"/>
              </a:rPr>
              <a:t>gösterdikleri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önemlidir.</a:t>
            </a:r>
            <a:endParaRPr sz="2000">
              <a:latin typeface="Calibri"/>
              <a:cs typeface="Calibri"/>
            </a:endParaRPr>
          </a:p>
          <a:p>
            <a:pPr marL="353060" marR="5080" indent="-340360" algn="just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i="1" dirty="0">
                <a:solidFill>
                  <a:srgbClr val="984807"/>
                </a:solidFill>
                <a:latin typeface="Calibri"/>
                <a:cs typeface="Calibri"/>
              </a:rPr>
              <a:t>Bir</a:t>
            </a:r>
            <a:r>
              <a:rPr sz="2400" i="1" spc="375" dirty="0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984807"/>
                </a:solidFill>
                <a:latin typeface="Calibri"/>
                <a:cs typeface="Calibri"/>
              </a:rPr>
              <a:t>örnek</a:t>
            </a:r>
            <a:r>
              <a:rPr sz="2400" i="1" spc="380" dirty="0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984807"/>
                </a:solidFill>
                <a:latin typeface="Calibri"/>
                <a:cs typeface="Calibri"/>
              </a:rPr>
              <a:t>vermek</a:t>
            </a:r>
            <a:r>
              <a:rPr sz="2400" i="1" spc="375" dirty="0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984807"/>
                </a:solidFill>
                <a:latin typeface="Calibri"/>
                <a:cs typeface="Calibri"/>
              </a:rPr>
              <a:t>gerekirse,</a:t>
            </a:r>
            <a:r>
              <a:rPr sz="2400" i="1" spc="380" dirty="0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984807"/>
                </a:solidFill>
                <a:latin typeface="Calibri"/>
                <a:cs typeface="Calibri"/>
              </a:rPr>
              <a:t>Dupre’ye</a:t>
            </a:r>
            <a:r>
              <a:rPr sz="2400" i="1" spc="375" dirty="0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984807"/>
                </a:solidFill>
                <a:latin typeface="Calibri"/>
                <a:cs typeface="Calibri"/>
              </a:rPr>
              <a:t>göre,</a:t>
            </a:r>
            <a:r>
              <a:rPr sz="2400" i="1" spc="380" dirty="0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984807"/>
                </a:solidFill>
                <a:latin typeface="Calibri"/>
                <a:cs typeface="Calibri"/>
              </a:rPr>
              <a:t>Avrupa,</a:t>
            </a:r>
            <a:r>
              <a:rPr sz="2400" i="1" spc="375" dirty="0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984807"/>
                </a:solidFill>
                <a:latin typeface="Calibri"/>
                <a:cs typeface="Calibri"/>
              </a:rPr>
              <a:t>kültürel 	</a:t>
            </a:r>
            <a:r>
              <a:rPr sz="2400" i="1" dirty="0">
                <a:solidFill>
                  <a:srgbClr val="984807"/>
                </a:solidFill>
                <a:latin typeface="Calibri"/>
                <a:cs typeface="Calibri"/>
              </a:rPr>
              <a:t>temellerini</a:t>
            </a:r>
            <a:r>
              <a:rPr sz="2400" i="1" spc="415" dirty="0">
                <a:solidFill>
                  <a:srgbClr val="984807"/>
                </a:solidFill>
                <a:latin typeface="Calibri"/>
                <a:cs typeface="Calibri"/>
              </a:rPr>
              <a:t>   </a:t>
            </a:r>
            <a:r>
              <a:rPr sz="2400" i="1" dirty="0">
                <a:solidFill>
                  <a:srgbClr val="984807"/>
                </a:solidFill>
                <a:latin typeface="Calibri"/>
                <a:cs typeface="Calibri"/>
              </a:rPr>
              <a:t>Helen</a:t>
            </a:r>
            <a:r>
              <a:rPr sz="2400" i="1" spc="420" dirty="0">
                <a:solidFill>
                  <a:srgbClr val="984807"/>
                </a:solidFill>
                <a:latin typeface="Calibri"/>
                <a:cs typeface="Calibri"/>
              </a:rPr>
              <a:t>   </a:t>
            </a:r>
            <a:r>
              <a:rPr sz="2400" i="1" dirty="0">
                <a:solidFill>
                  <a:srgbClr val="984807"/>
                </a:solidFill>
                <a:latin typeface="Calibri"/>
                <a:cs typeface="Calibri"/>
              </a:rPr>
              <a:t>kültürüne,</a:t>
            </a:r>
            <a:r>
              <a:rPr sz="2400" i="1" spc="415" dirty="0">
                <a:solidFill>
                  <a:srgbClr val="984807"/>
                </a:solidFill>
                <a:latin typeface="Calibri"/>
                <a:cs typeface="Calibri"/>
              </a:rPr>
              <a:t>   </a:t>
            </a:r>
            <a:r>
              <a:rPr sz="2400" i="1" dirty="0">
                <a:solidFill>
                  <a:srgbClr val="984807"/>
                </a:solidFill>
                <a:latin typeface="Calibri"/>
                <a:cs typeface="Calibri"/>
              </a:rPr>
              <a:t>ahlaki</a:t>
            </a:r>
            <a:r>
              <a:rPr sz="2400" i="1" spc="415" dirty="0">
                <a:solidFill>
                  <a:srgbClr val="984807"/>
                </a:solidFill>
                <a:latin typeface="Calibri"/>
                <a:cs typeface="Calibri"/>
              </a:rPr>
              <a:t>   </a:t>
            </a:r>
            <a:r>
              <a:rPr sz="2400" i="1" dirty="0">
                <a:solidFill>
                  <a:srgbClr val="984807"/>
                </a:solidFill>
                <a:latin typeface="Calibri"/>
                <a:cs typeface="Calibri"/>
              </a:rPr>
              <a:t>söz</a:t>
            </a:r>
            <a:r>
              <a:rPr sz="2400" i="1" spc="415" dirty="0">
                <a:solidFill>
                  <a:srgbClr val="984807"/>
                </a:solidFill>
                <a:latin typeface="Calibri"/>
                <a:cs typeface="Calibri"/>
              </a:rPr>
              <a:t>   </a:t>
            </a:r>
            <a:r>
              <a:rPr sz="2400" i="1" spc="-10" dirty="0">
                <a:solidFill>
                  <a:srgbClr val="984807"/>
                </a:solidFill>
                <a:latin typeface="Calibri"/>
                <a:cs typeface="Calibri"/>
              </a:rPr>
              <a:t>dağarcığını 	Hıristiyanlığa</a:t>
            </a:r>
            <a:r>
              <a:rPr sz="2400" i="1" spc="-55" dirty="0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984807"/>
                </a:solidFill>
                <a:latin typeface="Calibri"/>
                <a:cs typeface="Calibri"/>
              </a:rPr>
              <a:t>ve</a:t>
            </a:r>
            <a:r>
              <a:rPr sz="2400" i="1" spc="-60" dirty="0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984807"/>
                </a:solidFill>
                <a:latin typeface="Calibri"/>
                <a:cs typeface="Calibri"/>
              </a:rPr>
              <a:t>siyasi</a:t>
            </a:r>
            <a:r>
              <a:rPr sz="2400" i="1" spc="-65" dirty="0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984807"/>
                </a:solidFill>
                <a:latin typeface="Calibri"/>
                <a:cs typeface="Calibri"/>
              </a:rPr>
              <a:t>bütünlüğünü</a:t>
            </a:r>
            <a:r>
              <a:rPr sz="2400" i="1" spc="-50" dirty="0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984807"/>
                </a:solidFill>
                <a:latin typeface="Calibri"/>
                <a:cs typeface="Calibri"/>
              </a:rPr>
              <a:t>de</a:t>
            </a:r>
            <a:r>
              <a:rPr sz="2400" i="1" spc="-65" dirty="0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984807"/>
                </a:solidFill>
                <a:latin typeface="Calibri"/>
                <a:cs typeface="Calibri"/>
              </a:rPr>
              <a:t>İslam’a</a:t>
            </a:r>
            <a:r>
              <a:rPr sz="2400" i="1" spc="-60" dirty="0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984807"/>
                </a:solidFill>
                <a:latin typeface="Calibri"/>
                <a:cs typeface="Calibri"/>
              </a:rPr>
              <a:t>borçludur.</a:t>
            </a:r>
            <a:endParaRPr sz="2400">
              <a:latin typeface="Calibri"/>
              <a:cs typeface="Calibri"/>
            </a:endParaRPr>
          </a:p>
          <a:p>
            <a:pPr marL="351155" marR="11430" indent="-339090" algn="just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Avrupa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tarihinin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çoğu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boyunca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“ümitsizce”</a:t>
            </a:r>
            <a:r>
              <a:rPr sz="2000" spc="2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bölünmüş</a:t>
            </a:r>
            <a:r>
              <a:rPr sz="2000" spc="24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durumda 	olmuştur.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591443"/>
            <a:ext cx="371475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881" y="1066800"/>
            <a:ext cx="8070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Çok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genel,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tarihsel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değerlendirmelere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bakarsak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Avrupa’nın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siyasi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açıdan </a:t>
            </a:r>
            <a:r>
              <a:rPr sz="2000" dirty="0">
                <a:latin typeface="Calibri"/>
                <a:cs typeface="Calibri"/>
              </a:rPr>
              <a:t>birbirine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tamamen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zıt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fenomenlerin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kaynağı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olarak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gösterildiğini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görürüz: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831" y="2153074"/>
          <a:ext cx="8110853" cy="1082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270">
                <a:tc>
                  <a:txBody>
                    <a:bodyPr/>
                    <a:lstStyle/>
                    <a:p>
                      <a:pPr marL="374015" indent="-342265">
                        <a:lnSpc>
                          <a:spcPts val="2655"/>
                        </a:lnSpc>
                        <a:buFont typeface="Arial MT"/>
                        <a:buChar char="•"/>
                        <a:tabLst>
                          <a:tab pos="374015" algn="l"/>
                          <a:tab pos="1812925" algn="l"/>
                        </a:tabLst>
                      </a:pPr>
                      <a:r>
                        <a:rPr sz="2400" spc="-1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Örneğin,</a:t>
                      </a:r>
                      <a:r>
                        <a:rPr sz="240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400" i="1" spc="-10" dirty="0">
                          <a:latin typeface="Calibri"/>
                          <a:cs typeface="Calibri"/>
                        </a:rPr>
                        <a:t>Avrupa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2655"/>
                        </a:lnSpc>
                        <a:tabLst>
                          <a:tab pos="1733550" algn="l"/>
                        </a:tabLst>
                      </a:pPr>
                      <a:r>
                        <a:rPr sz="2400" i="1" spc="-10" dirty="0">
                          <a:latin typeface="Calibri"/>
                          <a:cs typeface="Calibri"/>
                        </a:rPr>
                        <a:t>dünyaya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400" i="1" spc="-25" dirty="0">
                          <a:latin typeface="Calibri"/>
                          <a:cs typeface="Calibri"/>
                        </a:rPr>
                        <a:t>hem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2655"/>
                        </a:lnSpc>
                      </a:pPr>
                      <a:r>
                        <a:rPr sz="2400" i="1" spc="-10" dirty="0">
                          <a:latin typeface="Calibri"/>
                          <a:cs typeface="Calibri"/>
                        </a:rPr>
                        <a:t>modern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55"/>
                        </a:lnSpc>
                      </a:pPr>
                      <a:r>
                        <a:rPr sz="2400" i="1" spc="-10" dirty="0">
                          <a:latin typeface="Calibri"/>
                          <a:cs typeface="Calibri"/>
                        </a:rPr>
                        <a:t>ulus-devlet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74650">
                        <a:lnSpc>
                          <a:spcPts val="2520"/>
                        </a:lnSpc>
                        <a:tabLst>
                          <a:tab pos="2230755" algn="l"/>
                        </a:tabLst>
                      </a:pPr>
                      <a:r>
                        <a:rPr sz="2400" i="1" spc="-10" dirty="0">
                          <a:latin typeface="Calibri"/>
                          <a:cs typeface="Calibri"/>
                        </a:rPr>
                        <a:t>despotizmini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400" i="1" spc="-25" dirty="0">
                          <a:latin typeface="Calibri"/>
                          <a:cs typeface="Calibri"/>
                        </a:rPr>
                        <a:t>ve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2520"/>
                        </a:lnSpc>
                        <a:tabLst>
                          <a:tab pos="1276985" algn="l"/>
                        </a:tabLst>
                      </a:pPr>
                      <a:r>
                        <a:rPr sz="2400" i="1" spc="-10" dirty="0">
                          <a:latin typeface="Calibri"/>
                          <a:cs typeface="Calibri"/>
                        </a:rPr>
                        <a:t>sistemli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400" i="1" spc="-10" dirty="0">
                          <a:latin typeface="Calibri"/>
                          <a:cs typeface="Calibri"/>
                        </a:rPr>
                        <a:t>soykırımı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2520"/>
                        </a:lnSpc>
                        <a:tabLst>
                          <a:tab pos="989965" algn="l"/>
                        </a:tabLst>
                      </a:pPr>
                      <a:r>
                        <a:rPr sz="2400" i="1" spc="-25" dirty="0">
                          <a:latin typeface="Calibri"/>
                          <a:cs typeface="Calibri"/>
                        </a:rPr>
                        <a:t>hem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400" i="1" spc="-25" dirty="0">
                          <a:latin typeface="Calibri"/>
                          <a:cs typeface="Calibri"/>
                        </a:rPr>
                        <a:t>de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2520"/>
                        </a:lnSpc>
                      </a:pPr>
                      <a:r>
                        <a:rPr sz="2400" i="1" spc="-10" dirty="0">
                          <a:latin typeface="Calibri"/>
                          <a:cs typeface="Calibri"/>
                        </a:rPr>
                        <a:t>özgürlüğü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374650">
                        <a:lnSpc>
                          <a:spcPts val="2520"/>
                        </a:lnSpc>
                      </a:pPr>
                      <a:r>
                        <a:rPr sz="2400" i="1" spc="-10" dirty="0">
                          <a:latin typeface="Calibri"/>
                          <a:cs typeface="Calibri"/>
                        </a:rPr>
                        <a:t>‘öğretmiştir’.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46881" y="3720846"/>
            <a:ext cx="1249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7030A0"/>
                </a:solidFill>
                <a:latin typeface="Calibri"/>
                <a:cs typeface="Calibri"/>
              </a:rPr>
              <a:t>Avrupa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2711" y="3720846"/>
            <a:ext cx="6666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1595" algn="l"/>
                <a:tab pos="2629535" algn="l"/>
                <a:tab pos="3122295" algn="l"/>
                <a:tab pos="3995420" algn="l"/>
                <a:tab pos="5140325" algn="l"/>
                <a:tab pos="6347460" algn="l"/>
              </a:tabLst>
            </a:pPr>
            <a:r>
              <a:rPr sz="2400" spc="-10" dirty="0">
                <a:solidFill>
                  <a:srgbClr val="7030A0"/>
                </a:solidFill>
                <a:latin typeface="Calibri"/>
                <a:cs typeface="Calibri"/>
              </a:rPr>
              <a:t>Kimliğine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7030A0"/>
                </a:solidFill>
                <a:latin typeface="Calibri"/>
                <a:cs typeface="Calibri"/>
              </a:rPr>
              <a:t>nereden,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7030A0"/>
                </a:solidFill>
                <a:latin typeface="Calibri"/>
                <a:cs typeface="Calibri"/>
              </a:rPr>
              <a:t>ne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7030A0"/>
                </a:solidFill>
                <a:latin typeface="Calibri"/>
                <a:cs typeface="Calibri"/>
              </a:rPr>
              <a:t>kadar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7030A0"/>
                </a:solidFill>
                <a:latin typeface="Calibri"/>
                <a:cs typeface="Calibri"/>
              </a:rPr>
              <a:t>uzaktan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7030A0"/>
                </a:solidFill>
                <a:latin typeface="Calibri"/>
                <a:cs typeface="Calibri"/>
              </a:rPr>
              <a:t>bakıldığı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7030A0"/>
                </a:solidFill>
                <a:latin typeface="Calibri"/>
                <a:cs typeface="Calibri"/>
              </a:rPr>
              <a:t>da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781" y="4086606"/>
            <a:ext cx="7727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önemlidir.</a:t>
            </a:r>
            <a:r>
              <a:rPr sz="2400" spc="2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İçerden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veya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çok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yakından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bakıldığında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aralarında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2393" y="4452366"/>
            <a:ext cx="4681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8560" algn="l"/>
                <a:tab pos="2790825" algn="l"/>
                <a:tab pos="3880485" algn="l"/>
              </a:tabLst>
            </a:pPr>
            <a:r>
              <a:rPr sz="2400" spc="-10" dirty="0">
                <a:latin typeface="Calibri"/>
                <a:cs typeface="Calibri"/>
              </a:rPr>
              <a:t>görülen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Avrupalılar,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Alman,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İngiliz,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9781" y="4452366"/>
            <a:ext cx="15900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54050" algn="l"/>
                <a:tab pos="1060450" algn="l"/>
              </a:tabLst>
            </a:pPr>
            <a:r>
              <a:rPr sz="2400" spc="-25" dirty="0">
                <a:latin typeface="Calibri"/>
                <a:cs typeface="Calibri"/>
              </a:rPr>
              <a:t>çok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büyük Fransız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diye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6425" y="4452366"/>
            <a:ext cx="61137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farklılıklar</a:t>
            </a:r>
            <a:endParaRPr sz="2400">
              <a:latin typeface="Calibri"/>
              <a:cs typeface="Calibri"/>
            </a:endParaRPr>
          </a:p>
          <a:p>
            <a:pPr marL="153035">
              <a:lnSpc>
                <a:spcPct val="100000"/>
              </a:lnSpc>
              <a:tabLst>
                <a:tab pos="1614805" algn="l"/>
                <a:tab pos="2503805" algn="l"/>
                <a:tab pos="4319270" algn="l"/>
                <a:tab pos="5659755" algn="l"/>
              </a:tabLst>
            </a:pPr>
            <a:r>
              <a:rPr sz="2400" spc="-10" dirty="0">
                <a:latin typeface="Calibri"/>
                <a:cs typeface="Calibri"/>
              </a:rPr>
              <a:t>ayrışırken,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belirli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uzaklıklardan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‘Avrupalı’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çatı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9781" y="5183886"/>
            <a:ext cx="4627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tanımlaması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altına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girebilmektedirler.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488" y="4083304"/>
            <a:ext cx="7702550" cy="20320"/>
          </a:xfrm>
          <a:custGeom>
            <a:avLst/>
            <a:gdLst/>
            <a:ahLst/>
            <a:cxnLst/>
            <a:rect l="l" t="t" r="r" b="b"/>
            <a:pathLst>
              <a:path w="7702550" h="20320">
                <a:moveTo>
                  <a:pt x="0" y="19812"/>
                </a:moveTo>
                <a:lnTo>
                  <a:pt x="0" y="0"/>
                </a:lnTo>
                <a:lnTo>
                  <a:pt x="7702295" y="0"/>
                </a:lnTo>
                <a:lnTo>
                  <a:pt x="7702295" y="19812"/>
                </a:lnTo>
                <a:lnTo>
                  <a:pt x="0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6881" y="752856"/>
            <a:ext cx="8073390" cy="552010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6350" indent="-342900" algn="just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Avrupa</a:t>
            </a:r>
            <a:r>
              <a:rPr sz="1800" b="1" spc="2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Kimliği,</a:t>
            </a:r>
            <a:r>
              <a:rPr sz="1800" b="1" spc="2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tanım</a:t>
            </a:r>
            <a:r>
              <a:rPr sz="1800" b="1" spc="2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gereği,</a:t>
            </a:r>
            <a:r>
              <a:rPr sz="1800" b="1" spc="2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milli</a:t>
            </a:r>
            <a:r>
              <a:rPr sz="1800" b="1" spc="2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kimliklerin</a:t>
            </a:r>
            <a:r>
              <a:rPr sz="1800" b="1" spc="2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daha</a:t>
            </a:r>
            <a:r>
              <a:rPr sz="1800" b="1" spc="2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üstünde</a:t>
            </a:r>
            <a:r>
              <a:rPr sz="1800" b="1" spc="20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2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Avrupa</a:t>
            </a:r>
            <a:r>
              <a:rPr sz="1800" b="1" spc="2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çapında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paylaşılan</a:t>
            </a:r>
            <a:r>
              <a:rPr sz="18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‘şeyler’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üzerinde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yükselmiştir.</a:t>
            </a:r>
            <a:endParaRPr sz="1800" dirty="0">
              <a:latin typeface="Calibri"/>
              <a:cs typeface="Calibri"/>
            </a:endParaRPr>
          </a:p>
          <a:p>
            <a:pPr marL="351155" marR="5715" indent="-339090" algn="just">
              <a:lnSpc>
                <a:spcPts val="2160"/>
              </a:lnSpc>
              <a:spcBef>
                <a:spcPts val="47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i="1" dirty="0">
                <a:latin typeface="Calibri"/>
                <a:cs typeface="Calibri"/>
              </a:rPr>
              <a:t>Bir</a:t>
            </a:r>
            <a:r>
              <a:rPr sz="2000" i="1" spc="3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Avrupa</a:t>
            </a:r>
            <a:r>
              <a:rPr sz="2000" i="1" spc="3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kimliği</a:t>
            </a:r>
            <a:r>
              <a:rPr sz="2000" i="1" spc="3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olmadığını</a:t>
            </a:r>
            <a:r>
              <a:rPr sz="2000" i="1" spc="3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ileri</a:t>
            </a:r>
            <a:r>
              <a:rPr sz="2000" i="1" spc="3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sürenler</a:t>
            </a:r>
            <a:r>
              <a:rPr sz="2000" i="1" spc="3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Avrupa’da</a:t>
            </a:r>
            <a:r>
              <a:rPr sz="2000" i="1" spc="3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çok</a:t>
            </a:r>
            <a:r>
              <a:rPr sz="2000" i="1" spc="3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fazla</a:t>
            </a:r>
            <a:r>
              <a:rPr sz="2000" i="1" spc="35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çeşitlilik 	</a:t>
            </a:r>
            <a:r>
              <a:rPr sz="2000" i="1" dirty="0">
                <a:latin typeface="Calibri"/>
                <a:cs typeface="Calibri"/>
              </a:rPr>
              <a:t>olduğunu</a:t>
            </a:r>
            <a:r>
              <a:rPr sz="2000" i="1" spc="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ve</a:t>
            </a:r>
            <a:r>
              <a:rPr sz="2000" i="1" spc="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tüm</a:t>
            </a:r>
            <a:r>
              <a:rPr sz="2000" i="1" spc="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Avrupa’da</a:t>
            </a:r>
            <a:r>
              <a:rPr sz="2000" i="1" spc="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paylaşılan</a:t>
            </a:r>
            <a:r>
              <a:rPr sz="2000" i="1" spc="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değerlerden,</a:t>
            </a:r>
            <a:r>
              <a:rPr sz="2000" i="1" spc="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kanunlardan,</a:t>
            </a:r>
            <a:r>
              <a:rPr sz="2000" i="1" spc="4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yönetim 	</a:t>
            </a:r>
            <a:r>
              <a:rPr sz="2000" i="1" dirty="0">
                <a:latin typeface="Calibri"/>
                <a:cs typeface="Calibri"/>
              </a:rPr>
              <a:t>örgütlenmesinden</a:t>
            </a:r>
            <a:r>
              <a:rPr sz="2000" i="1" spc="-8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bahsedilemeyeceğine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vurgu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yaparlar.</a:t>
            </a:r>
            <a:endParaRPr sz="2000" dirty="0">
              <a:latin typeface="Calibri"/>
              <a:cs typeface="Calibri"/>
            </a:endParaRPr>
          </a:p>
          <a:p>
            <a:pPr marL="351155" marR="6985" indent="-339090" algn="just">
              <a:lnSpc>
                <a:spcPts val="216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Buna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karşı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olanlar,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Avrupa’da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çeşitliliğe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rağmen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tüm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Avrupa’da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paylaşılan 	</a:t>
            </a:r>
            <a:r>
              <a:rPr sz="2000" dirty="0">
                <a:latin typeface="Calibri"/>
                <a:cs typeface="Calibri"/>
              </a:rPr>
              <a:t>tarihi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mirasın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sosyal,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kültürel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siyasal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değerlerin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olduğunu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ileri 	sürerler.</a:t>
            </a:r>
            <a:endParaRPr sz="2000" dirty="0">
              <a:latin typeface="Calibri"/>
              <a:cs typeface="Calibri"/>
            </a:endParaRPr>
          </a:p>
          <a:p>
            <a:pPr marL="353060" marR="5080" indent="-340360" algn="just">
              <a:lnSpc>
                <a:spcPts val="2590"/>
              </a:lnSpc>
              <a:spcBef>
                <a:spcPts val="55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Bir</a:t>
            </a: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bütün</a:t>
            </a: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olarak</a:t>
            </a: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tarihsel</a:t>
            </a: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mirası</a:t>
            </a: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şekillendiren</a:t>
            </a: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faktörler</a:t>
            </a: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sıklıkla</a:t>
            </a:r>
            <a:r>
              <a:rPr sz="2400" spc="-10" dirty="0">
                <a:latin typeface="Calibri"/>
                <a:cs typeface="Calibri"/>
              </a:rPr>
              <a:t> 	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dinsel</a:t>
            </a:r>
            <a:r>
              <a:rPr sz="2400" u="heavy" spc="3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miras</a:t>
            </a:r>
            <a:r>
              <a:rPr sz="2400" u="heavy" spc="3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sz="2400" u="heavy" spc="3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Aydınlanma’nın</a:t>
            </a:r>
            <a:r>
              <a:rPr sz="2400" u="heavy" spc="3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rasyonel</a:t>
            </a:r>
            <a:r>
              <a:rPr sz="2400" u="heavy" spc="3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mirası,</a:t>
            </a:r>
            <a:r>
              <a:rPr sz="2400" u="heavy" spc="3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siyasal</a:t>
            </a:r>
            <a:r>
              <a:rPr sz="2400" spc="-10" dirty="0">
                <a:latin typeface="Calibri"/>
                <a:cs typeface="Calibri"/>
              </a:rPr>
              <a:t> 	</a:t>
            </a:r>
            <a:r>
              <a:rPr sz="2400" dirty="0">
                <a:latin typeface="Calibri"/>
                <a:cs typeface="Calibri"/>
              </a:rPr>
              <a:t>mücadeleler</a:t>
            </a:r>
            <a:r>
              <a:rPr sz="2400" spc="52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sonucu</a:t>
            </a:r>
            <a:r>
              <a:rPr sz="2400" spc="52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ortaya</a:t>
            </a:r>
            <a:r>
              <a:rPr sz="2400" spc="52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çıkan</a:t>
            </a:r>
            <a:r>
              <a:rPr sz="2400" spc="51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demokrasi,</a:t>
            </a:r>
            <a:r>
              <a:rPr sz="2400" spc="52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hukukun 	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üstünlüğü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gibi</a:t>
            </a:r>
            <a:r>
              <a:rPr sz="2400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değerler</a:t>
            </a:r>
            <a:r>
              <a:rPr sz="2400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olarak</a:t>
            </a:r>
            <a:r>
              <a:rPr sz="2400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ileri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sürülür.</a:t>
            </a:r>
            <a:endParaRPr sz="2400" dirty="0">
              <a:latin typeface="Calibri"/>
              <a:cs typeface="Calibri"/>
            </a:endParaRPr>
          </a:p>
          <a:p>
            <a:pPr marL="351155" marR="5080" indent="-339090" algn="just">
              <a:lnSpc>
                <a:spcPts val="2160"/>
              </a:lnSpc>
              <a:spcBef>
                <a:spcPts val="509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AB’</a:t>
            </a:r>
            <a:r>
              <a:rPr lang="tr-TR" sz="2000" dirty="0">
                <a:latin typeface="Calibri"/>
                <a:cs typeface="Calibri"/>
              </a:rPr>
              <a:t>y</a:t>
            </a:r>
            <a:r>
              <a:rPr sz="2000" dirty="0" err="1">
                <a:latin typeface="Calibri"/>
                <a:cs typeface="Calibri"/>
              </a:rPr>
              <a:t>i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Avrupalılığın</a:t>
            </a:r>
            <a:r>
              <a:rPr sz="2000" spc="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etkin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temsilcisi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olarak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görürsek,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bugün,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AB’nin 	</a:t>
            </a:r>
            <a:r>
              <a:rPr sz="2000" dirty="0">
                <a:latin typeface="Calibri"/>
                <a:cs typeface="Calibri"/>
              </a:rPr>
              <a:t>üzerinde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fazla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durduğu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değerlerin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[liberal]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demokrasi,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[kapitalist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bir] 	</a:t>
            </a:r>
            <a:r>
              <a:rPr sz="2000" dirty="0">
                <a:latin typeface="Calibri"/>
                <a:cs typeface="Calibri"/>
              </a:rPr>
              <a:t>pazar</a:t>
            </a:r>
            <a:r>
              <a:rPr sz="2000" spc="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ekonomisi,</a:t>
            </a:r>
            <a:r>
              <a:rPr sz="2000" spc="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AB’nin</a:t>
            </a:r>
            <a:r>
              <a:rPr sz="2000" spc="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temelinde</a:t>
            </a:r>
            <a:r>
              <a:rPr sz="2000" spc="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yatan</a:t>
            </a:r>
            <a:r>
              <a:rPr sz="2000" spc="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felsefede</a:t>
            </a:r>
            <a:r>
              <a:rPr sz="2000" spc="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özel</a:t>
            </a:r>
            <a:r>
              <a:rPr sz="2000" spc="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yeri</a:t>
            </a:r>
            <a:r>
              <a:rPr sz="2000" spc="55" dirty="0">
                <a:latin typeface="Calibri"/>
                <a:cs typeface="Calibri"/>
              </a:rPr>
              <a:t>  </a:t>
            </a:r>
            <a:r>
              <a:rPr sz="2000" spc="-20" dirty="0">
                <a:latin typeface="Calibri"/>
                <a:cs typeface="Calibri"/>
              </a:rPr>
              <a:t>olan 	</a:t>
            </a:r>
            <a:r>
              <a:rPr sz="2000" dirty="0">
                <a:latin typeface="Calibri"/>
                <a:cs typeface="Calibri"/>
              </a:rPr>
              <a:t>‘sürekli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barış’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(Kant)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fikrinin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değerlerin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baskınlığının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devam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etmesi 	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 err="1">
                <a:latin typeface="Calibri"/>
                <a:cs typeface="Calibri"/>
              </a:rPr>
              <a:t>mümkünse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AB’</a:t>
            </a:r>
            <a:r>
              <a:rPr lang="tr-TR" sz="200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komşu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bölgelerde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etkin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hale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gelmesi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olduğu 	görülür.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493" y="572262"/>
            <a:ext cx="8133715" cy="89789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30"/>
              </a:spcBef>
            </a:pPr>
            <a:r>
              <a:rPr sz="2200" b="0" dirty="0">
                <a:latin typeface="Calibri"/>
                <a:cs typeface="Calibri"/>
              </a:rPr>
              <a:t>Avrupa</a:t>
            </a:r>
            <a:r>
              <a:rPr sz="2200" b="0" spc="8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kimliği</a:t>
            </a:r>
            <a:r>
              <a:rPr sz="2200" b="0" spc="8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üzerindeki</a:t>
            </a:r>
            <a:r>
              <a:rPr sz="2200" b="0" spc="8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birbirinden</a:t>
            </a:r>
            <a:r>
              <a:rPr sz="2200" b="0" spc="80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çok</a:t>
            </a:r>
            <a:r>
              <a:rPr sz="2200" b="0" spc="8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farklı</a:t>
            </a:r>
            <a:r>
              <a:rPr sz="2200" b="0" spc="8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görüşlerin</a:t>
            </a:r>
            <a:r>
              <a:rPr sz="2200" b="0" spc="7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olmasının</a:t>
            </a:r>
            <a:r>
              <a:rPr sz="2200" b="0" spc="90" dirty="0">
                <a:latin typeface="Calibri"/>
                <a:cs typeface="Calibri"/>
              </a:rPr>
              <a:t> </a:t>
            </a:r>
            <a:r>
              <a:rPr sz="2200" b="0" spc="-25" dirty="0">
                <a:latin typeface="Calibri"/>
                <a:cs typeface="Calibri"/>
              </a:rPr>
              <a:t>en </a:t>
            </a:r>
            <a:r>
              <a:rPr sz="2200" b="0" dirty="0">
                <a:latin typeface="Calibri"/>
                <a:cs typeface="Calibri"/>
              </a:rPr>
              <a:t>önemli</a:t>
            </a:r>
            <a:r>
              <a:rPr sz="2200" b="0" spc="530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sebebi,</a:t>
            </a:r>
            <a:r>
              <a:rPr sz="2200" b="0" spc="53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bu</a:t>
            </a:r>
            <a:r>
              <a:rPr sz="2200" b="0" spc="530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kimlikle</a:t>
            </a:r>
            <a:r>
              <a:rPr sz="2200" b="0" spc="53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ilgili</a:t>
            </a:r>
            <a:r>
              <a:rPr sz="2200" b="0" spc="53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yargılara</a:t>
            </a:r>
            <a:r>
              <a:rPr sz="2200" b="0" spc="53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ulaşabilmek</a:t>
            </a:r>
            <a:r>
              <a:rPr sz="2200" b="0" spc="53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için</a:t>
            </a:r>
            <a:r>
              <a:rPr sz="2200" b="0" spc="53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sorulması </a:t>
            </a:r>
            <a:r>
              <a:rPr sz="2200" b="0" dirty="0">
                <a:latin typeface="Calibri"/>
                <a:cs typeface="Calibri"/>
              </a:rPr>
              <a:t>kaçınılmaz</a:t>
            </a:r>
            <a:r>
              <a:rPr sz="2200" b="0" spc="-6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olan</a:t>
            </a:r>
            <a:r>
              <a:rPr sz="2200" b="0" spc="-6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temel</a:t>
            </a:r>
            <a:r>
              <a:rPr sz="2200" b="0" spc="-4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soruların</a:t>
            </a:r>
            <a:r>
              <a:rPr sz="2200" b="0" spc="-70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dahi</a:t>
            </a:r>
            <a:r>
              <a:rPr sz="2200" b="0" spc="-7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çok</a:t>
            </a:r>
            <a:r>
              <a:rPr sz="2200" b="0" spc="-50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fazla</a:t>
            </a:r>
            <a:r>
              <a:rPr sz="2200" b="0" spc="-5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olmasıdır: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493" y="1443972"/>
            <a:ext cx="8136255" cy="435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Kimler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Avrupalıdır?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Avrupa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nedir?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spc="-20" dirty="0">
                <a:latin typeface="Calibri"/>
                <a:cs typeface="Calibri"/>
              </a:rPr>
              <a:t>Tarihsel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kaynakları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nelerdir?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Şu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andaki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Avrupa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nasıl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tarif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edilebilir?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Avrupa’nın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nereye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gitmesi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gerekmektedir?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351155" marR="6985" indent="-339090" algn="just">
              <a:lnSpc>
                <a:spcPts val="192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Bu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konularda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damar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veya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marjinal,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birbirleriyle,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daha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fazla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taraftar 	</a:t>
            </a:r>
            <a:r>
              <a:rPr sz="2000" dirty="0">
                <a:latin typeface="Calibri"/>
                <a:cs typeface="Calibri"/>
              </a:rPr>
              <a:t>bularak,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verilecek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nihai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cevaplarda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söz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sahibi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olmak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isteyen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pek</a:t>
            </a:r>
            <a:r>
              <a:rPr sz="2000" i="1" spc="1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çok</a:t>
            </a:r>
            <a:r>
              <a:rPr sz="2000" i="1" spc="160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akım 	</a:t>
            </a:r>
            <a:r>
              <a:rPr sz="2000" i="1" spc="-10" dirty="0">
                <a:latin typeface="Calibri"/>
                <a:cs typeface="Calibri"/>
              </a:rPr>
              <a:t>vardır.</a:t>
            </a:r>
            <a:endParaRPr sz="2000">
              <a:latin typeface="Calibri"/>
              <a:cs typeface="Calibri"/>
            </a:endParaRPr>
          </a:p>
          <a:p>
            <a:pPr marL="351155" marR="5080" indent="-339090" algn="just">
              <a:lnSpc>
                <a:spcPts val="192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Literatüre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baktığımızda,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bu</a:t>
            </a:r>
            <a:r>
              <a:rPr sz="2000" i="1" spc="3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algıların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grupların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genel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ideolojik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duruşuyla 	</a:t>
            </a:r>
            <a:r>
              <a:rPr sz="2000" dirty="0">
                <a:latin typeface="Calibri"/>
                <a:cs typeface="Calibri"/>
              </a:rPr>
              <a:t>(liberal,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muhafazakâr,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sosyal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demokrat,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çevreci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vs),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sınıfsal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mensubiyetle, 	</a:t>
            </a:r>
            <a:r>
              <a:rPr sz="2000" dirty="0">
                <a:latin typeface="Calibri"/>
                <a:cs typeface="Calibri"/>
              </a:rPr>
              <a:t>etnik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arka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planla,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eğitim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düzeyiyle,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yaşam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tarzıyla,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mesleki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statüyle, 	</a:t>
            </a:r>
            <a:r>
              <a:rPr sz="2000" dirty="0">
                <a:latin typeface="Calibri"/>
                <a:cs typeface="Calibri"/>
              </a:rPr>
              <a:t>yabancı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dil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bilip</a:t>
            </a:r>
            <a:r>
              <a:rPr sz="2000" spc="25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bilmemekle,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başka</a:t>
            </a:r>
            <a:r>
              <a:rPr sz="2000" spc="25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Avrupa</a:t>
            </a:r>
            <a:r>
              <a:rPr sz="2000" spc="25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ülkesinde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yaşamış/ 	</a:t>
            </a:r>
            <a:r>
              <a:rPr sz="2000" dirty="0">
                <a:latin typeface="Calibri"/>
                <a:cs typeface="Calibri"/>
              </a:rPr>
              <a:t>yaşamakta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olup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olmamakla,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yaşla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benzeri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pek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çok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faktörle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ilgili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olduğu 	görülür.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13" y="860298"/>
            <a:ext cx="229108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1333500" algn="l"/>
              </a:tabLst>
            </a:pPr>
            <a:r>
              <a:rPr sz="2200" spc="-10" dirty="0">
                <a:latin typeface="Calibri"/>
                <a:cs typeface="Calibri"/>
              </a:rPr>
              <a:t>Avrupa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kimliğini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4194" y="860298"/>
            <a:ext cx="56337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3605" algn="l"/>
                <a:tab pos="1884045" algn="l"/>
                <a:tab pos="2662555" algn="l"/>
                <a:tab pos="4025265" algn="l"/>
              </a:tabLst>
            </a:pPr>
            <a:r>
              <a:rPr sz="2200" spc="-10" dirty="0">
                <a:latin typeface="Calibri"/>
                <a:cs typeface="Calibri"/>
              </a:rPr>
              <a:t>ortaya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çıkaran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süreç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anlamında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Avrupalılaşma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1820" y="2123440"/>
            <a:ext cx="7702550" cy="18415"/>
          </a:xfrm>
          <a:custGeom>
            <a:avLst/>
            <a:gdLst/>
            <a:ahLst/>
            <a:cxnLst/>
            <a:rect l="l" t="t" r="r" b="b"/>
            <a:pathLst>
              <a:path w="7702550" h="18414">
                <a:moveTo>
                  <a:pt x="0" y="18288"/>
                </a:moveTo>
                <a:lnTo>
                  <a:pt x="0" y="0"/>
                </a:lnTo>
                <a:lnTo>
                  <a:pt x="7702296" y="0"/>
                </a:lnTo>
                <a:lnTo>
                  <a:pt x="7702296" y="18287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6213" y="1128514"/>
            <a:ext cx="807212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terimi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sorunsuz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olarak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kullanılamamaktadır.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2200">
              <a:latin typeface="Calibri"/>
              <a:cs typeface="Calibri"/>
            </a:endParaRPr>
          </a:p>
          <a:p>
            <a:pPr marL="355600" marR="10160" indent="-342900">
              <a:lnSpc>
                <a:spcPts val="2110"/>
              </a:lnSpc>
              <a:buFont typeface="Arial MT"/>
              <a:buChar char="•"/>
              <a:tabLst>
                <a:tab pos="355600" algn="l"/>
                <a:tab pos="1262380" algn="l"/>
                <a:tab pos="3122930" algn="l"/>
                <a:tab pos="4420870" algn="l"/>
                <a:tab pos="5080635" algn="l"/>
                <a:tab pos="5909945" algn="l"/>
                <a:tab pos="7411084" algn="l"/>
              </a:tabLst>
            </a:pPr>
            <a:r>
              <a:rPr sz="2200" spc="-10" dirty="0">
                <a:latin typeface="Calibri"/>
                <a:cs typeface="Calibri"/>
              </a:rPr>
              <a:t>Olsen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Avrupalılaşma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teriminin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beş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farklı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kullanımını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tespit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etmektedir:</a:t>
            </a:r>
            <a:endParaRPr sz="2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527050" algn="l"/>
              </a:tabLst>
            </a:pPr>
            <a:r>
              <a:rPr sz="2200" dirty="0">
                <a:latin typeface="Calibri"/>
                <a:cs typeface="Calibri"/>
              </a:rPr>
              <a:t>Dış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sınırların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değişmesi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(örneğin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genişleme)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yoluyla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Avrupalılaşma.</a:t>
            </a:r>
            <a:endParaRPr sz="2200">
              <a:latin typeface="Calibri"/>
              <a:cs typeface="Calibri"/>
            </a:endParaRPr>
          </a:p>
          <a:p>
            <a:pPr marL="526415" marR="5080" indent="-514350">
              <a:lnSpc>
                <a:spcPct val="80000"/>
              </a:lnSpc>
              <a:spcBef>
                <a:spcPts val="530"/>
              </a:spcBef>
              <a:buAutoNum type="arabicPeriod"/>
              <a:tabLst>
                <a:tab pos="526415" algn="l"/>
                <a:tab pos="1599565" algn="l"/>
                <a:tab pos="3161030" algn="l"/>
                <a:tab pos="4098290" algn="l"/>
                <a:tab pos="5328920" algn="l"/>
                <a:tab pos="6711315" algn="l"/>
                <a:tab pos="7253605" algn="l"/>
              </a:tabLst>
            </a:pPr>
            <a:r>
              <a:rPr sz="2200" spc="-10" dirty="0">
                <a:latin typeface="Calibri"/>
                <a:cs typeface="Calibri"/>
              </a:rPr>
              <a:t>Kurucu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prensiplere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dayalı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değerler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düzeninin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ve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Avrupa </a:t>
            </a:r>
            <a:r>
              <a:rPr sz="2200" dirty="0">
                <a:latin typeface="Calibri"/>
                <a:cs typeface="Calibri"/>
              </a:rPr>
              <a:t>seviyesinde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yönetim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kurumlarının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gelişmesi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yoluyla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Avrupalılaşma.</a:t>
            </a:r>
            <a:endParaRPr sz="2200">
              <a:latin typeface="Calibri"/>
              <a:cs typeface="Calibri"/>
            </a:endParaRPr>
          </a:p>
          <a:p>
            <a:pPr marL="526415" marR="7620" indent="-514350">
              <a:lnSpc>
                <a:spcPct val="80000"/>
              </a:lnSpc>
              <a:spcBef>
                <a:spcPts val="530"/>
              </a:spcBef>
              <a:buAutoNum type="arabicPeriod"/>
              <a:tabLst>
                <a:tab pos="526415" algn="l"/>
              </a:tabLst>
            </a:pPr>
            <a:r>
              <a:rPr sz="2200" dirty="0">
                <a:latin typeface="Calibri"/>
                <a:cs typeface="Calibri"/>
              </a:rPr>
              <a:t>Ulus</a:t>
            </a:r>
            <a:r>
              <a:rPr sz="2200" spc="2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</a:t>
            </a:r>
            <a:r>
              <a:rPr sz="2200" spc="2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ulus-</a:t>
            </a:r>
            <a:r>
              <a:rPr sz="2200" dirty="0">
                <a:latin typeface="Calibri"/>
                <a:cs typeface="Calibri"/>
              </a:rPr>
              <a:t>altı</a:t>
            </a:r>
            <a:r>
              <a:rPr sz="2200" spc="2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yönetim</a:t>
            </a:r>
            <a:r>
              <a:rPr sz="2200" spc="2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şekillerinin</a:t>
            </a:r>
            <a:r>
              <a:rPr sz="2200" spc="2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Avrupa</a:t>
            </a:r>
            <a:r>
              <a:rPr sz="2200" spc="2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siyasi</a:t>
            </a:r>
            <a:r>
              <a:rPr sz="2200" spc="2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merkezine</a:t>
            </a:r>
            <a:r>
              <a:rPr sz="2200" spc="29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ve </a:t>
            </a:r>
            <a:r>
              <a:rPr sz="2200" dirty="0">
                <a:latin typeface="Calibri"/>
                <a:cs typeface="Calibri"/>
              </a:rPr>
              <a:t>Avrupa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çapındaki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değerlere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uyması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yoluyla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Avrupalılaşma.</a:t>
            </a:r>
            <a:endParaRPr sz="2200">
              <a:latin typeface="Calibri"/>
              <a:cs typeface="Calibri"/>
            </a:endParaRPr>
          </a:p>
          <a:p>
            <a:pPr marL="526415" marR="6350" indent="-514350">
              <a:lnSpc>
                <a:spcPct val="80000"/>
              </a:lnSpc>
              <a:spcBef>
                <a:spcPts val="525"/>
              </a:spcBef>
              <a:buAutoNum type="arabicPeriod"/>
              <a:tabLst>
                <a:tab pos="526415" algn="l"/>
              </a:tabLst>
            </a:pPr>
            <a:r>
              <a:rPr sz="2200" dirty="0">
                <a:latin typeface="Calibri"/>
                <a:cs typeface="Calibri"/>
              </a:rPr>
              <a:t>Avrupa’ya</a:t>
            </a:r>
            <a:r>
              <a:rPr sz="2200" spc="22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özgü</a:t>
            </a:r>
            <a:r>
              <a:rPr sz="2200" spc="2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siyasi</a:t>
            </a:r>
            <a:r>
              <a:rPr sz="2200" spc="2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örgüt</a:t>
            </a:r>
            <a:r>
              <a:rPr sz="2200" spc="2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</a:t>
            </a:r>
            <a:r>
              <a:rPr sz="2200" spc="22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yönetim</a:t>
            </a:r>
            <a:r>
              <a:rPr sz="2200" spc="2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şekillerinin</a:t>
            </a:r>
            <a:r>
              <a:rPr sz="2200" spc="2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ihracı</a:t>
            </a:r>
            <a:r>
              <a:rPr sz="2200" spc="2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yoluyla Avrupalılaşma.</a:t>
            </a:r>
            <a:endParaRPr sz="2200">
              <a:latin typeface="Calibri"/>
              <a:cs typeface="Calibri"/>
            </a:endParaRPr>
          </a:p>
          <a:p>
            <a:pPr marL="526415" marR="6350" indent="-514350">
              <a:lnSpc>
                <a:spcPct val="80000"/>
              </a:lnSpc>
              <a:spcBef>
                <a:spcPts val="530"/>
              </a:spcBef>
              <a:buAutoNum type="arabicPeriod"/>
              <a:tabLst>
                <a:tab pos="526415" algn="l"/>
                <a:tab pos="1695450" algn="l"/>
                <a:tab pos="2105660" algn="l"/>
                <a:tab pos="3307079" algn="l"/>
                <a:tab pos="4014470" algn="l"/>
                <a:tab pos="4768215" algn="l"/>
                <a:tab pos="5223510" algn="l"/>
                <a:tab pos="6177280" algn="l"/>
                <a:tab pos="6716395" algn="l"/>
                <a:tab pos="7465695" algn="l"/>
              </a:tabLst>
            </a:pPr>
            <a:r>
              <a:rPr sz="2200" spc="-10" dirty="0">
                <a:latin typeface="Calibri"/>
                <a:cs typeface="Calibri"/>
              </a:rPr>
              <a:t>Birleşmiş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ve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siyaseten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daha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güçlü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bir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Avrupa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için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siyasi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5" dirty="0">
                <a:latin typeface="Calibri"/>
                <a:cs typeface="Calibri"/>
              </a:rPr>
              <a:t>proje </a:t>
            </a:r>
            <a:r>
              <a:rPr sz="2200" dirty="0">
                <a:latin typeface="Calibri"/>
                <a:cs typeface="Calibri"/>
              </a:rPr>
              <a:t>yoluyla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Avrupalılaşma.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13" y="634746"/>
            <a:ext cx="8073390" cy="3622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1790" marR="5715" indent="-33909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Avrupa’nın</a:t>
            </a:r>
            <a:r>
              <a:rPr sz="2000" u="heavy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Avrupalılaşması,</a:t>
            </a:r>
            <a:r>
              <a:rPr sz="2000" u="heavy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diğer</a:t>
            </a:r>
            <a:r>
              <a:rPr sz="2000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bir</a:t>
            </a:r>
            <a:r>
              <a:rPr sz="2000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deyişle</a:t>
            </a:r>
            <a:r>
              <a:rPr sz="2000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mevcut</a:t>
            </a:r>
            <a:r>
              <a:rPr sz="2000" u="heavy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olduğu</a:t>
            </a:r>
            <a:r>
              <a:rPr sz="2000" u="heavy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kadarıyla</a:t>
            </a:r>
            <a:r>
              <a:rPr sz="2000" spc="-10" dirty="0">
                <a:latin typeface="Calibri"/>
                <a:cs typeface="Calibri"/>
              </a:rPr>
              <a:t> 	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Avrupa</a:t>
            </a:r>
            <a:r>
              <a:rPr sz="2000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kimliğinin</a:t>
            </a:r>
            <a:r>
              <a:rPr sz="20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tarihi</a:t>
            </a:r>
            <a:r>
              <a:rPr sz="2000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oluşma</a:t>
            </a:r>
            <a:r>
              <a:rPr sz="2000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safhaları</a:t>
            </a:r>
            <a:r>
              <a:rPr sz="20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şöyle</a:t>
            </a:r>
            <a:r>
              <a:rPr sz="2000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sıralanabilir: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467359" marR="6350" indent="-455295" algn="just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000" b="1" dirty="0">
                <a:latin typeface="Calibri"/>
                <a:cs typeface="Calibri"/>
              </a:rPr>
              <a:t>1500’e</a:t>
            </a:r>
            <a:r>
              <a:rPr sz="2000" b="1" spc="2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kadar</a:t>
            </a:r>
            <a:r>
              <a:rPr sz="2000" b="1" spc="2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geçen</a:t>
            </a:r>
            <a:r>
              <a:rPr sz="2000" b="1" spc="3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dönem:</a:t>
            </a:r>
            <a:r>
              <a:rPr sz="2000" b="1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Avrupa’nın,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özellikle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kendi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varlığını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tehdit 	</a:t>
            </a:r>
            <a:r>
              <a:rPr sz="2000" dirty="0">
                <a:latin typeface="Calibri"/>
                <a:cs typeface="Calibri"/>
              </a:rPr>
              <a:t>eden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‘Öteki’nin</a:t>
            </a:r>
            <a:r>
              <a:rPr sz="2000" spc="1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(örneğin,</a:t>
            </a:r>
            <a:r>
              <a:rPr sz="2000" spc="1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Araplar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1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Osmanlılar)</a:t>
            </a:r>
            <a:r>
              <a:rPr sz="2000" spc="1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ortaya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çıkmasıyla, 	kendini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keşfedişi.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  <a:buFont typeface="Calibri"/>
              <a:buAutoNum type="arabicPeriod"/>
            </a:pPr>
            <a:endParaRPr sz="2000">
              <a:latin typeface="Calibri"/>
              <a:cs typeface="Calibri"/>
            </a:endParaRPr>
          </a:p>
          <a:p>
            <a:pPr marL="467359" marR="5080" indent="-455295" algn="just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000" b="1" dirty="0">
                <a:latin typeface="Calibri"/>
                <a:cs typeface="Calibri"/>
              </a:rPr>
              <a:t>1500-1850,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Ön-</a:t>
            </a:r>
            <a:r>
              <a:rPr sz="2000" b="1" dirty="0">
                <a:latin typeface="Calibri"/>
                <a:cs typeface="Calibri"/>
              </a:rPr>
              <a:t>Avrupalılaşma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dönemi: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Deniz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yolarının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keşfi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fikirler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ve 	</a:t>
            </a:r>
            <a:r>
              <a:rPr sz="2000" dirty="0">
                <a:latin typeface="Calibri"/>
                <a:cs typeface="Calibri"/>
              </a:rPr>
              <a:t>maddi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zenginlik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Doğu’dan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Avrupa’ya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aktı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içsel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Avrupalılaşma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ile 	</a:t>
            </a:r>
            <a:r>
              <a:rPr sz="2000" dirty="0">
                <a:latin typeface="Calibri"/>
                <a:cs typeface="Calibri"/>
              </a:rPr>
              <a:t>ekonomik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teknolojik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üstünlük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sağlamlaştırıldı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daha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sonra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dışa 	</a:t>
            </a:r>
            <a:r>
              <a:rPr sz="2000" dirty="0">
                <a:latin typeface="Calibri"/>
                <a:cs typeface="Calibri"/>
              </a:rPr>
              <a:t>dönük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Avrupalılaşmayı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getirdi.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1121</Words>
  <Application>Microsoft Office PowerPoint</Application>
  <PresentationFormat>Ekran Gösterisi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 MT</vt:lpstr>
      <vt:lpstr>Calibri</vt:lpstr>
      <vt:lpstr>Times New Roman</vt:lpstr>
      <vt:lpstr>Office Theme</vt:lpstr>
      <vt:lpstr>AVRUPA</vt:lpstr>
      <vt:lpstr>Avrupa Kimliği?</vt:lpstr>
      <vt:lpstr>PowerPoint Sunusu</vt:lpstr>
      <vt:lpstr>PowerPoint Sunusu</vt:lpstr>
      <vt:lpstr>PowerPoint Sunusu</vt:lpstr>
      <vt:lpstr>PowerPoint Sunusu</vt:lpstr>
      <vt:lpstr>Avrupa kimliği üzerindeki birbirinden çok farklı görüşlerin olmasının en önemli sebebi, bu kimlikle ilgili yargılara ulaşabilmek için sorulması kaçınılmaz olan temel soruların dahi çok fazla olmasıdır: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AVRUPA - SİYASİ.pptx</dc:title>
  <dc:creator>user</dc:creator>
  <cp:lastModifiedBy>merve altundal öncü</cp:lastModifiedBy>
  <cp:revision>17</cp:revision>
  <dcterms:created xsi:type="dcterms:W3CDTF">2024-02-05T07:06:10Z</dcterms:created>
  <dcterms:modified xsi:type="dcterms:W3CDTF">2024-08-01T07:09:00Z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2024-02-05T00:00:00Z</vt:filetime>
  </property>
  <property fmtid="{D5CDD505-2E9C-101B-9397-08002B2CF9AE}" pid="5" name="Producer">
    <vt:lpwstr>Acrobat Distiller 11.0 (Windows)</vt:lpwstr>
  </property>
</Properties>
</file>