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12.12.2018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12.12.2018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12.12.2018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6</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Alışveriş ve </a:t>
            </a:r>
            <a:r>
              <a:rPr lang="tr-TR" sz="4400" dirty="0" err="1" smtClean="0">
                <a:latin typeface="Bell MT" pitchFamily="18" charset="0"/>
                <a:cs typeface="Andalus" pitchFamily="18" charset="-78"/>
              </a:rPr>
              <a:t>Etnografi</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Dersin son iki haftasında tüketim anına odaklanıyor, marketlere, alışveriş merkezlerine, kasaplara, fuarlara, vs. odaklanıyoruz. Tüketimin raf içi, tezgah üstü karşılaşmalarına ağırlık veriyoruz. Bu alan ve ölçekte </a:t>
            </a:r>
            <a:r>
              <a:rPr lang="tr-TR" sz="2400" dirty="0" err="1" smtClean="0">
                <a:latin typeface="Bell MT" pitchFamily="18" charset="0"/>
              </a:rPr>
              <a:t>etnografik</a:t>
            </a:r>
            <a:r>
              <a:rPr lang="tr-TR" sz="2400" dirty="0" smtClean="0">
                <a:latin typeface="Bell MT" pitchFamily="18" charset="0"/>
              </a:rPr>
              <a:t> çalışmanın uygunluğunu sorguluyoruz.</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smtClean="0">
                <a:latin typeface="Bell MT" pitchFamily="18" charset="0"/>
              </a:rPr>
              <a:t>İnsanların tüketimleri, belirli rasyonel hesaplamalara dayandığı kadar sık ziyaret edilen yerlere, ziyaret içi karşılaşmalara, mekanların sunabildiklerine, mekan içi duygu, düşünce ve pratiklere dayanır. Tüketen toplumsal aktör, bu sebeple, yalnızca hesaplamaz, ayrıca mekana ve zamana dair, oralara mal olmuş hesaplama araçları ve biçimleri dahil, mevcut anlatıların ve örüntülerin izinde yürür.</a:t>
            </a:r>
          </a:p>
          <a:p>
            <a:r>
              <a:rPr lang="tr-TR" sz="2400" dirty="0" smtClean="0">
                <a:latin typeface="Bell MT" pitchFamily="18" charset="0"/>
              </a:rPr>
              <a:t>Tüketirken karşılaşmak belli bir pratik dizgenin ağırlığını taşır. Tüketim mekanları </a:t>
            </a:r>
            <a:r>
              <a:rPr lang="tr-TR" sz="2400" dirty="0" err="1" smtClean="0">
                <a:latin typeface="Bell MT" pitchFamily="18" charset="0"/>
              </a:rPr>
              <a:t>kollektif</a:t>
            </a:r>
            <a:r>
              <a:rPr lang="tr-TR" sz="2400" dirty="0" smtClean="0">
                <a:latin typeface="Bell MT" pitchFamily="18" charset="0"/>
              </a:rPr>
              <a:t> aidiyetin </a:t>
            </a:r>
            <a:r>
              <a:rPr lang="tr-TR" sz="2400" dirty="0" smtClean="0">
                <a:latin typeface="Bell MT" pitchFamily="18" charset="0"/>
              </a:rPr>
              <a:t>ayinsel </a:t>
            </a:r>
            <a:r>
              <a:rPr lang="tr-TR" sz="2400" dirty="0" smtClean="0">
                <a:latin typeface="Bell MT" pitchFamily="18" charset="0"/>
              </a:rPr>
              <a:t>bir örgütlenişi gibidir. Nelerin seçildiği bu sebeple nerede bulunmanın seçildiği ile ve yılın ve tarihin hangi zamanında olunduğunun bilinciyle örülü olarak seçene dair antropolojik organizasyon örüntüleri sunar. </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Antropoloji her şeyden önce toplumsal pratiklerin gözlemlenmesine dayanır. </a:t>
            </a:r>
            <a:r>
              <a:rPr lang="tr-TR" sz="2400" dirty="0" smtClean="0">
                <a:latin typeface="Bell MT" pitchFamily="18" charset="0"/>
              </a:rPr>
              <a:t>Tüketimin alanda bulduğu karşılığı ele alan alışveriş </a:t>
            </a:r>
            <a:r>
              <a:rPr lang="tr-TR" sz="2400" dirty="0" err="1" smtClean="0">
                <a:latin typeface="Bell MT" pitchFamily="18" charset="0"/>
              </a:rPr>
              <a:t>etnografisi</a:t>
            </a:r>
            <a:r>
              <a:rPr lang="tr-TR" sz="2400" dirty="0" smtClean="0">
                <a:latin typeface="Bell MT" pitchFamily="18" charset="0"/>
              </a:rPr>
              <a:t>, antropolojinin </a:t>
            </a:r>
            <a:r>
              <a:rPr lang="tr-TR" sz="2400" dirty="0" smtClean="0">
                <a:latin typeface="Bell MT" pitchFamily="18" charset="0"/>
              </a:rPr>
              <a:t>tüketimle </a:t>
            </a:r>
            <a:r>
              <a:rPr lang="tr-TR" sz="2400" dirty="0" smtClean="0">
                <a:latin typeface="Bell MT" pitchFamily="18" charset="0"/>
              </a:rPr>
              <a:t>ilişkilendiği </a:t>
            </a:r>
            <a:r>
              <a:rPr lang="tr-TR" sz="2400" dirty="0" smtClean="0">
                <a:latin typeface="Bell MT" pitchFamily="18" charset="0"/>
              </a:rPr>
              <a:t>her ürün üzerinde </a:t>
            </a:r>
            <a:r>
              <a:rPr lang="tr-TR" sz="2400" dirty="0" smtClean="0">
                <a:latin typeface="Bell MT" pitchFamily="18" charset="0"/>
              </a:rPr>
              <a:t>(koleksiyon ürünleri, içecek, hediye, müzik, spor, oyuncak, araç (araba, vs.), vs.) </a:t>
            </a:r>
            <a:r>
              <a:rPr lang="tr-TR" sz="2400" dirty="0" smtClean="0">
                <a:latin typeface="Bell MT" pitchFamily="18" charset="0"/>
              </a:rPr>
              <a:t>kuvvetle </a:t>
            </a:r>
            <a:r>
              <a:rPr lang="tr-TR" sz="2400" dirty="0" smtClean="0">
                <a:latin typeface="Bell MT" pitchFamily="18" charset="0"/>
              </a:rPr>
              <a:t>işlem yapmaktadır. </a:t>
            </a:r>
            <a:endParaRPr lang="tr-TR" sz="2400" dirty="0" smtClean="0">
              <a:latin typeface="Bell MT" pitchFamily="18" charset="0"/>
            </a:endParaRPr>
          </a:p>
          <a:p>
            <a:r>
              <a:rPr lang="tr-TR" sz="2400" dirty="0" smtClean="0">
                <a:latin typeface="Bell MT" pitchFamily="18" charset="0"/>
              </a:rPr>
              <a:t>Toplumsal aktörlerin tüketimlerinin </a:t>
            </a:r>
            <a:r>
              <a:rPr lang="tr-TR" sz="2400" dirty="0" err="1" smtClean="0">
                <a:latin typeface="Bell MT" pitchFamily="18" charset="0"/>
              </a:rPr>
              <a:t>etnografisi</a:t>
            </a:r>
            <a:r>
              <a:rPr lang="tr-TR" sz="2400" dirty="0" smtClean="0">
                <a:latin typeface="Bell MT" pitchFamily="18" charset="0"/>
              </a:rPr>
              <a:t>, alışveriş anına odaklanarak (alışverişi mekan ve zamana girme anından başlatarak) bir kez daha toplumsal alana ve toplumsal forma dair bütüncül bir resim çizebilir.</a:t>
            </a:r>
            <a:endParaRPr lang="tr-TR" sz="2400" dirty="0">
              <a:latin typeface="Bell MT" pitchFamily="18" charset="0"/>
            </a:endParaRPr>
          </a:p>
        </p:txBody>
      </p:sp>
    </p:spTree>
    <p:extLst>
      <p:ext uri="{BB962C8B-B14F-4D97-AF65-F5344CB8AC3E}">
        <p14:creationId xmlns:p14="http://schemas.microsoft.com/office/powerpoint/2010/main" xmlns=""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12.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err="1" smtClean="0">
                <a:latin typeface="Bell MT" pitchFamily="18" charset="0"/>
              </a:rPr>
              <a:t>Mary</a:t>
            </a:r>
            <a:r>
              <a:rPr lang="tr-TR" sz="2400" dirty="0" smtClean="0">
                <a:latin typeface="Bell MT" pitchFamily="18" charset="0"/>
              </a:rPr>
              <a:t> </a:t>
            </a:r>
            <a:r>
              <a:rPr lang="tr-TR" sz="2400" dirty="0" err="1" smtClean="0">
                <a:latin typeface="Bell MT" pitchFamily="18" charset="0"/>
              </a:rPr>
              <a:t>Douglas</a:t>
            </a:r>
            <a:r>
              <a:rPr lang="tr-TR" sz="2400" dirty="0" smtClean="0">
                <a:latin typeface="Bell MT" pitchFamily="18" charset="0"/>
              </a:rPr>
              <a:t>, Baron </a:t>
            </a:r>
            <a:r>
              <a:rPr lang="tr-TR" sz="2400" dirty="0" err="1" smtClean="0">
                <a:latin typeface="Bell MT" pitchFamily="18" charset="0"/>
              </a:rPr>
              <a:t>Isherwood</a:t>
            </a:r>
            <a:r>
              <a:rPr lang="tr-TR" sz="2400" dirty="0" smtClean="0">
                <a:latin typeface="Bell MT" pitchFamily="18" charset="0"/>
              </a:rPr>
              <a:t> (1999). </a:t>
            </a:r>
            <a:r>
              <a:rPr lang="tr-TR" sz="2400" i="1" dirty="0" smtClean="0">
                <a:latin typeface="Bell MT" pitchFamily="18" charset="0"/>
              </a:rPr>
              <a:t>Tüketimin Antropolojisi</a:t>
            </a:r>
            <a:r>
              <a:rPr lang="tr-TR" sz="2400" dirty="0" smtClean="0">
                <a:latin typeface="Bell MT" pitchFamily="18" charset="0"/>
              </a:rPr>
              <a:t>. Ankara: Dost </a:t>
            </a:r>
            <a:r>
              <a:rPr lang="tr-TR" sz="2400" dirty="0" err="1" smtClean="0">
                <a:latin typeface="Bell MT" pitchFamily="18" charset="0"/>
              </a:rPr>
              <a:t>Kitabevi</a:t>
            </a:r>
            <a:r>
              <a:rPr lang="tr-TR" sz="2400" dirty="0" smtClean="0">
                <a:latin typeface="Bell MT" pitchFamily="18" charset="0"/>
              </a:rPr>
              <a:t> Yayınları. </a:t>
            </a:r>
            <a:r>
              <a:rPr lang="tr-TR" sz="2400" dirty="0" smtClean="0">
                <a:latin typeface="Bell MT" pitchFamily="18" charset="0"/>
              </a:rPr>
              <a:t>(6. </a:t>
            </a:r>
            <a:r>
              <a:rPr lang="tr-TR" sz="2400" dirty="0" smtClean="0">
                <a:latin typeface="Bell MT" pitchFamily="18" charset="0"/>
              </a:rPr>
              <a:t>Bölüm: </a:t>
            </a:r>
            <a:r>
              <a:rPr lang="tr-TR" sz="2400" dirty="0" smtClean="0">
                <a:latin typeface="Bell MT" pitchFamily="18" charset="0"/>
              </a:rPr>
              <a:t>Tüketim Dönemsellikleri, 7. Bölüm: Etnografyada </a:t>
            </a:r>
            <a:r>
              <a:rPr lang="tr-TR" sz="2400" smtClean="0">
                <a:latin typeface="Bell MT" pitchFamily="18" charset="0"/>
              </a:rPr>
              <a:t>Ayrı Ekonomik Alanlar)</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281</Words>
  <Application>Microsoft Office PowerPoint</Application>
  <PresentationFormat>Ekran Gösterisi (4:3)</PresentationFormat>
  <Paragraphs>14</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6. konu</vt:lpstr>
      <vt:lpstr>12. hafta</vt:lpstr>
      <vt:lpstr>12. hafta</vt:lpstr>
      <vt:lpstr>12. hafta</vt:lpstr>
      <vt:lpstr>12.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56</cp:revision>
  <dcterms:created xsi:type="dcterms:W3CDTF">2018-05-08T13:48:36Z</dcterms:created>
  <dcterms:modified xsi:type="dcterms:W3CDTF">2018-12-12T15:06:42Z</dcterms:modified>
</cp:coreProperties>
</file>