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A1BC2-4032-4D89-955F-075C22A0E980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504C3-3289-4897-AC3A-1D845DA410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4531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A1BC2-4032-4D89-955F-075C22A0E980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504C3-3289-4897-AC3A-1D845DA410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81360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A1BC2-4032-4D89-955F-075C22A0E980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504C3-3289-4897-AC3A-1D845DA410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3857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A1BC2-4032-4D89-955F-075C22A0E980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504C3-3289-4897-AC3A-1D845DA410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0175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A1BC2-4032-4D89-955F-075C22A0E980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504C3-3289-4897-AC3A-1D845DA410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66940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A1BC2-4032-4D89-955F-075C22A0E980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504C3-3289-4897-AC3A-1D845DA410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7034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A1BC2-4032-4D89-955F-075C22A0E980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504C3-3289-4897-AC3A-1D845DA410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14071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A1BC2-4032-4D89-955F-075C22A0E980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504C3-3289-4897-AC3A-1D845DA410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0306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A1BC2-4032-4D89-955F-075C22A0E980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504C3-3289-4897-AC3A-1D845DA410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59595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A1BC2-4032-4D89-955F-075C22A0E980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504C3-3289-4897-AC3A-1D845DA410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2126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A1BC2-4032-4D89-955F-075C22A0E980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504C3-3289-4897-AC3A-1D845DA410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21596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0A1BC2-4032-4D89-955F-075C22A0E980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E504C3-3289-4897-AC3A-1D845DA410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1392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800" b="1" smtClean="0">
                <a:solidFill>
                  <a:srgbClr val="FF0000"/>
                </a:solidFill>
              </a:rPr>
              <a:t>SOSYAL BİLİM FELSEFESİ</a:t>
            </a:r>
            <a:endParaRPr lang="tr-TR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7690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800" b="1" dirty="0">
                <a:solidFill>
                  <a:srgbClr val="FF0000"/>
                </a:solidFill>
              </a:rPr>
              <a:t>B</a:t>
            </a:r>
            <a:r>
              <a:rPr lang="tr-TR" sz="4800" b="1" dirty="0" smtClean="0">
                <a:solidFill>
                  <a:srgbClr val="FF0000"/>
                </a:solidFill>
              </a:rPr>
              <a:t>ilimsel Bilgi Nedir?</a:t>
            </a:r>
            <a:endParaRPr lang="tr-TR" sz="48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524542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“Bilim temeline dayanan, özgür, eleştirici, araştırıcı ve bağımsız düşünce”</a:t>
            </a:r>
            <a:endParaRPr lang="tr-TR" i="1" dirty="0" smtClean="0"/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“Yaratıcı, sistemli ve problem çözmeye yönelik amaçlı düşünce”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91327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800" b="1" dirty="0">
                <a:solidFill>
                  <a:srgbClr val="FF0000"/>
                </a:solidFill>
              </a:rPr>
              <a:t>B</a:t>
            </a:r>
            <a:r>
              <a:rPr lang="tr-TR" sz="4800" b="1" dirty="0" smtClean="0">
                <a:solidFill>
                  <a:srgbClr val="FF0000"/>
                </a:solidFill>
              </a:rPr>
              <a:t>ilimsel Bilgi Nedir?</a:t>
            </a:r>
            <a:endParaRPr lang="tr-TR" sz="48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524542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/>
          </a:p>
          <a:p>
            <a:r>
              <a:rPr lang="tr-TR" dirty="0" smtClean="0"/>
              <a:t>Tecrübe</a:t>
            </a:r>
          </a:p>
          <a:p>
            <a:endParaRPr lang="tr-TR" dirty="0" smtClean="0"/>
          </a:p>
          <a:p>
            <a:r>
              <a:rPr lang="tr-TR" dirty="0" smtClean="0"/>
              <a:t>Deney		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Araştırma</a:t>
            </a:r>
          </a:p>
          <a:p>
            <a:endParaRPr lang="tr-TR" dirty="0"/>
          </a:p>
          <a:p>
            <a:r>
              <a:rPr lang="tr-TR" dirty="0" smtClean="0"/>
              <a:t>Sorun çözme</a:t>
            </a:r>
            <a:endParaRPr lang="tr-TR" dirty="0"/>
          </a:p>
        </p:txBody>
      </p:sp>
      <p:sp>
        <p:nvSpPr>
          <p:cNvPr id="4" name="Sağ Ayraç 3"/>
          <p:cNvSpPr/>
          <p:nvPr/>
        </p:nvSpPr>
        <p:spPr>
          <a:xfrm>
            <a:off x="3412274" y="1690688"/>
            <a:ext cx="546410" cy="3773410"/>
          </a:xfrm>
          <a:prstGeom prst="rightBrac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Dikdörtgen 4"/>
          <p:cNvSpPr/>
          <p:nvPr/>
        </p:nvSpPr>
        <p:spPr>
          <a:xfrm>
            <a:off x="4783874" y="2850105"/>
            <a:ext cx="4237463" cy="129354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200" b="1" dirty="0" smtClean="0"/>
              <a:t>Yöntem ve Teknikler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797116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800" b="1" dirty="0">
                <a:solidFill>
                  <a:srgbClr val="FF0000"/>
                </a:solidFill>
              </a:rPr>
              <a:t>B</a:t>
            </a:r>
            <a:r>
              <a:rPr lang="tr-TR" sz="4800" b="1" dirty="0" smtClean="0">
                <a:solidFill>
                  <a:srgbClr val="FF0000"/>
                </a:solidFill>
              </a:rPr>
              <a:t>ilimsel Bilgi Nedir?</a:t>
            </a:r>
            <a:endParaRPr lang="tr-TR" sz="48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524542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>
              <a:lnSpc>
                <a:spcPct val="150000"/>
              </a:lnSpc>
            </a:pPr>
            <a:r>
              <a:rPr lang="tr-TR" dirty="0" smtClean="0"/>
              <a:t>Belirli bir alanda, belirli bir olgu ya da ilişkiyi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Betimlemek, açıklamak, keşfetmek için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Belirli ve tutarlı </a:t>
            </a:r>
            <a:r>
              <a:rPr lang="tr-TR" b="1" dirty="0" smtClean="0"/>
              <a:t>yöntem</a:t>
            </a:r>
            <a:r>
              <a:rPr lang="tr-TR" dirty="0" smtClean="0"/>
              <a:t>lere dayanan</a:t>
            </a:r>
          </a:p>
          <a:p>
            <a:pPr>
              <a:lnSpc>
                <a:spcPct val="150000"/>
              </a:lnSpc>
            </a:pPr>
            <a:r>
              <a:rPr lang="tr-TR" b="1" dirty="0" smtClean="0"/>
              <a:t>Sistematik</a:t>
            </a:r>
            <a:r>
              <a:rPr lang="tr-TR" dirty="0" smtClean="0"/>
              <a:t> bulgu, kavram, kavrayış ve uygulama üretimi içeren bilgi türüdür.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84764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800" b="1" dirty="0" smtClean="0">
                <a:solidFill>
                  <a:srgbClr val="FF0000"/>
                </a:solidFill>
              </a:rPr>
              <a:t>Bilgi ve Bilimsel Bilgi</a:t>
            </a:r>
            <a:endParaRPr lang="tr-TR" sz="48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524542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Bilgi ve Bilim</a:t>
            </a:r>
            <a:endParaRPr lang="tr-TR" dirty="0"/>
          </a:p>
          <a:p>
            <a:r>
              <a:rPr lang="tr-TR" dirty="0"/>
              <a:t>Bilimsel yöntem</a:t>
            </a:r>
          </a:p>
          <a:p>
            <a:r>
              <a:rPr lang="tr-TR" dirty="0"/>
              <a:t>Kuram</a:t>
            </a:r>
          </a:p>
          <a:p>
            <a:r>
              <a:rPr lang="tr-TR" dirty="0"/>
              <a:t>Paradigma</a:t>
            </a:r>
          </a:p>
          <a:p>
            <a:r>
              <a:rPr lang="tr-TR" dirty="0"/>
              <a:t>Araştırma</a:t>
            </a:r>
          </a:p>
          <a:p>
            <a:r>
              <a:rPr lang="tr-TR" dirty="0"/>
              <a:t>Araştırma türleri</a:t>
            </a:r>
          </a:p>
          <a:p>
            <a:r>
              <a:rPr lang="tr-TR" dirty="0"/>
              <a:t>Araştırma </a:t>
            </a:r>
            <a:r>
              <a:rPr lang="tr-TR" dirty="0" smtClean="0"/>
              <a:t>süreci</a:t>
            </a:r>
          </a:p>
          <a:p>
            <a:r>
              <a:rPr lang="tr-TR" dirty="0" smtClean="0"/>
              <a:t>Araştırma yöntemleri</a:t>
            </a:r>
          </a:p>
          <a:p>
            <a:r>
              <a:rPr lang="tr-TR" dirty="0" smtClean="0"/>
              <a:t>Araştırma teknikleri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37734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800" b="1" dirty="0" smtClean="0">
                <a:solidFill>
                  <a:srgbClr val="FF0000"/>
                </a:solidFill>
              </a:rPr>
              <a:t>Bilgi Nedir?</a:t>
            </a:r>
            <a:endParaRPr lang="tr-TR" sz="48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315845"/>
            <a:ext cx="10515600" cy="501804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Doğal ya da toplumsal olaylar, olgular, ilişkiler hakkında edindiğimiz deneyimsel, ampirik, kuramsal ürünlere </a:t>
            </a:r>
            <a:r>
              <a:rPr lang="tr-TR" b="1" dirty="0" smtClean="0"/>
              <a:t>bilgi</a:t>
            </a:r>
            <a:r>
              <a:rPr lang="tr-TR" dirty="0" smtClean="0"/>
              <a:t> denir.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Bilgi nesneler, olgular, olaylar, ilişkiler hakkında;</a:t>
            </a:r>
          </a:p>
          <a:p>
            <a:pPr marL="0" indent="0">
              <a:buNone/>
            </a:pPr>
            <a:r>
              <a:rPr lang="tr-TR" dirty="0" smtClean="0"/>
              <a:t>-yargıda bulunmaya</a:t>
            </a:r>
          </a:p>
          <a:p>
            <a:pPr marL="0" indent="0">
              <a:buNone/>
            </a:pPr>
            <a:r>
              <a:rPr lang="tr-TR" dirty="0" smtClean="0"/>
              <a:t>-açıklama yapmaya</a:t>
            </a:r>
          </a:p>
          <a:p>
            <a:pPr marL="0" indent="0">
              <a:buNone/>
            </a:pPr>
            <a:r>
              <a:rPr lang="tr-TR" dirty="0" smtClean="0"/>
              <a:t>-etkinlikte bulunmaya</a:t>
            </a:r>
          </a:p>
          <a:p>
            <a:pPr marL="0" indent="0">
              <a:buNone/>
            </a:pPr>
            <a:r>
              <a:rPr lang="tr-TR" dirty="0"/>
              <a:t>-</a:t>
            </a:r>
            <a:r>
              <a:rPr lang="tr-TR" dirty="0" smtClean="0"/>
              <a:t>öngörü geliştirmeye imkan verir.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508000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800" b="1" dirty="0" smtClean="0">
                <a:solidFill>
                  <a:srgbClr val="FF0000"/>
                </a:solidFill>
              </a:rPr>
              <a:t>Bilgi Nedir?</a:t>
            </a:r>
            <a:endParaRPr lang="tr-TR" sz="48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524542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Bilginin temeli</a:t>
            </a:r>
          </a:p>
          <a:p>
            <a:pPr marL="0" indent="0">
              <a:buNone/>
            </a:pPr>
            <a:endParaRPr lang="tr-TR" b="1" dirty="0" smtClean="0"/>
          </a:p>
          <a:p>
            <a:r>
              <a:rPr lang="tr-TR" dirty="0" smtClean="0"/>
              <a:t>İnsan - Doğa ilişkisi</a:t>
            </a:r>
          </a:p>
          <a:p>
            <a:endParaRPr lang="tr-TR" dirty="0" smtClean="0"/>
          </a:p>
          <a:p>
            <a:r>
              <a:rPr lang="tr-TR" dirty="0" smtClean="0"/>
              <a:t>İnsan - İnsan ilişkisi</a:t>
            </a:r>
          </a:p>
          <a:p>
            <a:endParaRPr lang="tr-TR" dirty="0"/>
          </a:p>
          <a:p>
            <a:endParaRPr lang="tr-TR" dirty="0"/>
          </a:p>
          <a:p>
            <a:pPr marL="0" indent="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533605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800" b="1" dirty="0" smtClean="0">
                <a:solidFill>
                  <a:srgbClr val="FF0000"/>
                </a:solidFill>
              </a:rPr>
              <a:t>Bilgi Nedir?</a:t>
            </a:r>
            <a:endParaRPr lang="tr-TR" sz="48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524542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Dolayısıyla bilgi, bir tür olarak insanın dünya üzerinde kendini üretmesi ve yeniden üretmesi sürecinde oluşur ve dönüşür.</a:t>
            </a:r>
          </a:p>
          <a:p>
            <a:endParaRPr lang="tr-TR" dirty="0"/>
          </a:p>
          <a:p>
            <a:r>
              <a:rPr lang="tr-TR" dirty="0" smtClean="0"/>
              <a:t>İnsanın maddi araçları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İnsanın düşünsel-simgesel araçları</a:t>
            </a:r>
            <a:endParaRPr lang="tr-TR" dirty="0"/>
          </a:p>
          <a:p>
            <a:pPr marL="0" indent="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04372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800" b="1" dirty="0" smtClean="0">
                <a:solidFill>
                  <a:srgbClr val="FF0000"/>
                </a:solidFill>
              </a:rPr>
              <a:t>Bilgi Nedir?</a:t>
            </a:r>
            <a:endParaRPr lang="tr-TR" sz="48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524542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Pek çok farklı bilgi türü vardır: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-Gündelik bilgi</a:t>
            </a:r>
          </a:p>
          <a:p>
            <a:pPr marL="0" indent="0">
              <a:buNone/>
            </a:pPr>
            <a:r>
              <a:rPr lang="tr-TR" dirty="0" smtClean="0"/>
              <a:t>-Teknik bilgi</a:t>
            </a:r>
          </a:p>
          <a:p>
            <a:pPr marL="0" indent="0">
              <a:buNone/>
            </a:pPr>
            <a:r>
              <a:rPr lang="tr-TR" dirty="0" smtClean="0"/>
              <a:t>-Estetik ve sanat bilgisi</a:t>
            </a:r>
          </a:p>
          <a:p>
            <a:pPr marL="0" indent="0">
              <a:buNone/>
            </a:pPr>
            <a:r>
              <a:rPr lang="tr-TR" dirty="0" smtClean="0"/>
              <a:t>-Felsefi bilgi</a:t>
            </a:r>
          </a:p>
          <a:p>
            <a:pPr marL="0" indent="0">
              <a:buNone/>
            </a:pPr>
            <a:r>
              <a:rPr lang="tr-TR" dirty="0" smtClean="0"/>
              <a:t>-Gelenekler</a:t>
            </a:r>
          </a:p>
          <a:p>
            <a:pPr marL="0" indent="0">
              <a:buNone/>
            </a:pPr>
            <a:r>
              <a:rPr lang="tr-TR" dirty="0" smtClean="0"/>
              <a:t>-Medya</a:t>
            </a:r>
          </a:p>
        </p:txBody>
      </p:sp>
    </p:spTree>
    <p:extLst>
      <p:ext uri="{BB962C8B-B14F-4D97-AF65-F5344CB8AC3E}">
        <p14:creationId xmlns:p14="http://schemas.microsoft.com/office/powerpoint/2010/main" val="2305522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800" b="1" dirty="0" smtClean="0">
                <a:solidFill>
                  <a:srgbClr val="FF0000"/>
                </a:solidFill>
              </a:rPr>
              <a:t>Bilgi Nedir?</a:t>
            </a:r>
            <a:endParaRPr lang="tr-TR" sz="48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524542"/>
            <a:ext cx="10515600" cy="4351338"/>
          </a:xfrm>
        </p:spPr>
        <p:txBody>
          <a:bodyPr>
            <a:normAutofit/>
          </a:bodyPr>
          <a:lstStyle/>
          <a:p>
            <a:r>
              <a:rPr lang="tr-TR" dirty="0" smtClean="0"/>
              <a:t>Somut bilgiler dönemi 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-çoğunlukla bilinçsiz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-el yordamıyla edinilen bilgiler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 smtClean="0"/>
              <a:t>Metafizik bilgiler dönemi</a:t>
            </a:r>
          </a:p>
          <a:p>
            <a:pPr marL="0" indent="0">
              <a:buNone/>
            </a:pPr>
            <a:r>
              <a:rPr lang="tr-TR" dirty="0" smtClean="0"/>
              <a:t>	-doğadaki güçlere anlam verilmesi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- toplumsal ilişkilerin metafizik kurgulara dayandırılması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- bilme isteğinin inançla giderilmesi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07639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800" b="1" dirty="0" smtClean="0">
                <a:solidFill>
                  <a:srgbClr val="FF0000"/>
                </a:solidFill>
              </a:rPr>
              <a:t>Bilgi Nedir?</a:t>
            </a:r>
            <a:endParaRPr lang="tr-TR" sz="48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524542"/>
            <a:ext cx="10515600" cy="4351338"/>
          </a:xfrm>
        </p:spPr>
        <p:txBody>
          <a:bodyPr>
            <a:normAutofit/>
          </a:bodyPr>
          <a:lstStyle/>
          <a:p>
            <a:r>
              <a:rPr lang="tr-TR" dirty="0" smtClean="0"/>
              <a:t>Soyut/Kavramsal bilgiler dönemi</a:t>
            </a:r>
          </a:p>
          <a:p>
            <a:pPr lvl="3"/>
            <a:r>
              <a:rPr lang="tr-TR" sz="2800" dirty="0" smtClean="0"/>
              <a:t>Sınıflı toplumların ortaya çıkışı</a:t>
            </a:r>
          </a:p>
          <a:p>
            <a:pPr lvl="3"/>
            <a:r>
              <a:rPr lang="tr-TR" sz="2800" dirty="0" smtClean="0"/>
              <a:t>Düşünce üreten toplumsal katmanların ortaya çıkışı</a:t>
            </a:r>
          </a:p>
          <a:p>
            <a:pPr lvl="3"/>
            <a:r>
              <a:rPr lang="tr-TR" sz="2800" dirty="0" smtClean="0"/>
              <a:t>Tek tanrılı dinlerin doğuşu</a:t>
            </a:r>
          </a:p>
          <a:p>
            <a:pPr lvl="3"/>
            <a:r>
              <a:rPr lang="tr-TR" sz="2800" dirty="0" smtClean="0"/>
              <a:t>Modern bilimin doğuşu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653663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800" b="1" dirty="0">
                <a:solidFill>
                  <a:srgbClr val="FF0000"/>
                </a:solidFill>
              </a:rPr>
              <a:t>B</a:t>
            </a:r>
            <a:r>
              <a:rPr lang="tr-TR" sz="4800" b="1" dirty="0" smtClean="0">
                <a:solidFill>
                  <a:srgbClr val="FF0000"/>
                </a:solidFill>
              </a:rPr>
              <a:t>ilimsel Bilgi Nedir?</a:t>
            </a:r>
            <a:endParaRPr lang="tr-TR" sz="48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524542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r>
              <a:rPr lang="tr-TR" dirty="0"/>
              <a:t>“Evrenin ya da olayların bir bölümünü konu olarak seçen, deneysel yöntemlere ve gerçekliğe dayanarak yasalar çıkarmaya çalışan düzenli </a:t>
            </a:r>
            <a:r>
              <a:rPr lang="tr-TR" dirty="0" smtClean="0"/>
              <a:t>bilgi”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“Nesnel dünyaya ve bu dünyada yer alan olgulara ilişkin </a:t>
            </a:r>
            <a:r>
              <a:rPr lang="tr-TR" dirty="0" smtClean="0"/>
              <a:t>gözlem </a:t>
            </a:r>
            <a:r>
              <a:rPr lang="tr-TR" dirty="0"/>
              <a:t>ve sistematik deneye dayalı zihinsel etkinliklerin ortak adı</a:t>
            </a:r>
            <a:r>
              <a:rPr lang="tr-TR" dirty="0" smtClean="0"/>
              <a:t>.”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68598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291</Words>
  <Application>Microsoft Office PowerPoint</Application>
  <PresentationFormat>Geniş ekran</PresentationFormat>
  <Paragraphs>85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Teması</vt:lpstr>
      <vt:lpstr>SOSYAL BİLİM FELSEFESİ</vt:lpstr>
      <vt:lpstr>Bilgi ve Bilimsel Bilgi</vt:lpstr>
      <vt:lpstr>Bilgi Nedir?</vt:lpstr>
      <vt:lpstr>Bilgi Nedir?</vt:lpstr>
      <vt:lpstr>Bilgi Nedir?</vt:lpstr>
      <vt:lpstr>Bilgi Nedir?</vt:lpstr>
      <vt:lpstr>Bilgi Nedir?</vt:lpstr>
      <vt:lpstr>Bilgi Nedir?</vt:lpstr>
      <vt:lpstr>Bilimsel Bilgi Nedir?</vt:lpstr>
      <vt:lpstr>Bilimsel Bilgi Nedir?</vt:lpstr>
      <vt:lpstr>Bilimsel Bilgi Nedir?</vt:lpstr>
      <vt:lpstr>Bilimsel Bilgi Nedir?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SOSYAL BİLİM FELSEFESİ</dc:title>
  <dc:creator>Asus</dc:creator>
  <cp:lastModifiedBy>Asus</cp:lastModifiedBy>
  <cp:revision>1</cp:revision>
  <dcterms:created xsi:type="dcterms:W3CDTF">2020-01-31T23:46:26Z</dcterms:created>
  <dcterms:modified xsi:type="dcterms:W3CDTF">2020-02-01T00:17:51Z</dcterms:modified>
</cp:coreProperties>
</file>