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54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0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1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0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361" y="239934"/>
            <a:ext cx="10058400" cy="1073712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360" y="1606252"/>
            <a:ext cx="11010535" cy="452409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6360" y="6272784"/>
            <a:ext cx="6719424" cy="365125"/>
          </a:xfrm>
        </p:spPr>
        <p:txBody>
          <a:bodyPr/>
          <a:lstStyle/>
          <a:p>
            <a:r>
              <a:rPr lang="tr-TR" dirty="0" smtClean="0"/>
              <a:t>AÜHF İktisat – F. Kemal Kızılca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3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4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1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1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3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2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Faizlerin Belirlenmesi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72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Faiz Oranları Neden Önemli?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/>
              <a:t>Borçlanma</a:t>
            </a:r>
          </a:p>
          <a:p>
            <a:r>
              <a:rPr lang="tr-TR"/>
              <a:t>Faizlerin yüksekliği, borçlanma maliyetini belirler. </a:t>
            </a:r>
          </a:p>
          <a:p>
            <a:r>
              <a:rPr lang="tr-TR"/>
              <a:t>Bu, Türkiye gibi, borcu büyük oranda yeniden borçlanarak ödeyen ülkeler açısından önemlidir. </a:t>
            </a:r>
          </a:p>
          <a:p>
            <a:r>
              <a:rPr lang="tr-TR"/>
              <a:t>Yurt içinde ise, faizler, borçlular ve alacaklılar arasındaki gelir transferinin boyutunu etkiler.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124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Faiz Oranları Neden Önemli?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Harcamalar</a:t>
            </a:r>
          </a:p>
          <a:p>
            <a:r>
              <a:rPr lang="tr-TR"/>
              <a:t>Yatırım ve tüketim harcamaları, faiz oranlarından büyük ölçüde etkilenir.</a:t>
            </a:r>
          </a:p>
          <a:p>
            <a:r>
              <a:rPr lang="tr-TR"/>
              <a:t> Bu harcamalar, kısmen kredi kullanılarak yapılırlar.</a:t>
            </a:r>
          </a:p>
          <a:p>
            <a:r>
              <a:rPr lang="tr-TR"/>
              <a:t>Değişken faizli kredi söz konusu olduğunda, faizlerin önemi artar.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1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Faiz Oranları Neden Önemli?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/>
              <a:t>Döviz kuru</a:t>
            </a:r>
          </a:p>
          <a:p>
            <a:r>
              <a:rPr lang="tr-TR"/>
              <a:t>Ekonomideki faiz oranları yükseldiğinde, yurt dışından döviz cinsinden kredi girişi olur. Yurt içinde döviz ucuzlar; yerli para ise değerlenir. </a:t>
            </a:r>
          </a:p>
          <a:p>
            <a:r>
              <a:rPr lang="tr-TR"/>
              <a:t>Dolayısıyla, fiyatı döviz cinsinden belirlenen mallar ucuzlar, yerli malları ise pahalanır. </a:t>
            </a:r>
          </a:p>
          <a:p>
            <a:r>
              <a:rPr lang="tr-TR"/>
              <a:t>Buna bağlı olarak ithalat artar, ihracat azalır. Dış ticaret açığı meydana gelir (istisnai koşullardan daha sonra bahsedilecektir).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16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Para Piyasasında Denge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/>
            <a:r>
              <a:rPr lang="tr-TR"/>
              <a:t>Denge para miktarı, para arz ve talebinin eşitlenmesiyle gerçekleşir. </a:t>
            </a:r>
          </a:p>
          <a:p>
            <a:pPr marL="609600" indent="-609600"/>
            <a:r>
              <a:rPr lang="tr-TR"/>
              <a:t>Daha önce, piyasadaki denge para miktarının belirlenişinde üç faktörden bahsetmiştik: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/>
              <a:t>Şahısların nakit tutma tercihi,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/>
              <a:t>Bankaların fazla rezerv tercihi,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/>
              <a:t>Merkez bankasının politikaları.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50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Para Piyasasında Denge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/>
              <a:t>Burada şahıslar ve bankaların tercihlerinin piyasanın talep yönünü, merkez bankası’nın tercihlerinin ise arz yönünü oluşturduğunu kabul ediyoruz. </a:t>
            </a:r>
          </a:p>
          <a:p>
            <a:pPr>
              <a:lnSpc>
                <a:spcPct val="90000"/>
              </a:lnSpc>
            </a:pPr>
            <a:r>
              <a:rPr lang="tr-TR"/>
              <a:t>Daha önce de gördüğümüz gibi, şahısların nakit tercihi ve bankaların fazla rezerv tutma tercihi, piyasa faiz oranından etkilenebilmektedir. </a:t>
            </a:r>
          </a:p>
          <a:p>
            <a:pPr>
              <a:lnSpc>
                <a:spcPct val="90000"/>
              </a:lnSpc>
            </a:pPr>
            <a:r>
              <a:rPr lang="tr-TR"/>
              <a:t>Merkez bankasının ise, faizi değil, para arzını belirlediğini kabul edelim: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02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Para Piyasasında Denge</a:t>
            </a:r>
            <a:endParaRPr lang="en-US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2782888" y="1557338"/>
            <a:ext cx="0" cy="43926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2782889" y="5949950"/>
            <a:ext cx="64087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235200" y="1265239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r</a:t>
            </a:r>
            <a:endParaRPr lang="en-US" sz="3200">
              <a:latin typeface="Times New Roman" pitchFamily="18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336088" y="6021389"/>
            <a:ext cx="546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M</a:t>
            </a:r>
            <a:endParaRPr lang="en-US" sz="3200">
              <a:latin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935411" y="1700213"/>
            <a:ext cx="701674" cy="4905374"/>
            <a:chOff x="1519" y="1071"/>
            <a:chExt cx="442" cy="3090"/>
          </a:xfrm>
        </p:grpSpPr>
        <p:sp>
          <p:nvSpPr>
            <p:cNvPr id="7177" name="Line 9"/>
            <p:cNvSpPr>
              <a:spLocks noChangeShapeType="1"/>
            </p:cNvSpPr>
            <p:nvPr/>
          </p:nvSpPr>
          <p:spPr bwMode="auto">
            <a:xfrm flipV="1">
              <a:off x="1655" y="1071"/>
              <a:ext cx="0" cy="2677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7178" name="Text Box 10"/>
            <p:cNvSpPr txBox="1">
              <a:spLocks noChangeArrowheads="1"/>
            </p:cNvSpPr>
            <p:nvPr/>
          </p:nvSpPr>
          <p:spPr bwMode="auto">
            <a:xfrm>
              <a:off x="1519" y="3793"/>
              <a:ext cx="44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M</a:t>
              </a:r>
              <a:r>
                <a:rPr lang="tr-TR" sz="3200" baseline="-25000">
                  <a:latin typeface="Times New Roman" pitchFamily="18" charset="0"/>
                </a:rPr>
                <a:t>S</a:t>
              </a:r>
              <a:endParaRPr lang="en-US" sz="3200" baseline="-25000">
                <a:latin typeface="Times New Roman" pitchFamily="18" charset="0"/>
              </a:endParaRP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071813" y="1989139"/>
            <a:ext cx="6624638" cy="2879725"/>
            <a:chOff x="975" y="1253"/>
            <a:chExt cx="4173" cy="1814"/>
          </a:xfrm>
        </p:grpSpPr>
        <p:sp>
          <p:nvSpPr>
            <p:cNvPr id="7181" name="Freeform 13"/>
            <p:cNvSpPr>
              <a:spLocks/>
            </p:cNvSpPr>
            <p:nvPr/>
          </p:nvSpPr>
          <p:spPr bwMode="auto">
            <a:xfrm>
              <a:off x="975" y="1253"/>
              <a:ext cx="3583" cy="18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9" y="1678"/>
                </a:cxn>
                <a:cxn ang="0">
                  <a:pos x="2812" y="2223"/>
                </a:cxn>
              </a:cxnLst>
              <a:rect l="0" t="0" r="r" b="b"/>
              <a:pathLst>
                <a:path w="2812" h="2223">
                  <a:moveTo>
                    <a:pt x="0" y="0"/>
                  </a:moveTo>
                  <a:cubicBezTo>
                    <a:pt x="15" y="654"/>
                    <a:pt x="30" y="1308"/>
                    <a:pt x="499" y="1678"/>
                  </a:cubicBezTo>
                  <a:cubicBezTo>
                    <a:pt x="968" y="2048"/>
                    <a:pt x="1890" y="2135"/>
                    <a:pt x="2812" y="2223"/>
                  </a:cubicBezTo>
                </a:path>
              </a:pathLst>
            </a:custGeom>
            <a:noFill/>
            <a:ln w="28575" cmpd="sng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7182" name="Text Box 14"/>
            <p:cNvSpPr txBox="1">
              <a:spLocks noChangeArrowheads="1"/>
            </p:cNvSpPr>
            <p:nvPr/>
          </p:nvSpPr>
          <p:spPr bwMode="auto">
            <a:xfrm>
              <a:off x="4604" y="2614"/>
              <a:ext cx="5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200" dirty="0">
                  <a:latin typeface="Times New Roman" pitchFamily="18" charset="0"/>
                </a:rPr>
                <a:t>M</a:t>
              </a:r>
              <a:r>
                <a:rPr lang="tr-TR" sz="3200" baseline="-25000" dirty="0">
                  <a:latin typeface="Times New Roman" pitchFamily="18" charset="0"/>
                </a:rPr>
                <a:t>D</a:t>
              </a:r>
              <a:endParaRPr lang="en-US" sz="3200" baseline="-25000" dirty="0">
                <a:latin typeface="Times New Roman" pitchFamily="18" charset="0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208213" y="3897314"/>
            <a:ext cx="1943100" cy="579437"/>
            <a:chOff x="431" y="2432"/>
            <a:chExt cx="1224" cy="365"/>
          </a:xfrm>
        </p:grpSpPr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 flipH="1">
              <a:off x="793" y="2614"/>
              <a:ext cx="8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7184" name="Text Box 16"/>
            <p:cNvSpPr txBox="1">
              <a:spLocks noChangeArrowheads="1"/>
            </p:cNvSpPr>
            <p:nvPr/>
          </p:nvSpPr>
          <p:spPr bwMode="auto">
            <a:xfrm>
              <a:off x="431" y="2432"/>
              <a:ext cx="32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r*</a:t>
              </a:r>
              <a:endParaRPr lang="en-US" sz="320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9480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Para Arzındaki Bir Artışın Etkisi</a:t>
            </a:r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2782888" y="1557338"/>
            <a:ext cx="0" cy="43926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782889" y="5949950"/>
            <a:ext cx="64087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235200" y="1265239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r</a:t>
            </a:r>
            <a:endParaRPr lang="en-US" sz="3200">
              <a:latin typeface="Times New Roman" pitchFamily="18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9336088" y="6021389"/>
            <a:ext cx="546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>
                <a:latin typeface="Times New Roman" pitchFamily="18" charset="0"/>
              </a:rPr>
              <a:t>M</a:t>
            </a:r>
            <a:endParaRPr lang="en-US" sz="3200">
              <a:latin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935413" y="1700213"/>
            <a:ext cx="838199" cy="4905374"/>
            <a:chOff x="1519" y="1071"/>
            <a:chExt cx="528" cy="3090"/>
          </a:xfrm>
        </p:grpSpPr>
        <p:sp>
          <p:nvSpPr>
            <p:cNvPr id="8201" name="Line 9"/>
            <p:cNvSpPr>
              <a:spLocks noChangeShapeType="1"/>
            </p:cNvSpPr>
            <p:nvPr/>
          </p:nvSpPr>
          <p:spPr bwMode="auto">
            <a:xfrm flipV="1">
              <a:off x="1655" y="1071"/>
              <a:ext cx="0" cy="2677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1519" y="3793"/>
              <a:ext cx="52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M</a:t>
              </a:r>
              <a:r>
                <a:rPr lang="tr-TR" sz="3200" baseline="-25000">
                  <a:latin typeface="Times New Roman" pitchFamily="18" charset="0"/>
                </a:rPr>
                <a:t>S1</a:t>
              </a:r>
              <a:endParaRPr lang="en-US" sz="3200" baseline="-25000">
                <a:latin typeface="Times New Roman" pitchFamily="18" charset="0"/>
              </a:endParaRP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071813" y="1989139"/>
            <a:ext cx="6624638" cy="2879725"/>
            <a:chOff x="975" y="1253"/>
            <a:chExt cx="4173" cy="1814"/>
          </a:xfrm>
        </p:grpSpPr>
        <p:sp>
          <p:nvSpPr>
            <p:cNvPr id="8204" name="Freeform 12"/>
            <p:cNvSpPr>
              <a:spLocks/>
            </p:cNvSpPr>
            <p:nvPr/>
          </p:nvSpPr>
          <p:spPr bwMode="auto">
            <a:xfrm>
              <a:off x="975" y="1253"/>
              <a:ext cx="3583" cy="18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9" y="1678"/>
                </a:cxn>
                <a:cxn ang="0">
                  <a:pos x="2812" y="2223"/>
                </a:cxn>
              </a:cxnLst>
              <a:rect l="0" t="0" r="r" b="b"/>
              <a:pathLst>
                <a:path w="2812" h="2223">
                  <a:moveTo>
                    <a:pt x="0" y="0"/>
                  </a:moveTo>
                  <a:cubicBezTo>
                    <a:pt x="15" y="654"/>
                    <a:pt x="30" y="1308"/>
                    <a:pt x="499" y="1678"/>
                  </a:cubicBezTo>
                  <a:cubicBezTo>
                    <a:pt x="968" y="2048"/>
                    <a:pt x="1890" y="2135"/>
                    <a:pt x="2812" y="2223"/>
                  </a:cubicBezTo>
                </a:path>
              </a:pathLst>
            </a:custGeom>
            <a:noFill/>
            <a:ln w="28575" cmpd="sng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4604" y="2614"/>
              <a:ext cx="5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200" dirty="0">
                  <a:latin typeface="Times New Roman" pitchFamily="18" charset="0"/>
                </a:rPr>
                <a:t>M</a:t>
              </a:r>
              <a:r>
                <a:rPr lang="tr-TR" sz="3200" baseline="-25000" dirty="0">
                  <a:latin typeface="Times New Roman" pitchFamily="18" charset="0"/>
                </a:rPr>
                <a:t>D</a:t>
              </a:r>
              <a:endParaRPr lang="en-US" sz="3200" baseline="-25000" dirty="0">
                <a:latin typeface="Times New Roman" pitchFamily="18" charset="0"/>
              </a:endParaRP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208213" y="3897311"/>
            <a:ext cx="1943100" cy="584199"/>
            <a:chOff x="431" y="2432"/>
            <a:chExt cx="1224" cy="368"/>
          </a:xfrm>
        </p:grpSpPr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 flipH="1">
              <a:off x="793" y="2614"/>
              <a:ext cx="8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8208" name="Text Box 16"/>
            <p:cNvSpPr txBox="1">
              <a:spLocks noChangeArrowheads="1"/>
            </p:cNvSpPr>
            <p:nvPr/>
          </p:nvSpPr>
          <p:spPr bwMode="auto">
            <a:xfrm>
              <a:off x="431" y="2432"/>
              <a:ext cx="2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r</a:t>
              </a:r>
              <a:r>
                <a:rPr lang="tr-TR" sz="3200" baseline="-25000">
                  <a:latin typeface="Times New Roman" pitchFamily="18" charset="0"/>
                </a:rPr>
                <a:t>1</a:t>
              </a:r>
              <a:endParaRPr lang="en-US" sz="3200" baseline="-25000">
                <a:latin typeface="Times New Roman" pitchFamily="18" charset="0"/>
              </a:endParaRP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5664202" y="1697038"/>
            <a:ext cx="838201" cy="4905374"/>
            <a:chOff x="1519" y="1071"/>
            <a:chExt cx="528" cy="3090"/>
          </a:xfrm>
        </p:grpSpPr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 flipV="1">
              <a:off x="1655" y="1071"/>
              <a:ext cx="0" cy="2677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8211" name="Text Box 19"/>
            <p:cNvSpPr txBox="1">
              <a:spLocks noChangeArrowheads="1"/>
            </p:cNvSpPr>
            <p:nvPr/>
          </p:nvSpPr>
          <p:spPr bwMode="auto">
            <a:xfrm>
              <a:off x="1519" y="3793"/>
              <a:ext cx="52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M</a:t>
              </a:r>
              <a:r>
                <a:rPr lang="tr-TR" sz="3200" baseline="-25000">
                  <a:latin typeface="Times New Roman" pitchFamily="18" charset="0"/>
                </a:rPr>
                <a:t>S2</a:t>
              </a:r>
              <a:endParaRPr lang="en-US" sz="3200" baseline="-25000">
                <a:latin typeface="Times New Roman" pitchFamily="18" charset="0"/>
              </a:endParaRP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2135188" y="4433889"/>
            <a:ext cx="3744912" cy="579437"/>
            <a:chOff x="385" y="2793"/>
            <a:chExt cx="2359" cy="365"/>
          </a:xfrm>
        </p:grpSpPr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 flipH="1">
              <a:off x="793" y="2931"/>
              <a:ext cx="19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8214" name="Text Box 22"/>
            <p:cNvSpPr txBox="1">
              <a:spLocks noChangeArrowheads="1"/>
            </p:cNvSpPr>
            <p:nvPr/>
          </p:nvSpPr>
          <p:spPr bwMode="auto">
            <a:xfrm>
              <a:off x="385" y="2793"/>
              <a:ext cx="33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200" dirty="0">
                  <a:latin typeface="Times New Roman" pitchFamily="18" charset="0"/>
                </a:rPr>
                <a:t>r</a:t>
              </a:r>
              <a:r>
                <a:rPr lang="tr-TR" sz="3200" baseline="-25000" dirty="0">
                  <a:latin typeface="Times New Roman" pitchFamily="18" charset="0"/>
                </a:rPr>
                <a:t>2</a:t>
              </a:r>
              <a:endParaRPr lang="en-US" sz="3200" baseline="-25000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4259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Gelirdeki Artışın Etkisi</a:t>
            </a:r>
            <a:endParaRPr 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2782888" y="1557338"/>
            <a:ext cx="0" cy="43926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2782889" y="5949950"/>
            <a:ext cx="64087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235200" y="1265239"/>
            <a:ext cx="33054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r</a:t>
            </a:r>
            <a:endParaRPr lang="en-US" sz="3400">
              <a:latin typeface="Times New Roman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9336089" y="6021389"/>
            <a:ext cx="57259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M</a:t>
            </a:r>
            <a:endParaRPr lang="en-US" sz="3400">
              <a:latin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943476" y="1700213"/>
            <a:ext cx="881063" cy="4937124"/>
            <a:chOff x="1519" y="1071"/>
            <a:chExt cx="555" cy="3110"/>
          </a:xfrm>
        </p:grpSpPr>
        <p:sp>
          <p:nvSpPr>
            <p:cNvPr id="9225" name="Line 9"/>
            <p:cNvSpPr>
              <a:spLocks noChangeShapeType="1"/>
            </p:cNvSpPr>
            <p:nvPr/>
          </p:nvSpPr>
          <p:spPr bwMode="auto">
            <a:xfrm flipV="1">
              <a:off x="1655" y="1071"/>
              <a:ext cx="0" cy="2677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1519" y="3793"/>
              <a:ext cx="555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</a:rPr>
                <a:t>M</a:t>
              </a:r>
              <a:r>
                <a:rPr lang="tr-TR" sz="3400" baseline="-25000">
                  <a:latin typeface="Times New Roman" pitchFamily="18" charset="0"/>
                </a:rPr>
                <a:t>S1</a:t>
              </a:r>
              <a:endParaRPr lang="en-US" sz="3400" baseline="-25000">
                <a:latin typeface="Times New Roman" pitchFamily="18" charset="0"/>
              </a:endParaRP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071813" y="1989139"/>
            <a:ext cx="5688012" cy="3495675"/>
            <a:chOff x="975" y="1253"/>
            <a:chExt cx="3583" cy="2202"/>
          </a:xfrm>
        </p:grpSpPr>
        <p:sp>
          <p:nvSpPr>
            <p:cNvPr id="9228" name="Freeform 12"/>
            <p:cNvSpPr>
              <a:spLocks/>
            </p:cNvSpPr>
            <p:nvPr/>
          </p:nvSpPr>
          <p:spPr bwMode="auto">
            <a:xfrm>
              <a:off x="975" y="1253"/>
              <a:ext cx="3583" cy="18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9" y="1678"/>
                </a:cxn>
                <a:cxn ang="0">
                  <a:pos x="2812" y="2223"/>
                </a:cxn>
              </a:cxnLst>
              <a:rect l="0" t="0" r="r" b="b"/>
              <a:pathLst>
                <a:path w="2812" h="2223">
                  <a:moveTo>
                    <a:pt x="0" y="0"/>
                  </a:moveTo>
                  <a:cubicBezTo>
                    <a:pt x="15" y="654"/>
                    <a:pt x="30" y="1308"/>
                    <a:pt x="499" y="1678"/>
                  </a:cubicBezTo>
                  <a:cubicBezTo>
                    <a:pt x="968" y="2048"/>
                    <a:pt x="1890" y="2135"/>
                    <a:pt x="2812" y="2223"/>
                  </a:cubicBezTo>
                </a:path>
              </a:pathLst>
            </a:custGeom>
            <a:noFill/>
            <a:ln w="28575" cmpd="sng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9229" name="Text Box 13"/>
            <p:cNvSpPr txBox="1">
              <a:spLocks noChangeArrowheads="1"/>
            </p:cNvSpPr>
            <p:nvPr/>
          </p:nvSpPr>
          <p:spPr bwMode="auto">
            <a:xfrm>
              <a:off x="2744" y="3067"/>
              <a:ext cx="1089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400" dirty="0">
                  <a:latin typeface="Times New Roman" pitchFamily="18" charset="0"/>
                </a:rPr>
                <a:t>M</a:t>
              </a:r>
              <a:r>
                <a:rPr lang="tr-TR" sz="3400" baseline="-25000" dirty="0">
                  <a:latin typeface="Times New Roman" pitchFamily="18" charset="0"/>
                </a:rPr>
                <a:t>D </a:t>
              </a:r>
              <a:r>
                <a:rPr lang="tr-TR" sz="3400" dirty="0">
                  <a:latin typeface="Times New Roman" pitchFamily="18" charset="0"/>
                </a:rPr>
                <a:t>(Y1)</a:t>
              </a:r>
              <a:endParaRPr lang="en-US" sz="3400" dirty="0">
                <a:latin typeface="Times New Roman" pitchFamily="18" charset="0"/>
              </a:endParaRP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259013" y="4149728"/>
            <a:ext cx="2900362" cy="615951"/>
            <a:chOff x="463" y="2614"/>
            <a:chExt cx="1827" cy="388"/>
          </a:xfrm>
        </p:grpSpPr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 flipH="1">
              <a:off x="793" y="2840"/>
              <a:ext cx="14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9232" name="Text Box 16"/>
            <p:cNvSpPr txBox="1">
              <a:spLocks noChangeArrowheads="1"/>
            </p:cNvSpPr>
            <p:nvPr/>
          </p:nvSpPr>
          <p:spPr bwMode="auto">
            <a:xfrm>
              <a:off x="463" y="2614"/>
              <a:ext cx="331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400" dirty="0">
                  <a:latin typeface="Times New Roman" pitchFamily="18" charset="0"/>
                </a:rPr>
                <a:t>r</a:t>
              </a:r>
              <a:r>
                <a:rPr lang="tr-TR" sz="3400" baseline="-25000" dirty="0">
                  <a:latin typeface="Times New Roman" pitchFamily="18" charset="0"/>
                </a:rPr>
                <a:t>1</a:t>
              </a:r>
              <a:endParaRPr lang="en-US" sz="3400" baseline="-25000" dirty="0">
                <a:latin typeface="Times New Roman" pitchFamily="18" charset="0"/>
              </a:endParaRP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4079876" y="1557339"/>
            <a:ext cx="6337301" cy="3240087"/>
            <a:chOff x="1610" y="981"/>
            <a:chExt cx="3992" cy="2041"/>
          </a:xfrm>
        </p:grpSpPr>
        <p:sp>
          <p:nvSpPr>
            <p:cNvPr id="9239" name="Freeform 23"/>
            <p:cNvSpPr>
              <a:spLocks/>
            </p:cNvSpPr>
            <p:nvPr/>
          </p:nvSpPr>
          <p:spPr bwMode="auto">
            <a:xfrm>
              <a:off x="1610" y="981"/>
              <a:ext cx="3583" cy="20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9" y="1678"/>
                </a:cxn>
                <a:cxn ang="0">
                  <a:pos x="2812" y="2223"/>
                </a:cxn>
              </a:cxnLst>
              <a:rect l="0" t="0" r="r" b="b"/>
              <a:pathLst>
                <a:path w="2812" h="2223">
                  <a:moveTo>
                    <a:pt x="0" y="0"/>
                  </a:moveTo>
                  <a:cubicBezTo>
                    <a:pt x="15" y="654"/>
                    <a:pt x="30" y="1308"/>
                    <a:pt x="499" y="1678"/>
                  </a:cubicBezTo>
                  <a:cubicBezTo>
                    <a:pt x="968" y="2048"/>
                    <a:pt x="1890" y="2135"/>
                    <a:pt x="2812" y="2223"/>
                  </a:cubicBezTo>
                </a:path>
              </a:pathLst>
            </a:custGeom>
            <a:noFill/>
            <a:ln w="28575" cmpd="sng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9240" name="Text Box 24"/>
            <p:cNvSpPr txBox="1">
              <a:spLocks noChangeArrowheads="1"/>
            </p:cNvSpPr>
            <p:nvPr/>
          </p:nvSpPr>
          <p:spPr bwMode="auto">
            <a:xfrm>
              <a:off x="4513" y="2523"/>
              <a:ext cx="1089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tr-TR" sz="3400" dirty="0">
                  <a:latin typeface="Times New Roman" pitchFamily="18" charset="0"/>
                </a:rPr>
                <a:t>M</a:t>
              </a:r>
              <a:r>
                <a:rPr lang="tr-TR" sz="3400" baseline="-25000" dirty="0">
                  <a:latin typeface="Times New Roman" pitchFamily="18" charset="0"/>
                </a:rPr>
                <a:t>D </a:t>
              </a:r>
              <a:r>
                <a:rPr lang="tr-TR" sz="3400" dirty="0">
                  <a:latin typeface="Times New Roman" pitchFamily="18" charset="0"/>
                </a:rPr>
                <a:t>(Y2)</a:t>
              </a:r>
              <a:endParaRPr lang="en-US" sz="3400" dirty="0">
                <a:latin typeface="Times New Roman" pitchFamily="18" charset="0"/>
              </a:endParaRPr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2208214" y="3644904"/>
            <a:ext cx="2935287" cy="615951"/>
            <a:chOff x="431" y="2296"/>
            <a:chExt cx="1849" cy="388"/>
          </a:xfrm>
        </p:grpSpPr>
        <p:sp>
          <p:nvSpPr>
            <p:cNvPr id="9241" name="Line 25"/>
            <p:cNvSpPr>
              <a:spLocks noChangeShapeType="1"/>
            </p:cNvSpPr>
            <p:nvPr/>
          </p:nvSpPr>
          <p:spPr bwMode="auto">
            <a:xfrm flipH="1">
              <a:off x="783" y="2543"/>
              <a:ext cx="14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9242" name="Text Box 26"/>
            <p:cNvSpPr txBox="1">
              <a:spLocks noChangeArrowheads="1"/>
            </p:cNvSpPr>
            <p:nvPr/>
          </p:nvSpPr>
          <p:spPr bwMode="auto">
            <a:xfrm>
              <a:off x="431" y="2296"/>
              <a:ext cx="300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</a:rPr>
                <a:t>r</a:t>
              </a:r>
              <a:r>
                <a:rPr lang="tr-TR" sz="3400" baseline="-25000">
                  <a:latin typeface="Times New Roman" pitchFamily="18" charset="0"/>
                </a:rPr>
                <a:t>2</a:t>
              </a:r>
              <a:endParaRPr lang="en-US" sz="3400" baseline="-2500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4322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Likidite Tuzağı (Keynes)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/>
              <a:t>Faizler çok düşük bir seviyedeyse ve bu nedenle yükselmesi bekleniyorsa, bono ve tahvil fiyatları düşme eğilimine girer. </a:t>
            </a:r>
          </a:p>
          <a:p>
            <a:r>
              <a:rPr lang="tr-TR"/>
              <a:t>Bu durumda para talebinde bir artış olur. </a:t>
            </a:r>
          </a:p>
          <a:p>
            <a:r>
              <a:rPr lang="tr-TR"/>
              <a:t>Faiz oranları sıfıra yakınsadıkça, merkez bankasının arz ettiği tüm para talep edilir. </a:t>
            </a:r>
            <a:r>
              <a:rPr lang="tr-TR" i="1"/>
              <a:t>Bu durumda, genişletici para politikası etkisizdir</a:t>
            </a:r>
            <a:r>
              <a:rPr lang="tr-TR"/>
              <a:t>: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60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Likidite Tuzağı</a:t>
            </a:r>
            <a:endParaRPr lang="en-U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2782888" y="1557338"/>
            <a:ext cx="0" cy="43926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782889" y="5949950"/>
            <a:ext cx="64087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235200" y="1265239"/>
            <a:ext cx="33054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r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9336089" y="6021389"/>
            <a:ext cx="57259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  <a:cs typeface="Times New Roman" pitchFamily="18" charset="0"/>
              </a:rPr>
              <a:t>M</a:t>
            </a:r>
            <a:endParaRPr lang="en-US" sz="3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240462" y="1700213"/>
            <a:ext cx="881061" cy="4937124"/>
            <a:chOff x="1519" y="1071"/>
            <a:chExt cx="555" cy="3110"/>
          </a:xfrm>
        </p:grpSpPr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 flipV="1">
              <a:off x="1655" y="1071"/>
              <a:ext cx="0" cy="2677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4" name="Text Box 10"/>
            <p:cNvSpPr txBox="1">
              <a:spLocks noChangeArrowheads="1"/>
            </p:cNvSpPr>
            <p:nvPr/>
          </p:nvSpPr>
          <p:spPr bwMode="auto">
            <a:xfrm>
              <a:off x="1519" y="3793"/>
              <a:ext cx="555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tr-TR" sz="3400" baseline="-25000">
                  <a:latin typeface="Times New Roman" pitchFamily="18" charset="0"/>
                  <a:cs typeface="Times New Roman" pitchFamily="18" charset="0"/>
                </a:rPr>
                <a:t>S1</a:t>
              </a:r>
              <a:endParaRPr lang="en-US" sz="3400" baseline="-25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281" name="Freeform 17"/>
          <p:cNvSpPr>
            <a:spLocks/>
          </p:cNvSpPr>
          <p:nvPr/>
        </p:nvSpPr>
        <p:spPr bwMode="auto">
          <a:xfrm>
            <a:off x="3000376" y="1989138"/>
            <a:ext cx="5832475" cy="32750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5" y="1723"/>
              </a:cxn>
              <a:cxn ang="0">
                <a:pos x="3674" y="2041"/>
              </a:cxn>
            </a:cxnLst>
            <a:rect l="0" t="0" r="r" b="b"/>
            <a:pathLst>
              <a:path w="3674" h="2063">
                <a:moveTo>
                  <a:pt x="0" y="0"/>
                </a:moveTo>
                <a:cubicBezTo>
                  <a:pt x="56" y="691"/>
                  <a:pt x="113" y="1383"/>
                  <a:pt x="725" y="1723"/>
                </a:cubicBezTo>
                <a:cubicBezTo>
                  <a:pt x="1337" y="2063"/>
                  <a:pt x="2505" y="2052"/>
                  <a:pt x="3674" y="2041"/>
                </a:cubicBezTo>
              </a:path>
            </a:pathLst>
          </a:custGeom>
          <a:noFill/>
          <a:ln w="28575" cmpd="sng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 sz="3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7967662" y="1700213"/>
            <a:ext cx="881061" cy="4937124"/>
            <a:chOff x="1519" y="1071"/>
            <a:chExt cx="555" cy="3110"/>
          </a:xfrm>
        </p:grpSpPr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 flipV="1">
              <a:off x="1655" y="1071"/>
              <a:ext cx="0" cy="2677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4" name="Text Box 20"/>
            <p:cNvSpPr txBox="1">
              <a:spLocks noChangeArrowheads="1"/>
            </p:cNvSpPr>
            <p:nvPr/>
          </p:nvSpPr>
          <p:spPr bwMode="auto">
            <a:xfrm>
              <a:off x="1519" y="3793"/>
              <a:ext cx="555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tr-TR" sz="3400" baseline="-25000">
                  <a:latin typeface="Times New Roman" pitchFamily="18" charset="0"/>
                  <a:cs typeface="Times New Roman" pitchFamily="18" charset="0"/>
                </a:rPr>
                <a:t>S2</a:t>
              </a:r>
              <a:endParaRPr lang="en-US" sz="3400" baseline="-25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8975726" y="4937126"/>
            <a:ext cx="782587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tr-TR" sz="3400" baseline="-25000">
                <a:latin typeface="Times New Roman" pitchFamily="18" charset="0"/>
                <a:cs typeface="Times New Roman" pitchFamily="18" charset="0"/>
              </a:rPr>
              <a:t>D</a:t>
            </a:r>
            <a:endParaRPr lang="en-US" sz="3400" baseline="-250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208213" y="4941885"/>
            <a:ext cx="5975350" cy="615949"/>
            <a:chOff x="431" y="3113"/>
            <a:chExt cx="3764" cy="388"/>
          </a:xfrm>
        </p:grpSpPr>
        <p:sp>
          <p:nvSpPr>
            <p:cNvPr id="11286" name="Line 22"/>
            <p:cNvSpPr>
              <a:spLocks noChangeShapeType="1"/>
            </p:cNvSpPr>
            <p:nvPr/>
          </p:nvSpPr>
          <p:spPr bwMode="auto">
            <a:xfrm flipH="1">
              <a:off x="793" y="3284"/>
              <a:ext cx="340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tr-TR" sz="3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7" name="Text Box 23"/>
            <p:cNvSpPr txBox="1">
              <a:spLocks noChangeArrowheads="1"/>
            </p:cNvSpPr>
            <p:nvPr/>
          </p:nvSpPr>
          <p:spPr bwMode="auto">
            <a:xfrm>
              <a:off x="431" y="3113"/>
              <a:ext cx="346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  <a:cs typeface="Times New Roman" pitchFamily="18" charset="0"/>
                </a:rPr>
                <a:t>r*</a:t>
              </a:r>
              <a:endParaRPr lang="en-US" sz="34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2396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Faiz Oranları Neden Önemli?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Tasarruflar</a:t>
            </a:r>
          </a:p>
          <a:p>
            <a:r>
              <a:rPr lang="tr-TR" dirty="0"/>
              <a:t>Faiz oranları ile toplam tasarruflar arasında yakın bir ilişki olduğu kabul edilir. Bu bakış açısından, faizlerin çok düşük seviyelerde olmaması önemlidir. </a:t>
            </a:r>
          </a:p>
          <a:p>
            <a:r>
              <a:rPr lang="tr-TR" dirty="0"/>
              <a:t>Bu görüş, özellikle 1980’lerde gelişmekte olan ülkeler açısından önemli kabul ediliyordu (</a:t>
            </a:r>
            <a:r>
              <a:rPr lang="tr-TR" dirty="0" err="1"/>
              <a:t>McKinnon</a:t>
            </a:r>
            <a:r>
              <a:rPr lang="tr-TR" dirty="0"/>
              <a:t>-</a:t>
            </a:r>
            <a:r>
              <a:rPr lang="tr-TR" dirty="0" err="1"/>
              <a:t>Shaw</a:t>
            </a:r>
            <a:r>
              <a:rPr lang="tr-TR" dirty="0"/>
              <a:t> </a:t>
            </a:r>
            <a:r>
              <a:rPr lang="tr-TR" dirty="0" smtClean="0"/>
              <a:t>malî </a:t>
            </a:r>
            <a:r>
              <a:rPr lang="tr-TR" dirty="0"/>
              <a:t>baskılama hipotezi).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074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109</TotalTime>
  <Words>391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Bookman Old Style</vt:lpstr>
      <vt:lpstr>Century Gothic</vt:lpstr>
      <vt:lpstr>Times New Roman</vt:lpstr>
      <vt:lpstr>Wingdings</vt:lpstr>
      <vt:lpstr>Wood Type</vt:lpstr>
      <vt:lpstr>Faizlerin Belirlenmesi</vt:lpstr>
      <vt:lpstr>Para Piyasasında Denge</vt:lpstr>
      <vt:lpstr>Para Piyasasında Denge</vt:lpstr>
      <vt:lpstr>Para Piyasasında Denge</vt:lpstr>
      <vt:lpstr>Para Arzındaki Bir Artışın Etkisi</vt:lpstr>
      <vt:lpstr>Gelirdeki Artışın Etkisi</vt:lpstr>
      <vt:lpstr>Likidite Tuzağı (Keynes)</vt:lpstr>
      <vt:lpstr>Likidite Tuzağı</vt:lpstr>
      <vt:lpstr>Faiz Oranları Neden Önemli?</vt:lpstr>
      <vt:lpstr>Faiz Oranları Neden Önemli?</vt:lpstr>
      <vt:lpstr>Faiz Oranları Neden Önemli?</vt:lpstr>
      <vt:lpstr>Faiz Oranları Neden Önemli?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Talebi ve Faiz Oranı</dc:title>
  <dc:creator>Kemal Kızılca</dc:creator>
  <cp:lastModifiedBy>Kemal Kızılca</cp:lastModifiedBy>
  <cp:revision>7</cp:revision>
  <dcterms:created xsi:type="dcterms:W3CDTF">2018-02-04T07:55:43Z</dcterms:created>
  <dcterms:modified xsi:type="dcterms:W3CDTF">2018-02-04T09:44:44Z</dcterms:modified>
</cp:coreProperties>
</file>