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74" r:id="rId5"/>
    <p:sldId id="277" r:id="rId6"/>
    <p:sldId id="278" r:id="rId7"/>
    <p:sldId id="283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0EF21"/>
    <a:srgbClr val="FFFF66"/>
    <a:srgbClr val="0000FF"/>
    <a:srgbClr val="CC0066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Dikdörtgen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38 Dikdörtgen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39 Dikdörtgen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40 Dikdörtgen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41 Dikdörtgen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5 Dikdörtgen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64 Dikdörtgen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65 Dikdörtgen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66 Dikdörtgen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5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69A9C0-3770-4095-9426-B24DB4007110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16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7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A1C2BE-343B-4ECA-8A30-015B850814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F7E5-D730-4F04-81A2-9E45F5B80D52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2F97-E919-41EB-86B9-FFD525B370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F418-B8EF-452E-A0C7-B843C744AB24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B7F1-F35D-4879-8098-AE153C72CD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8426-4EB2-4A54-80B9-882847839518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DFBD-9FE3-4122-90DB-DD33E8DCD0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866A-BBFD-463B-84C3-56E0DD427D44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50DC-C80C-400A-BCD4-71A16A2649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Serbest Form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14 Serbest Form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2 Serbest Form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24 Serbest Form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25 Serbest Form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6 Dikdörtgen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7 Dikdörtgen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8 Dikdörtgen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9 Dikdörtgen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10 Dikdörtgen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11 Dikdörtgen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D3D0B6-B619-47C4-84FA-C9CB883A8A87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2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AA64FC-23A6-438F-9E62-FFC2B477A1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E33019-4C3D-4AC6-BB28-3EFE162BC048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4ACBA4-B9FF-4224-909D-6D1679E3BD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4 Dikdörtgen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5 Dikdörtgen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16 Dikdörtgen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17 Dikdörtgen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8 Dikdörtgen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9 Dikdörtgen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20 Dikdörtgen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21 Dikdörtgen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8 Dikdörtgen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9 Dikdörtgen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F7912-AEDC-4A4A-ACF9-7F8E834F3BBB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1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BE598-38E2-4E99-9A79-1316D889D0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EB75-EC4F-4FA3-B557-2A8E77893BBA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6025-75A0-4122-B4D8-98BDC71C82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0D978-B405-4494-8FBE-F6FE2FE4631A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7F4B76-EF3F-4E08-B00D-B3B8DEC0C3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E55F-506C-42FD-8F74-F3B04A144EA4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ED67-1889-485C-B693-6FEDB47FCB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8 Düz Bağlayıcı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9 Grup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14 Düz Bağlayıcı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5 Düz Bağlayıcı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6 Düz Bağlayıcı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3 Grup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0 Düz Bağlayıcı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1 Düz Bağlayıcı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2 Düz Bağlayıcı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7 Grup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8 Düz Bağlayıcı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Düz Bağlayıcı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0 Düz Bağlayıcı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D116E-0853-400F-BDC2-A88B82003B21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20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CC4BE9-C87B-4BC1-BCFA-3F29ABDEDF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Dikdörtgen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Dikdörtgen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Dikdörtgen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Dikdörtgen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Dikdörtgen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6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9B91A29-CCC8-4C43-AF71-FE4CD3939A2C}" type="datetimeFigureOut">
              <a:rPr lang="tr-TR"/>
              <a:pPr>
                <a:defRPr/>
              </a:pPr>
              <a:t>1.2.2020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1EF750-7BA5-4D23-B414-A045C9F9B2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22" r:id="rId3"/>
    <p:sldLayoutId id="2147483723" r:id="rId4"/>
    <p:sldLayoutId id="2147483724" r:id="rId5"/>
    <p:sldLayoutId id="2147483719" r:id="rId6"/>
    <p:sldLayoutId id="2147483725" r:id="rId7"/>
    <p:sldLayoutId id="2147483718" r:id="rId8"/>
    <p:sldLayoutId id="2147483726" r:id="rId9"/>
    <p:sldLayoutId id="2147483717" r:id="rId10"/>
    <p:sldLayoutId id="2147483716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D2D2D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D2D2D2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/>
          </p:cNvSpPr>
          <p:nvPr>
            <p:ph type="ctrTitle" idx="4294967295"/>
          </p:nvPr>
        </p:nvSpPr>
        <p:spPr bwMode="auto">
          <a:xfrm>
            <a:off x="900113" y="1773238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b="1" dirty="0" smtClean="0">
                <a:solidFill>
                  <a:srgbClr val="FF0066"/>
                </a:solidFill>
                <a:latin typeface="Comic Sans MS" pitchFamily="66" charset="0"/>
              </a:rPr>
              <a:t>ÇENE –YÜZ PROTEZLERİNDE TUTUCULUK</a:t>
            </a:r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tr-TR" sz="28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800" b="1" smtClean="0">
                <a:solidFill>
                  <a:srgbClr val="E0EF21"/>
                </a:solidFill>
                <a:latin typeface="Comic Sans MS" pitchFamily="66" charset="0"/>
              </a:rPr>
              <a:t>Prof. Dr. Yasemin KESKİN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tr-TR" sz="13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b="1" smtClean="0">
                <a:solidFill>
                  <a:srgbClr val="E0EF21"/>
                </a:solidFill>
                <a:latin typeface="Comic Sans MS" pitchFamily="66" charset="0"/>
              </a:rPr>
              <a:t>Ankara Üniversitesi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b="1" smtClean="0">
                <a:solidFill>
                  <a:srgbClr val="E0EF21"/>
                </a:solidFill>
                <a:latin typeface="Comic Sans MS" pitchFamily="66" charset="0"/>
              </a:rPr>
              <a:t>Diş Hekimliği Fakültesi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b="1" smtClean="0">
                <a:solidFill>
                  <a:srgbClr val="E0EF21"/>
                </a:solidFill>
                <a:latin typeface="Comic Sans MS" pitchFamily="66" charset="0"/>
              </a:rPr>
              <a:t>Protetik Diş Tedavisi Anabilim Dalı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tr-TR" sz="700" b="1" smtClean="0">
              <a:solidFill>
                <a:srgbClr val="FF8EBA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tr-TR" sz="7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tr-TR" sz="5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tr-TR" sz="5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tr-TR" sz="500" b="1" smtClean="0">
              <a:solidFill>
                <a:srgbClr val="FF0000"/>
              </a:solidFill>
            </a:endParaRPr>
          </a:p>
        </p:txBody>
      </p:sp>
      <p:pic>
        <p:nvPicPr>
          <p:cNvPr id="14339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9350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556792"/>
            <a:ext cx="2353617" cy="197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615174" cy="19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01008"/>
            <a:ext cx="252218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131026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501008"/>
            <a:ext cx="1440159" cy="148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Resim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Başlık"/>
          <p:cNvSpPr>
            <a:spLocks noGrp="1"/>
          </p:cNvSpPr>
          <p:nvPr>
            <p:ph type="title"/>
          </p:nvPr>
        </p:nvSpPr>
        <p:spPr>
          <a:xfrm>
            <a:off x="4499992" y="5733256"/>
            <a:ext cx="4460032" cy="504056"/>
          </a:xfrm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  <a:latin typeface="Comic Sans MS" pitchFamily="66" charset="0"/>
              </a:rPr>
              <a:t>Gülhane Tıp Dergisi 2008; 50: 205-208</a:t>
            </a:r>
            <a:endParaRPr lang="tr-TR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40365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2670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0 Başlık"/>
          <p:cNvSpPr txBox="1">
            <a:spLocks/>
          </p:cNvSpPr>
          <p:nvPr/>
        </p:nvSpPr>
        <p:spPr>
          <a:xfrm>
            <a:off x="4499992" y="5733256"/>
            <a:ext cx="4460032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-10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Gülhane Tıp Dergisi 2008; 50: 205-208</a:t>
            </a:r>
            <a:endParaRPr kumimoji="0" lang="tr-TR" sz="16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tr-TR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tr-TR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  </a:t>
            </a:r>
            <a:r>
              <a:rPr lang="tr-TR" sz="28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KAYNAKLAR:</a:t>
            </a:r>
            <a:endParaRPr lang="tr-TR" sz="28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84350"/>
            <a:ext cx="8280920" cy="4572000"/>
          </a:xfrm>
        </p:spPr>
        <p:txBody>
          <a:bodyPr/>
          <a:lstStyle/>
          <a:p>
            <a:endParaRPr lang="tr-TR" sz="2400" i="1" dirty="0" smtClean="0">
              <a:solidFill>
                <a:srgbClr val="E0EF21"/>
              </a:solidFill>
              <a:latin typeface="Comic Sans MS" panose="030F0702030302020204" pitchFamily="66" charset="0"/>
            </a:endParaRPr>
          </a:p>
          <a:p>
            <a:endParaRPr lang="tr-TR" sz="2000" i="1" dirty="0" smtClean="0">
              <a:solidFill>
                <a:srgbClr val="E0EF2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tr-TR" sz="2000" i="1" dirty="0" smtClean="0">
                <a:solidFill>
                  <a:srgbClr val="E0EF21"/>
                </a:solidFill>
                <a:latin typeface="Comic Sans MS" panose="030F0702030302020204" pitchFamily="66" charset="0"/>
              </a:rPr>
              <a:t>1</a:t>
            </a:r>
            <a:r>
              <a:rPr lang="tr-TR" sz="2000" i="1" dirty="0">
                <a:solidFill>
                  <a:srgbClr val="E0EF21"/>
                </a:solidFill>
                <a:latin typeface="Comic Sans MS" panose="030F0702030302020204" pitchFamily="66" charset="0"/>
              </a:rPr>
              <a:t>. Thomas Dean Taylor. </a:t>
            </a:r>
            <a:r>
              <a:rPr lang="tr-TR" sz="2000" dirty="0" err="1">
                <a:latin typeface="Comic Sans MS" panose="030F0702030302020204" pitchFamily="66" charset="0"/>
              </a:rPr>
              <a:t>Clinical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Maxillofacial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Prosthetics</a:t>
            </a:r>
            <a:r>
              <a:rPr lang="tr-TR" sz="2000" dirty="0">
                <a:latin typeface="Comic Sans MS" panose="030F0702030302020204" pitchFamily="66" charset="0"/>
              </a:rPr>
              <a:t>. </a:t>
            </a:r>
            <a:r>
              <a:rPr lang="tr-TR" sz="2000" dirty="0" err="1">
                <a:latin typeface="Comic Sans MS" panose="030F0702030302020204" pitchFamily="66" charset="0"/>
              </a:rPr>
              <a:t>Quintessence</a:t>
            </a:r>
            <a:r>
              <a:rPr lang="tr-TR" sz="2000" dirty="0">
                <a:latin typeface="Comic Sans MS" panose="030F0702030302020204" pitchFamily="66" charset="0"/>
              </a:rPr>
              <a:t> Publishing </a:t>
            </a:r>
            <a:r>
              <a:rPr lang="tr-TR" sz="2000" dirty="0" err="1">
                <a:latin typeface="Comic Sans MS" panose="030F0702030302020204" pitchFamily="66" charset="0"/>
              </a:rPr>
              <a:t>Company</a:t>
            </a:r>
            <a:r>
              <a:rPr lang="tr-TR" sz="2000" dirty="0">
                <a:latin typeface="Comic Sans MS" panose="030F0702030302020204" pitchFamily="66" charset="0"/>
              </a:rPr>
              <a:t>; 2000</a:t>
            </a:r>
            <a:r>
              <a:rPr lang="tr-TR" sz="20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tr-TR" sz="2000" dirty="0">
              <a:latin typeface="Comic Sans MS" panose="030F0702030302020204" pitchFamily="66" charset="0"/>
            </a:endParaRPr>
          </a:p>
          <a:p>
            <a:pPr algn="just"/>
            <a:r>
              <a:rPr lang="tr-TR" sz="2000" i="1" dirty="0">
                <a:solidFill>
                  <a:srgbClr val="E0EF21"/>
                </a:solidFill>
                <a:latin typeface="Comic Sans MS" panose="030F0702030302020204" pitchFamily="66" charset="0"/>
              </a:rPr>
              <a:t>2. </a:t>
            </a:r>
            <a:r>
              <a:rPr lang="tr-TR" sz="2000" i="1" dirty="0" err="1">
                <a:solidFill>
                  <a:srgbClr val="E0EF21"/>
                </a:solidFill>
                <a:latin typeface="Comic Sans MS" panose="030F0702030302020204" pitchFamily="66" charset="0"/>
              </a:rPr>
              <a:t>Beumer</a:t>
            </a:r>
            <a:r>
              <a:rPr lang="tr-TR" sz="2000" i="1" dirty="0">
                <a:solidFill>
                  <a:srgbClr val="E0EF21"/>
                </a:solidFill>
                <a:latin typeface="Comic Sans MS" panose="030F0702030302020204" pitchFamily="66" charset="0"/>
              </a:rPr>
              <a:t> III John, </a:t>
            </a:r>
            <a:r>
              <a:rPr lang="tr-TR" sz="2000" dirty="0" err="1">
                <a:latin typeface="Comic Sans MS" panose="030F0702030302020204" pitchFamily="66" charset="0"/>
              </a:rPr>
              <a:t>Marunick</a:t>
            </a:r>
            <a:r>
              <a:rPr lang="tr-TR" sz="2000" dirty="0">
                <a:latin typeface="Comic Sans MS" panose="030F0702030302020204" pitchFamily="66" charset="0"/>
              </a:rPr>
              <a:t> Mark T, </a:t>
            </a:r>
            <a:r>
              <a:rPr lang="tr-TR" sz="2000" dirty="0" err="1">
                <a:latin typeface="Comic Sans MS" panose="030F0702030302020204" pitchFamily="66" charset="0"/>
              </a:rPr>
              <a:t>Esposito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Salvatore</a:t>
            </a:r>
            <a:r>
              <a:rPr lang="tr-TR" sz="2000" dirty="0">
                <a:latin typeface="Comic Sans MS" panose="030F0702030302020204" pitchFamily="66" charset="0"/>
              </a:rPr>
              <a:t> J. </a:t>
            </a:r>
            <a:r>
              <a:rPr lang="tr-TR" sz="2000" dirty="0" err="1">
                <a:latin typeface="Comic Sans MS" panose="030F0702030302020204" pitchFamily="66" charset="0"/>
              </a:rPr>
              <a:t>Maxillofacial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Rehabilitation</a:t>
            </a:r>
            <a:r>
              <a:rPr lang="tr-TR" sz="2000" dirty="0">
                <a:latin typeface="Comic Sans MS" panose="030F0702030302020204" pitchFamily="66" charset="0"/>
              </a:rPr>
              <a:t>: </a:t>
            </a:r>
            <a:r>
              <a:rPr lang="tr-TR" sz="2000" dirty="0" err="1">
                <a:latin typeface="Comic Sans MS" panose="030F0702030302020204" pitchFamily="66" charset="0"/>
              </a:rPr>
              <a:t>Prosthodontic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and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Surgical</a:t>
            </a:r>
            <a:r>
              <a:rPr lang="tr-TR" sz="2000" dirty="0">
                <a:latin typeface="Comic Sans MS" panose="030F0702030302020204" pitchFamily="66" charset="0"/>
              </a:rPr>
              <a:t> Management of </a:t>
            </a:r>
            <a:r>
              <a:rPr lang="tr-TR" sz="2000" dirty="0" err="1">
                <a:latin typeface="Comic Sans MS" panose="030F0702030302020204" pitchFamily="66" charset="0"/>
              </a:rPr>
              <a:t>Cancer-Related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latin typeface="Comic Sans MS" panose="030F0702030302020204" pitchFamily="66" charset="0"/>
              </a:rPr>
              <a:t>Acquired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latin typeface="Comic Sans MS" panose="030F0702030302020204" pitchFamily="66" charset="0"/>
              </a:rPr>
              <a:t>and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Congenital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Defects</a:t>
            </a:r>
            <a:r>
              <a:rPr lang="tr-TR" sz="2000" dirty="0">
                <a:latin typeface="Comic Sans MS" panose="030F0702030302020204" pitchFamily="66" charset="0"/>
              </a:rPr>
              <a:t> of </a:t>
            </a:r>
            <a:r>
              <a:rPr lang="tr-TR" sz="2000" dirty="0" err="1">
                <a:latin typeface="Comic Sans MS" panose="030F0702030302020204" pitchFamily="66" charset="0"/>
              </a:rPr>
              <a:t>the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Head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and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Neck</a:t>
            </a:r>
            <a:r>
              <a:rPr lang="tr-TR" sz="2000" dirty="0">
                <a:latin typeface="Comic Sans MS" panose="030F0702030302020204" pitchFamily="66" charset="0"/>
              </a:rPr>
              <a:t>, 3.rd ed. </a:t>
            </a:r>
            <a:r>
              <a:rPr lang="tr-TR" sz="2000" dirty="0" err="1">
                <a:latin typeface="Comic Sans MS" panose="030F0702030302020204" pitchFamily="66" charset="0"/>
              </a:rPr>
              <a:t>Quintessence</a:t>
            </a:r>
            <a:r>
              <a:rPr lang="tr-TR" sz="2000" dirty="0">
                <a:latin typeface="Comic Sans MS" panose="030F0702030302020204" pitchFamily="66" charset="0"/>
              </a:rPr>
              <a:t> Publishing </a:t>
            </a:r>
            <a:r>
              <a:rPr lang="tr-TR" sz="2000" dirty="0" err="1">
                <a:latin typeface="Comic Sans MS" panose="030F0702030302020204" pitchFamily="66" charset="0"/>
              </a:rPr>
              <a:t>Company</a:t>
            </a:r>
            <a:r>
              <a:rPr lang="tr-TR" sz="2000" dirty="0">
                <a:latin typeface="Comic Sans MS" panose="030F0702030302020204" pitchFamily="66" charset="0"/>
              </a:rPr>
              <a:t>; 2011.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461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tr-TR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Ağız İçi Protezlerde Tutuculuk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sz="2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chemeClr val="accent2"/>
                </a:solidFill>
                <a:latin typeface="Comic Sans MS" pitchFamily="66" charset="0"/>
              </a:rPr>
              <a:t>I.</a:t>
            </a:r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 Anatomik Tutuculuk</a:t>
            </a: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II.</a:t>
            </a:r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Mekanik Tutuculuk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    </a:t>
            </a:r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Geçici Mekanik Tutuculuk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b="1" dirty="0" smtClean="0">
                <a:solidFill>
                  <a:srgbClr val="CC0066"/>
                </a:solidFill>
                <a:latin typeface="Comic Sans MS" pitchFamily="66" charset="0"/>
              </a:rPr>
              <a:t>    </a:t>
            </a:r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Daimi Mekanik Tutuculuk</a:t>
            </a:r>
          </a:p>
        </p:txBody>
      </p:sp>
      <p:pic>
        <p:nvPicPr>
          <p:cNvPr id="15363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8121650" cy="8286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tr-TR" sz="140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tr-TR" sz="140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tr-TR" sz="1400" smtClean="0">
                <a:solidFill>
                  <a:srgbClr val="FF0066"/>
                </a:solidFill>
                <a:latin typeface="Comic Sans MS" pitchFamily="66" charset="0"/>
              </a:rPr>
              <a:t>ÇENE –YÜZ PROTEZLERİNDE TUTUCULUK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5 Metin Yer Tutucusu"/>
          <p:cNvSpPr>
            <a:spLocks noGrp="1"/>
          </p:cNvSpPr>
          <p:nvPr>
            <p:ph type="body" idx="1"/>
          </p:nvPr>
        </p:nvSpPr>
        <p:spPr>
          <a:xfrm>
            <a:off x="900113" y="1557338"/>
            <a:ext cx="7772400" cy="4572000"/>
          </a:xfrm>
        </p:spPr>
        <p:txBody>
          <a:bodyPr/>
          <a:lstStyle/>
          <a:p>
            <a:pPr algn="just" eaLnBrk="1" hangingPunct="1"/>
            <a:endParaRPr lang="tr-TR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ANATOMİK TUTUCULUK</a:t>
            </a:r>
          </a:p>
          <a:p>
            <a:pPr algn="just" eaLnBrk="1" hangingPunct="1"/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Ağızda mevcut sert ve yumuşak dokular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     </a:t>
            </a:r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Dişler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CC0066"/>
                </a:solidFill>
                <a:latin typeface="Comic Sans MS" pitchFamily="66" charset="0"/>
              </a:rPr>
              <a:t>     </a:t>
            </a:r>
            <a:r>
              <a:rPr lang="tr-TR" sz="2800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Mukoza ve kemik</a:t>
            </a:r>
          </a:p>
          <a:p>
            <a:pPr algn="just" eaLnBrk="1" hangingPunct="1"/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Damak bölgesi, yanak bölgesi,</a:t>
            </a:r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retromolar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 bölge, </a:t>
            </a:r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nazofaringeal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 bölge, </a:t>
            </a:r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anterior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 nazal </a:t>
            </a:r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spina</a:t>
            </a: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47107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8121650" cy="8286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tr-TR" sz="140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tr-TR" sz="140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tr-TR" sz="1400" smtClean="0">
                <a:solidFill>
                  <a:srgbClr val="FF0066"/>
                </a:solidFill>
                <a:latin typeface="Comic Sans MS" pitchFamily="66" charset="0"/>
              </a:rPr>
              <a:t>ÇENE –YÜZ PROTEZLERİNDE TUTUCULUK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5 Metin Yer Tutucusu"/>
          <p:cNvSpPr>
            <a:spLocks noGrp="1"/>
          </p:cNvSpPr>
          <p:nvPr>
            <p:ph type="body" idx="1"/>
          </p:nvPr>
        </p:nvSpPr>
        <p:spPr>
          <a:xfrm>
            <a:off x="900113" y="1557338"/>
            <a:ext cx="7772400" cy="4572000"/>
          </a:xfrm>
        </p:spPr>
        <p:txBody>
          <a:bodyPr/>
          <a:lstStyle/>
          <a:p>
            <a:pPr algn="just" eaLnBrk="1" hangingPunct="1"/>
            <a:endParaRPr lang="tr-TR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Ağız İçi Anatomik Tutuculuğa Yardımcı Faktörler</a:t>
            </a:r>
          </a:p>
          <a:p>
            <a:pPr algn="just" eaLnBrk="1" hangingPunct="1"/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Uygun </a:t>
            </a:r>
            <a:r>
              <a:rPr lang="tr-TR" sz="2800" b="1" dirty="0" err="1" smtClean="0">
                <a:solidFill>
                  <a:srgbClr val="FFFF66"/>
                </a:solidFill>
                <a:latin typeface="Comic Sans MS" pitchFamily="66" charset="0"/>
              </a:rPr>
              <a:t>okluzyon</a:t>
            </a:r>
            <a:endParaRPr lang="tr-TR" sz="28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Post-Dam alanı</a:t>
            </a:r>
          </a:p>
          <a:p>
            <a:pPr algn="just" eaLnBrk="1" hangingPunct="1"/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Fiziksel faktörler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Adezyon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FF0066"/>
                </a:solidFill>
                <a:latin typeface="Comic Sans MS" pitchFamily="66" charset="0"/>
              </a:rPr>
              <a:t>   </a:t>
            </a:r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Kohezyon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  ▪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Yüzey Gerilimi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48131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8121650" cy="8286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tr-TR" sz="140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tr-TR" sz="140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tr-TR" sz="1400" smtClean="0">
                <a:solidFill>
                  <a:srgbClr val="FF0066"/>
                </a:solidFill>
                <a:latin typeface="Comic Sans MS" pitchFamily="66" charset="0"/>
              </a:rPr>
              <a:t>ÇENE –YÜZ PROTEZLERİNDE TUTUCULUK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5 Metin Yer Tutucusu"/>
          <p:cNvSpPr>
            <a:spLocks noGrp="1"/>
          </p:cNvSpPr>
          <p:nvPr>
            <p:ph type="body" idx="1"/>
          </p:nvPr>
        </p:nvSpPr>
        <p:spPr>
          <a:xfrm>
            <a:off x="899592" y="836712"/>
            <a:ext cx="7772400" cy="5004594"/>
          </a:xfrm>
        </p:spPr>
        <p:txBody>
          <a:bodyPr/>
          <a:lstStyle/>
          <a:p>
            <a:pPr algn="just" eaLnBrk="1" hangingPunct="1"/>
            <a:endParaRPr lang="tr-TR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II. MEKANİK TUTUCULUK</a:t>
            </a:r>
          </a:p>
          <a:p>
            <a:pPr algn="just" eaLnBrk="1" hangingPunct="1">
              <a:buNone/>
            </a:pPr>
            <a:endParaRPr lang="tr-TR" sz="2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 1.Geçici Mekanik Tutuculuk</a:t>
            </a:r>
          </a:p>
          <a:p>
            <a:pPr algn="just" eaLnBrk="1" hangingPunct="1">
              <a:buNone/>
            </a:pPr>
            <a:r>
              <a:rPr lang="tr-TR" sz="2400" b="1" dirty="0" smtClean="0">
                <a:solidFill>
                  <a:srgbClr val="FF0066"/>
                </a:solidFill>
                <a:latin typeface="Comic Sans MS" pitchFamily="66" charset="0"/>
              </a:rPr>
              <a:t>  ▪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Mevcut protezlere ilave edilen ve kolay adapte olabilen paslanmaz teller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  <a:r>
              <a:rPr lang="tr-TR" sz="2400" b="1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Daha önceden hazırlanmış bükme kroşeler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CC0066"/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Prefabrike paslanmaz çelik bant ve kronlar</a:t>
            </a:r>
          </a:p>
          <a:p>
            <a:pPr algn="just" eaLnBrk="1" hangingPunct="1">
              <a:buNone/>
            </a:pP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   ▪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Infraorbital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veya 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zigomatik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kemikten 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yararlanularak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yapılan tel 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fiksasyonu</a:t>
            </a:r>
            <a:endParaRPr lang="tr-TR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None/>
            </a:pP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Tantalium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plaklar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47107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8121650" cy="8286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tr-TR" sz="1400" dirty="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tr-TR" sz="1400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tr-TR" sz="1400" dirty="0" smtClean="0">
                <a:solidFill>
                  <a:srgbClr val="FF0066"/>
                </a:solidFill>
                <a:latin typeface="Comic Sans MS" pitchFamily="66" charset="0"/>
              </a:rPr>
              <a:t>ÇENE –YÜZ PROTEZLERİNDE TUTUCULUK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5 Metin Yer Tutucusu"/>
          <p:cNvSpPr>
            <a:spLocks noGrp="1"/>
          </p:cNvSpPr>
          <p:nvPr>
            <p:ph type="body" idx="1"/>
          </p:nvPr>
        </p:nvSpPr>
        <p:spPr>
          <a:xfrm>
            <a:off x="899592" y="836712"/>
            <a:ext cx="7772400" cy="5004594"/>
          </a:xfrm>
        </p:spPr>
        <p:txBody>
          <a:bodyPr/>
          <a:lstStyle/>
          <a:p>
            <a:pPr algn="just" eaLnBrk="1" hangingPunct="1"/>
            <a:endParaRPr lang="tr-TR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II. MEKANİK TUTUCULUK</a:t>
            </a:r>
          </a:p>
          <a:p>
            <a:pPr algn="just" eaLnBrk="1" hangingPunct="1">
              <a:buNone/>
            </a:pPr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   </a:t>
            </a:r>
            <a:r>
              <a:rPr lang="tr-TR" sz="2800" b="1" dirty="0" smtClean="0">
                <a:solidFill>
                  <a:srgbClr val="FFFF66"/>
                </a:solidFill>
                <a:latin typeface="Comic Sans MS" pitchFamily="66" charset="0"/>
              </a:rPr>
              <a:t>▪</a:t>
            </a:r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 2.Daimi Mekanik Tutuculuk</a:t>
            </a:r>
          </a:p>
          <a:p>
            <a:pPr algn="just" eaLnBrk="1" hangingPunct="1">
              <a:buNone/>
            </a:pPr>
            <a:r>
              <a:rPr lang="tr-TR" sz="2400" b="1" dirty="0" smtClean="0">
                <a:solidFill>
                  <a:srgbClr val="FF0066"/>
                </a:solidFill>
                <a:latin typeface="Comic Sans MS" pitchFamily="66" charset="0"/>
              </a:rPr>
              <a:t>  ▪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Kroşeler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  <a:r>
              <a:rPr lang="tr-TR" sz="2400" b="1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Hassas tutucular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CC0066"/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Snap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-on 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ateşmentler</a:t>
            </a:r>
            <a:endParaRPr lang="tr-TR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None/>
            </a:pP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   ▪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Overdenture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ve teleskop kronlar</a:t>
            </a:r>
          </a:p>
          <a:p>
            <a:pPr algn="just" eaLnBrk="1" hangingPunct="1">
              <a:buNone/>
            </a:pP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Mıknatıslar</a:t>
            </a:r>
          </a:p>
          <a:p>
            <a:pPr algn="just" eaLnBrk="1" hangingPunct="1">
              <a:buNone/>
            </a:pP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Swing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-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lock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aygıtlar</a:t>
            </a:r>
          </a:p>
          <a:p>
            <a:pPr algn="just" eaLnBrk="1" hangingPunct="1">
              <a:buNone/>
            </a:pP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   ▪</a:t>
            </a: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George Washington yayları</a:t>
            </a:r>
          </a:p>
          <a:p>
            <a:pPr algn="just" eaLnBrk="1" hangingPunct="1">
              <a:buNone/>
            </a:pPr>
            <a:r>
              <a:rPr lang="tr-TR" sz="24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  <a:r>
              <a:rPr lang="tr-TR" sz="2400" dirty="0" smtClean="0">
                <a:solidFill>
                  <a:srgbClr val="FF0066"/>
                </a:solidFill>
                <a:latin typeface="Comic Sans MS" pitchFamily="66" charset="0"/>
              </a:rPr>
              <a:t>▪</a:t>
            </a:r>
            <a:r>
              <a:rPr lang="tr-TR" sz="2400" dirty="0" err="1" smtClean="0">
                <a:solidFill>
                  <a:srgbClr val="FFFF66"/>
                </a:solidFill>
                <a:latin typeface="Comic Sans MS" pitchFamily="66" charset="0"/>
              </a:rPr>
              <a:t>İmplantlar</a:t>
            </a:r>
            <a:endParaRPr lang="tr-TR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47107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8121650" cy="8286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tr-TR" sz="1400" dirty="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tr-TR" sz="1400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tr-TR" sz="1400" dirty="0" smtClean="0">
                <a:solidFill>
                  <a:srgbClr val="FF0066"/>
                </a:solidFill>
                <a:latin typeface="Comic Sans MS" pitchFamily="66" charset="0"/>
              </a:rPr>
              <a:t>ÇENE –YÜZ PROTEZLERİNDE TUTUCULUK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22126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08720"/>
            <a:ext cx="2333054" cy="17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52736"/>
            <a:ext cx="211642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836712"/>
            <a:ext cx="22126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708921"/>
            <a:ext cx="22157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564904"/>
            <a:ext cx="23088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636912"/>
            <a:ext cx="2232247" cy="16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492896"/>
            <a:ext cx="22126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4365103"/>
            <a:ext cx="2232248" cy="167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4221088"/>
            <a:ext cx="23088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293096"/>
            <a:ext cx="221396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5457472"/>
            <a:ext cx="1872208" cy="14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5 Metin Yer Tutucusu"/>
          <p:cNvSpPr>
            <a:spLocks noGrp="1"/>
          </p:cNvSpPr>
          <p:nvPr>
            <p:ph type="body" idx="1"/>
          </p:nvPr>
        </p:nvSpPr>
        <p:spPr>
          <a:xfrm>
            <a:off x="900113" y="1557338"/>
            <a:ext cx="7772400" cy="4572000"/>
          </a:xfrm>
        </p:spPr>
        <p:txBody>
          <a:bodyPr/>
          <a:lstStyle/>
          <a:p>
            <a:pPr algn="just" eaLnBrk="1" hangingPunct="1"/>
            <a:endParaRPr lang="tr-TR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AĞIZ DIŞI ANATOMİK TUTUCULUK</a:t>
            </a:r>
          </a:p>
          <a:p>
            <a:pPr algn="just" eaLnBrk="1" hangingPunct="1"/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Defektin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 hacmi</a:t>
            </a:r>
          </a:p>
          <a:p>
            <a:pPr algn="just" eaLnBrk="1" hangingPunct="1"/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Defektin</a:t>
            </a:r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 lokalizasyonu</a:t>
            </a:r>
          </a:p>
          <a:p>
            <a:pPr algn="just" eaLnBrk="1" hangingPunct="1"/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Doku </a:t>
            </a:r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mobilitesi</a:t>
            </a: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Tutucu bölgeler</a:t>
            </a:r>
          </a:p>
          <a:p>
            <a:pPr algn="just" eaLnBrk="1" hangingPunct="1"/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Bitmiş protezin madde ağırlığı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47107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8121650" cy="8286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tr-TR" sz="1400" dirty="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tr-TR" sz="1400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tr-TR" sz="1400" dirty="0" smtClean="0">
                <a:solidFill>
                  <a:srgbClr val="FF0066"/>
                </a:solidFill>
                <a:latin typeface="Comic Sans MS" pitchFamily="66" charset="0"/>
              </a:rPr>
              <a:t>ÇENE –YÜZ PROTEZLERİNDE TUTUCULUK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5 Metin Yer Tutucusu"/>
          <p:cNvSpPr>
            <a:spLocks noGrp="1"/>
          </p:cNvSpPr>
          <p:nvPr>
            <p:ph type="body" idx="1"/>
          </p:nvPr>
        </p:nvSpPr>
        <p:spPr>
          <a:xfrm>
            <a:off x="900113" y="1557338"/>
            <a:ext cx="7772400" cy="4572000"/>
          </a:xfrm>
        </p:spPr>
        <p:txBody>
          <a:bodyPr/>
          <a:lstStyle/>
          <a:p>
            <a:pPr algn="just" eaLnBrk="1" hangingPunct="1"/>
            <a:endParaRPr lang="tr-TR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b="1" dirty="0" smtClean="0">
                <a:solidFill>
                  <a:srgbClr val="FF0066"/>
                </a:solidFill>
                <a:latin typeface="Comic Sans MS" pitchFamily="66" charset="0"/>
              </a:rPr>
              <a:t>II. AĞIZ DIŞI MEKANİK TUTUCULUK</a:t>
            </a:r>
          </a:p>
          <a:p>
            <a:pPr algn="just" eaLnBrk="1" hangingPunct="1"/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İmplantlar</a:t>
            </a: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Gözlükler</a:t>
            </a:r>
          </a:p>
          <a:p>
            <a:pPr algn="just" eaLnBrk="1" hangingPunct="1"/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Mıknatıslar</a:t>
            </a:r>
          </a:p>
          <a:p>
            <a:pPr algn="just" eaLnBrk="1" hangingPunct="1"/>
            <a:r>
              <a:rPr lang="tr-TR" sz="2800" dirty="0" smtClean="0">
                <a:solidFill>
                  <a:srgbClr val="FFFF66"/>
                </a:solidFill>
                <a:latin typeface="Comic Sans MS" pitchFamily="66" charset="0"/>
              </a:rPr>
              <a:t>Burun ve kulak içerisine yerleştirilen tüpler</a:t>
            </a:r>
          </a:p>
          <a:p>
            <a:pPr algn="just" eaLnBrk="1" hangingPunct="1"/>
            <a:r>
              <a:rPr lang="tr-TR" sz="2800" dirty="0" err="1" smtClean="0">
                <a:solidFill>
                  <a:srgbClr val="FFFF66"/>
                </a:solidFill>
                <a:latin typeface="Comic Sans MS" pitchFamily="66" charset="0"/>
              </a:rPr>
              <a:t>Adhesivler</a:t>
            </a: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tr-TR" sz="28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algn="just" eaLnBrk="1" hangingPunct="1"/>
            <a:endParaRPr lang="tr-TR" sz="2800" b="1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47107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8121650" cy="8286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tr-TR" sz="140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tr-TR" sz="140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tr-TR" sz="1400" smtClean="0">
                <a:solidFill>
                  <a:srgbClr val="FF0066"/>
                </a:solidFill>
                <a:latin typeface="Comic Sans MS" pitchFamily="66" charset="0"/>
              </a:rPr>
              <a:t>ÇENE –YÜZ PROTEZLERİNDE TUTUCULUK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607</TotalTime>
  <Words>290</Words>
  <Application>Microsoft Office PowerPoint</Application>
  <PresentationFormat>Ekran Gösterisi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Consolas</vt:lpstr>
      <vt:lpstr>Corbel</vt:lpstr>
      <vt:lpstr>Wingdings</vt:lpstr>
      <vt:lpstr>Wingdings 2</vt:lpstr>
      <vt:lpstr>Wingdings 3</vt:lpstr>
      <vt:lpstr>Metro</vt:lpstr>
      <vt:lpstr>ÇENE –YÜZ PROTEZLERİNDE TUTUCULUK</vt:lpstr>
      <vt:lpstr> ÇENE –YÜZ PROTEZLERİNDE TUTUCULUK</vt:lpstr>
      <vt:lpstr> ÇENE –YÜZ PROTEZLERİNDE TUTUCULUK</vt:lpstr>
      <vt:lpstr> ÇENE –YÜZ PROTEZLERİNDE TUTUCULUK</vt:lpstr>
      <vt:lpstr> ÇENE –YÜZ PROTEZLERİNDE TUTUCULUK</vt:lpstr>
      <vt:lpstr> ÇENE –YÜZ PROTEZLERİNDE TUTUCULUK</vt:lpstr>
      <vt:lpstr>PowerPoint Sunusu</vt:lpstr>
      <vt:lpstr> ÇENE –YÜZ PROTEZLERİNDE TUTUCULUK</vt:lpstr>
      <vt:lpstr> ÇENE –YÜZ PROTEZLERİNDE TUTUCULUK</vt:lpstr>
      <vt:lpstr>Gülhane Tıp Dergisi 2008; 50: 205-208</vt:lpstr>
      <vt:lpstr>PowerPoint Sunusu</vt:lpstr>
      <vt:lpstr>      KAYNAKLAR: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Yasemin</dc:creator>
  <cp:lastModifiedBy>YASEMİN</cp:lastModifiedBy>
  <cp:revision>26</cp:revision>
  <dcterms:created xsi:type="dcterms:W3CDTF">2009-10-06T03:43:16Z</dcterms:created>
  <dcterms:modified xsi:type="dcterms:W3CDTF">2020-02-01T09:20:35Z</dcterms:modified>
</cp:coreProperties>
</file>