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73" r:id="rId4"/>
    <p:sldId id="274" r:id="rId5"/>
    <p:sldId id="277" r:id="rId6"/>
    <p:sldId id="278" r:id="rId7"/>
    <p:sldId id="283" r:id="rId8"/>
    <p:sldId id="287" r:id="rId9"/>
    <p:sldId id="288" r:id="rId10"/>
    <p:sldId id="289" r:id="rId11"/>
    <p:sldId id="290" r:id="rId12"/>
    <p:sldId id="291" r:id="rId13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E0EF21"/>
    <a:srgbClr val="FFFF66"/>
    <a:srgbClr val="0000FF"/>
    <a:srgbClr val="CC0066"/>
    <a:srgbClr val="FFC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1 Dikdörtgen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38 Dikdörtgen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39 Dikdörtgen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40 Dikdörtgen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41 Dikdörtgen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55 Dikdörtgen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64 Dikdörtgen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65 Dikdörtgen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66 Dikdörtgen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5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169A9C0-3770-4095-9426-B24DB4007110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16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7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A1C2BE-343B-4ECA-8A30-015B8508142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6F7E5-D730-4F04-81A2-9E45F5B80D52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52F97-E919-41EB-86B9-FFD525B370E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3F418-B8EF-452E-A0C7-B843C744AB24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0B7F1-F35D-4879-8098-AE153C72CD0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28426-4EB2-4A54-80B9-882847839518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5DFBD-9FE3-4122-90DB-DD33E8DCD09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D866A-BBFD-463B-84C3-56E0DD427D44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750DC-C80C-400A-BCD4-71A16A2649A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3 Serbest Form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14 Serbest Form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12 Serbest Form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24 Serbest Form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7" name="25 Serbest Form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8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9" name="6 Dikdörtgen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7 Dikdörtgen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8 Dikdörtgen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9 Dikdörtgen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10 Dikdörtgen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" name="11 Dikdörtgen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2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D3D0B6-B619-47C4-84FA-C9CB883A8A87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2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2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9AA64FC-23A6-438F-9E62-FFC2B477A1E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E33019-4C3D-4AC6-BB28-3EFE162BC048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94ACBA4-B9FF-4224-909D-6D1679E3BDE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4 Dikdörtgen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15 Dikdörtgen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16 Dikdörtgen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17 Dikdörtgen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18 Dikdörtgen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19 Dikdörtgen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20 Dikdörtgen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21 Dikdörtgen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28 Dikdörtgen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29 Dikdörtgen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92F7912-AEDC-4A4A-ACF9-7F8E834F3BBB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1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B7BE598-38E2-4E99-9A79-1316D889D03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CEB75-EC4F-4FA3-B557-2A8E77893BBA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4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26025-75A0-4122-B4D8-98BDC71C826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250D978-B405-4494-8FBE-F6FE2FE4631A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77F4B76-EF3F-4E08-B00D-B3B8DEC0C3D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1E55F-506C-42FD-8F74-F3B04A144EA4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BED67-1889-485C-B693-6FEDB47FCB9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Dikdörtgen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8 Düz Bağlayıcı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9 Grup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14 Düz Bağlayıcı"/>
            <p:cNvCxnSpPr/>
            <p:nvPr/>
          </p:nvCxnSpPr>
          <p:spPr>
            <a:xfrm rot="16200000">
              <a:off x="6663593" y="12964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15 Düz Bağlayıcı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16 Düz Bağlayıcı"/>
            <p:cNvCxnSpPr/>
            <p:nvPr/>
          </p:nvCxnSpPr>
          <p:spPr>
            <a:xfrm rot="5400000" flipH="1">
              <a:off x="6744513" y="1295466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13 Grup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10 Düz Bağlayıcı"/>
            <p:cNvCxnSpPr/>
            <p:nvPr/>
          </p:nvCxnSpPr>
          <p:spPr>
            <a:xfrm rot="16200000">
              <a:off x="6663593" y="12964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1 Düz Bağlayıcı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2 Düz Bağlayıcı"/>
            <p:cNvCxnSpPr/>
            <p:nvPr/>
          </p:nvCxnSpPr>
          <p:spPr>
            <a:xfrm rot="5400000" flipH="1">
              <a:off x="6744513" y="1295466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17 Grup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18 Düz Bağlayıcı"/>
            <p:cNvCxnSpPr/>
            <p:nvPr/>
          </p:nvCxnSpPr>
          <p:spPr>
            <a:xfrm rot="16200000">
              <a:off x="6663592" y="1296440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9 Düz Bağlayıcı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20 Düz Bağlayıcı"/>
            <p:cNvCxnSpPr/>
            <p:nvPr/>
          </p:nvCxnSpPr>
          <p:spPr>
            <a:xfrm rot="5400000" flipH="1">
              <a:off x="6744512" y="1295466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B8D116E-0853-400F-BDC2-A88B82003B21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20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2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CC4BE9-C87B-4BC1-BCFA-3F29ABDEDFF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7 Dikdörtgen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8 Dikdörtgen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9 Dikdörtgen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10 Dikdörtgen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16 Dikdörtgen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6" name="12 Metin Yer Tutucusu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9B91A29-CCC8-4C43-AF71-FE4CD3939A2C}" type="datetimeFigureOut">
              <a:rPr lang="tr-TR"/>
              <a:pPr>
                <a:defRPr/>
              </a:pPr>
              <a:t>1.2.2020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F1EF750-7BA5-4D23-B414-A045C9F9B21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0" r:id="rId2"/>
    <p:sldLayoutId id="2147483722" r:id="rId3"/>
    <p:sldLayoutId id="2147483723" r:id="rId4"/>
    <p:sldLayoutId id="2147483724" r:id="rId5"/>
    <p:sldLayoutId id="2147483719" r:id="rId6"/>
    <p:sldLayoutId id="2147483725" r:id="rId7"/>
    <p:sldLayoutId id="2147483718" r:id="rId8"/>
    <p:sldLayoutId id="2147483726" r:id="rId9"/>
    <p:sldLayoutId id="2147483717" r:id="rId10"/>
    <p:sldLayoutId id="2147483716" r:id="rId11"/>
    <p:sldLayoutId id="214748371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D2D2D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D2D2D2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Grp="1"/>
          </p:cNvSpPr>
          <p:nvPr>
            <p:ph type="ctrTitle" idx="4294967295"/>
          </p:nvPr>
        </p:nvSpPr>
        <p:spPr bwMode="auto">
          <a:xfrm>
            <a:off x="900113" y="1773238"/>
            <a:ext cx="7772400" cy="147002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tr-TR" b="1" dirty="0" smtClean="0">
                <a:solidFill>
                  <a:srgbClr val="FF0066"/>
                </a:solidFill>
                <a:latin typeface="Comic Sans MS" pitchFamily="66" charset="0"/>
              </a:rPr>
              <a:t>ÇENE –YÜZ PROTEZLERİNDE TUTUCULUK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endParaRPr lang="tr-TR" sz="2800" b="1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r>
              <a:rPr lang="tr-TR" sz="2800" b="1" smtClean="0">
                <a:solidFill>
                  <a:srgbClr val="E0EF21"/>
                </a:solidFill>
                <a:latin typeface="Comic Sans MS" pitchFamily="66" charset="0"/>
              </a:rPr>
              <a:t>Prof. Dr. Yasemin KESKİN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endParaRPr lang="tr-TR" sz="1300" b="1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r>
              <a:rPr lang="tr-TR" b="1" smtClean="0">
                <a:solidFill>
                  <a:srgbClr val="E0EF21"/>
                </a:solidFill>
                <a:latin typeface="Comic Sans MS" pitchFamily="66" charset="0"/>
              </a:rPr>
              <a:t>Ankara Üniversitesi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r>
              <a:rPr lang="tr-TR" b="1" smtClean="0">
                <a:solidFill>
                  <a:srgbClr val="E0EF21"/>
                </a:solidFill>
                <a:latin typeface="Comic Sans MS" pitchFamily="66" charset="0"/>
              </a:rPr>
              <a:t>Diş Hekimliği Fakültesi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r>
              <a:rPr lang="tr-TR" b="1" smtClean="0">
                <a:solidFill>
                  <a:srgbClr val="E0EF21"/>
                </a:solidFill>
                <a:latin typeface="Comic Sans MS" pitchFamily="66" charset="0"/>
              </a:rPr>
              <a:t>Protetik Diş Tedavisi Anabilim Dalı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endParaRPr lang="tr-TR" sz="700" b="1" smtClean="0">
              <a:solidFill>
                <a:srgbClr val="FF8EBA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endParaRPr lang="tr-TR" sz="700" b="1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endParaRPr lang="tr-TR" sz="500" b="1" smtClean="0">
              <a:solidFill>
                <a:srgbClr val="FF0000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endParaRPr lang="tr-TR" sz="500" b="1" smtClean="0">
              <a:solidFill>
                <a:srgbClr val="FF0000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endParaRPr lang="tr-TR" sz="500" b="1" smtClean="0">
              <a:solidFill>
                <a:srgbClr val="FF0000"/>
              </a:solidFill>
            </a:endParaRPr>
          </a:p>
        </p:txBody>
      </p:sp>
      <p:pic>
        <p:nvPicPr>
          <p:cNvPr id="14339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620713"/>
            <a:ext cx="93503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556792"/>
            <a:ext cx="2353617" cy="197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556792"/>
            <a:ext cx="2615174" cy="1967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501008"/>
            <a:ext cx="2522185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501008"/>
            <a:ext cx="131026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3501008"/>
            <a:ext cx="1440159" cy="1480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Resim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Başlık"/>
          <p:cNvSpPr>
            <a:spLocks noGrp="1"/>
          </p:cNvSpPr>
          <p:nvPr>
            <p:ph type="title"/>
          </p:nvPr>
        </p:nvSpPr>
        <p:spPr>
          <a:xfrm>
            <a:off x="4499992" y="5733256"/>
            <a:ext cx="4460032" cy="504056"/>
          </a:xfrm>
        </p:spPr>
        <p:txBody>
          <a:bodyPr/>
          <a:lstStyle/>
          <a:p>
            <a:r>
              <a:rPr lang="tr-TR" sz="1600" dirty="0" smtClean="0">
                <a:solidFill>
                  <a:srgbClr val="FF0000"/>
                </a:solidFill>
                <a:latin typeface="Comic Sans MS" pitchFamily="66" charset="0"/>
              </a:rPr>
              <a:t>Gülhane Tıp Dergisi 2008; 50: 205-208</a:t>
            </a:r>
            <a:endParaRPr lang="tr-TR" sz="16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4403653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196752"/>
            <a:ext cx="3267075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10 Başlık"/>
          <p:cNvSpPr txBox="1">
            <a:spLocks/>
          </p:cNvSpPr>
          <p:nvPr/>
        </p:nvSpPr>
        <p:spPr>
          <a:xfrm>
            <a:off x="4499992" y="5733256"/>
            <a:ext cx="4460032" cy="50405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-10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Gülhane Tıp Dergisi 2008; 50: 205-208</a:t>
            </a:r>
            <a:endParaRPr kumimoji="0" lang="tr-TR" sz="1600" b="0" i="0" u="none" strike="noStrike" kern="1200" cap="none" spc="-1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tr-TR" sz="2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r>
              <a:rPr lang="tr-TR" sz="2800" dirty="0">
                <a:solidFill>
                  <a:srgbClr val="FF0066"/>
                </a:solidFill>
                <a:latin typeface="Comic Sans MS" panose="030F0702030302020204" pitchFamily="66" charset="0"/>
              </a:rPr>
              <a:t> </a:t>
            </a:r>
            <a:r>
              <a:rPr lang="tr-TR" sz="2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>    </a:t>
            </a:r>
            <a:r>
              <a:rPr lang="tr-TR" sz="2800" b="1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>KAYNAKLAR:</a:t>
            </a:r>
            <a:endParaRPr lang="tr-TR" sz="2800" b="1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784350"/>
            <a:ext cx="8280920" cy="4572000"/>
          </a:xfrm>
        </p:spPr>
        <p:txBody>
          <a:bodyPr/>
          <a:lstStyle/>
          <a:p>
            <a:endParaRPr lang="tr-TR" sz="2400" i="1" dirty="0" smtClean="0">
              <a:solidFill>
                <a:srgbClr val="E0EF21"/>
              </a:solidFill>
              <a:latin typeface="Comic Sans MS" panose="030F0702030302020204" pitchFamily="66" charset="0"/>
            </a:endParaRPr>
          </a:p>
          <a:p>
            <a:endParaRPr lang="tr-TR" sz="2000" i="1" dirty="0" smtClean="0">
              <a:solidFill>
                <a:srgbClr val="E0EF2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sz="2000" i="1" dirty="0" smtClean="0">
                <a:solidFill>
                  <a:srgbClr val="E0EF21"/>
                </a:solidFill>
                <a:latin typeface="Comic Sans MS" panose="030F0702030302020204" pitchFamily="66" charset="0"/>
              </a:rPr>
              <a:t>1</a:t>
            </a:r>
            <a:r>
              <a:rPr lang="tr-TR" sz="2000" i="1" dirty="0">
                <a:solidFill>
                  <a:srgbClr val="E0EF21"/>
                </a:solidFill>
                <a:latin typeface="Comic Sans MS" panose="030F0702030302020204" pitchFamily="66" charset="0"/>
              </a:rPr>
              <a:t>. Thomas Dean Taylor. </a:t>
            </a:r>
            <a:r>
              <a:rPr lang="tr-TR" sz="2000" dirty="0" err="1">
                <a:latin typeface="Comic Sans MS" panose="030F0702030302020204" pitchFamily="66" charset="0"/>
              </a:rPr>
              <a:t>Clinical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Maxillofacial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Prosthetics</a:t>
            </a:r>
            <a:r>
              <a:rPr lang="tr-TR" sz="2000" dirty="0">
                <a:latin typeface="Comic Sans MS" panose="030F0702030302020204" pitchFamily="66" charset="0"/>
              </a:rPr>
              <a:t>. </a:t>
            </a:r>
            <a:r>
              <a:rPr lang="tr-TR" sz="2000" dirty="0" err="1">
                <a:latin typeface="Comic Sans MS" panose="030F0702030302020204" pitchFamily="66" charset="0"/>
              </a:rPr>
              <a:t>Quintessence</a:t>
            </a:r>
            <a:r>
              <a:rPr lang="tr-TR" sz="2000" dirty="0">
                <a:latin typeface="Comic Sans MS" panose="030F0702030302020204" pitchFamily="66" charset="0"/>
              </a:rPr>
              <a:t> Publishing </a:t>
            </a:r>
            <a:r>
              <a:rPr lang="tr-TR" sz="2000" dirty="0" err="1">
                <a:latin typeface="Comic Sans MS" panose="030F0702030302020204" pitchFamily="66" charset="0"/>
              </a:rPr>
              <a:t>Company</a:t>
            </a:r>
            <a:r>
              <a:rPr lang="tr-TR" sz="2000" dirty="0">
                <a:latin typeface="Comic Sans MS" panose="030F0702030302020204" pitchFamily="66" charset="0"/>
              </a:rPr>
              <a:t>; 2000</a:t>
            </a:r>
            <a:r>
              <a:rPr lang="tr-TR" sz="2000" dirty="0" smtClean="0"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tr-TR" sz="2000" dirty="0">
              <a:latin typeface="Comic Sans MS" panose="030F0702030302020204" pitchFamily="66" charset="0"/>
            </a:endParaRPr>
          </a:p>
          <a:p>
            <a:pPr algn="just"/>
            <a:r>
              <a:rPr lang="tr-TR" sz="2000" i="1" dirty="0">
                <a:solidFill>
                  <a:srgbClr val="E0EF21"/>
                </a:solidFill>
                <a:latin typeface="Comic Sans MS" panose="030F0702030302020204" pitchFamily="66" charset="0"/>
              </a:rPr>
              <a:t>2. </a:t>
            </a:r>
            <a:r>
              <a:rPr lang="tr-TR" sz="2000" i="1" dirty="0" err="1">
                <a:solidFill>
                  <a:srgbClr val="E0EF21"/>
                </a:solidFill>
                <a:latin typeface="Comic Sans MS" panose="030F0702030302020204" pitchFamily="66" charset="0"/>
              </a:rPr>
              <a:t>Beumer</a:t>
            </a:r>
            <a:r>
              <a:rPr lang="tr-TR" sz="2000" i="1" dirty="0">
                <a:solidFill>
                  <a:srgbClr val="E0EF21"/>
                </a:solidFill>
                <a:latin typeface="Comic Sans MS" panose="030F0702030302020204" pitchFamily="66" charset="0"/>
              </a:rPr>
              <a:t> III John, </a:t>
            </a:r>
            <a:r>
              <a:rPr lang="tr-TR" sz="2000" dirty="0" err="1">
                <a:latin typeface="Comic Sans MS" panose="030F0702030302020204" pitchFamily="66" charset="0"/>
              </a:rPr>
              <a:t>Marunick</a:t>
            </a:r>
            <a:r>
              <a:rPr lang="tr-TR" sz="2000" dirty="0">
                <a:latin typeface="Comic Sans MS" panose="030F0702030302020204" pitchFamily="66" charset="0"/>
              </a:rPr>
              <a:t> Mark T, </a:t>
            </a:r>
            <a:r>
              <a:rPr lang="tr-TR" sz="2000" dirty="0" err="1">
                <a:latin typeface="Comic Sans MS" panose="030F0702030302020204" pitchFamily="66" charset="0"/>
              </a:rPr>
              <a:t>Esposito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Salvatore</a:t>
            </a:r>
            <a:r>
              <a:rPr lang="tr-TR" sz="2000" dirty="0">
                <a:latin typeface="Comic Sans MS" panose="030F0702030302020204" pitchFamily="66" charset="0"/>
              </a:rPr>
              <a:t> J. </a:t>
            </a:r>
            <a:r>
              <a:rPr lang="tr-TR" sz="2000" dirty="0" err="1">
                <a:latin typeface="Comic Sans MS" panose="030F0702030302020204" pitchFamily="66" charset="0"/>
              </a:rPr>
              <a:t>Maxillofacial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Rehabilitation</a:t>
            </a:r>
            <a:r>
              <a:rPr lang="tr-TR" sz="2000" dirty="0">
                <a:latin typeface="Comic Sans MS" panose="030F0702030302020204" pitchFamily="66" charset="0"/>
              </a:rPr>
              <a:t>: </a:t>
            </a:r>
            <a:r>
              <a:rPr lang="tr-TR" sz="2000" dirty="0" err="1">
                <a:latin typeface="Comic Sans MS" panose="030F0702030302020204" pitchFamily="66" charset="0"/>
              </a:rPr>
              <a:t>Prosthodontic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and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Surgical</a:t>
            </a:r>
            <a:r>
              <a:rPr lang="tr-TR" sz="2000" dirty="0">
                <a:latin typeface="Comic Sans MS" panose="030F0702030302020204" pitchFamily="66" charset="0"/>
              </a:rPr>
              <a:t> Management of </a:t>
            </a:r>
            <a:r>
              <a:rPr lang="tr-TR" sz="2000" dirty="0" err="1">
                <a:latin typeface="Comic Sans MS" panose="030F0702030302020204" pitchFamily="66" charset="0"/>
              </a:rPr>
              <a:t>Cancer-Related</a:t>
            </a:r>
            <a:r>
              <a:rPr lang="tr-TR" sz="2000" dirty="0">
                <a:latin typeface="Comic Sans MS" panose="030F0702030302020204" pitchFamily="66" charset="0"/>
              </a:rPr>
              <a:t>, </a:t>
            </a:r>
            <a:r>
              <a:rPr lang="tr-TR" sz="2000" dirty="0" err="1">
                <a:latin typeface="Comic Sans MS" panose="030F0702030302020204" pitchFamily="66" charset="0"/>
              </a:rPr>
              <a:t>Acquired</a:t>
            </a:r>
            <a:r>
              <a:rPr lang="tr-TR" sz="2000" dirty="0">
                <a:latin typeface="Comic Sans MS" panose="030F0702030302020204" pitchFamily="66" charset="0"/>
              </a:rPr>
              <a:t>, </a:t>
            </a:r>
            <a:r>
              <a:rPr lang="tr-TR" sz="2000" dirty="0" err="1">
                <a:latin typeface="Comic Sans MS" panose="030F0702030302020204" pitchFamily="66" charset="0"/>
              </a:rPr>
              <a:t>and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Congenital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Defects</a:t>
            </a:r>
            <a:r>
              <a:rPr lang="tr-TR" sz="2000" dirty="0">
                <a:latin typeface="Comic Sans MS" panose="030F0702030302020204" pitchFamily="66" charset="0"/>
              </a:rPr>
              <a:t> of </a:t>
            </a:r>
            <a:r>
              <a:rPr lang="tr-TR" sz="2000" dirty="0" err="1">
                <a:latin typeface="Comic Sans MS" panose="030F0702030302020204" pitchFamily="66" charset="0"/>
              </a:rPr>
              <a:t>the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Head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and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Neck</a:t>
            </a:r>
            <a:r>
              <a:rPr lang="tr-TR" sz="2000" dirty="0">
                <a:latin typeface="Comic Sans MS" panose="030F0702030302020204" pitchFamily="66" charset="0"/>
              </a:rPr>
              <a:t>, 3.rd ed. </a:t>
            </a:r>
            <a:r>
              <a:rPr lang="tr-TR" sz="2000" dirty="0" err="1">
                <a:latin typeface="Comic Sans MS" panose="030F0702030302020204" pitchFamily="66" charset="0"/>
              </a:rPr>
              <a:t>Quintessence</a:t>
            </a:r>
            <a:r>
              <a:rPr lang="tr-TR" sz="2000" dirty="0">
                <a:latin typeface="Comic Sans MS" panose="030F0702030302020204" pitchFamily="66" charset="0"/>
              </a:rPr>
              <a:t> Publishing </a:t>
            </a:r>
            <a:r>
              <a:rPr lang="tr-TR" sz="2000" dirty="0" err="1">
                <a:latin typeface="Comic Sans MS" panose="030F0702030302020204" pitchFamily="66" charset="0"/>
              </a:rPr>
              <a:t>Company</a:t>
            </a:r>
            <a:r>
              <a:rPr lang="tr-TR" sz="2000" dirty="0">
                <a:latin typeface="Comic Sans MS" panose="030F0702030302020204" pitchFamily="66" charset="0"/>
              </a:rPr>
              <a:t>; 2011.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4615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5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endParaRPr lang="tr-TR" sz="2800" b="1" dirty="0" smtClean="0">
              <a:solidFill>
                <a:srgbClr val="CC0066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Ağız İçi Protezlerde Tutuculuk</a:t>
            </a:r>
          </a:p>
          <a:p>
            <a:pPr algn="just" eaLnBrk="1" hangingPunct="1">
              <a:buFont typeface="Wingdings" pitchFamily="2" charset="2"/>
              <a:buNone/>
            </a:pPr>
            <a:endParaRPr lang="tr-TR" sz="2800" b="1" dirty="0" smtClean="0">
              <a:solidFill>
                <a:srgbClr val="FF0066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b="1" dirty="0" smtClean="0">
                <a:solidFill>
                  <a:schemeClr val="accent2"/>
                </a:solidFill>
                <a:latin typeface="Comic Sans MS" pitchFamily="66" charset="0"/>
              </a:rPr>
              <a:t>I.</a:t>
            </a:r>
            <a:r>
              <a:rPr lang="tr-TR" sz="2800" b="1" dirty="0" smtClean="0">
                <a:solidFill>
                  <a:srgbClr val="FFFF66"/>
                </a:solidFill>
                <a:latin typeface="Comic Sans MS" pitchFamily="66" charset="0"/>
              </a:rPr>
              <a:t> Anatomik Tutuculuk</a:t>
            </a:r>
          </a:p>
          <a:p>
            <a:pPr algn="just" eaLnBrk="1" hangingPunct="1"/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II.</a:t>
            </a:r>
            <a:r>
              <a:rPr lang="tr-TR" sz="2800" b="1" dirty="0" smtClean="0">
                <a:solidFill>
                  <a:srgbClr val="FFFF66"/>
                </a:solidFill>
                <a:latin typeface="Comic Sans MS" pitchFamily="66" charset="0"/>
              </a:rPr>
              <a:t>Mekanik Tutuculuk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2800" b="1" dirty="0" smtClean="0">
                <a:solidFill>
                  <a:srgbClr val="FFFF66"/>
                </a:solidFill>
                <a:latin typeface="Comic Sans MS" pitchFamily="66" charset="0"/>
              </a:rPr>
              <a:t>    </a:t>
            </a:r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▪</a:t>
            </a:r>
            <a:r>
              <a:rPr lang="tr-TR" sz="2800" b="1" dirty="0" smtClean="0">
                <a:solidFill>
                  <a:srgbClr val="FFFF66"/>
                </a:solidFill>
                <a:latin typeface="Comic Sans MS" pitchFamily="66" charset="0"/>
              </a:rPr>
              <a:t>Geçici Mekanik Tutuculuk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2800" b="1" dirty="0" smtClean="0">
                <a:solidFill>
                  <a:srgbClr val="CC0066"/>
                </a:solidFill>
                <a:latin typeface="Comic Sans MS" pitchFamily="66" charset="0"/>
              </a:rPr>
              <a:t>    </a:t>
            </a:r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▪</a:t>
            </a:r>
            <a:r>
              <a:rPr lang="tr-TR" sz="2800" b="1" dirty="0" smtClean="0">
                <a:solidFill>
                  <a:srgbClr val="FFFF66"/>
                </a:solidFill>
                <a:latin typeface="Comic Sans MS" pitchFamily="66" charset="0"/>
              </a:rPr>
              <a:t>Daimi Mekanik Tutuculuk</a:t>
            </a:r>
          </a:p>
        </p:txBody>
      </p:sp>
      <p:pic>
        <p:nvPicPr>
          <p:cNvPr id="15363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6"/>
          <p:cNvSpPr>
            <a:spLocks noGrp="1"/>
          </p:cNvSpPr>
          <p:nvPr>
            <p:ph type="title" idx="4294967295"/>
          </p:nvPr>
        </p:nvSpPr>
        <p:spPr bwMode="auto">
          <a:xfrm>
            <a:off x="914400" y="512763"/>
            <a:ext cx="8121650" cy="82867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/>
            <a:r>
              <a:rPr lang="tr-TR" sz="1400" smtClean="0">
                <a:solidFill>
                  <a:schemeClr val="accent1"/>
                </a:solidFill>
                <a:latin typeface="Comic Sans MS" pitchFamily="66" charset="0"/>
              </a:rPr>
              <a:t/>
            </a:r>
            <a:br>
              <a:rPr lang="tr-TR" sz="1400" smtClean="0">
                <a:solidFill>
                  <a:schemeClr val="accent1"/>
                </a:solidFill>
                <a:latin typeface="Comic Sans MS" pitchFamily="66" charset="0"/>
              </a:rPr>
            </a:br>
            <a:r>
              <a:rPr lang="tr-TR" sz="1400" smtClean="0">
                <a:solidFill>
                  <a:srgbClr val="FF0066"/>
                </a:solidFill>
                <a:latin typeface="Comic Sans MS" pitchFamily="66" charset="0"/>
              </a:rPr>
              <a:t>ÇENE –YÜZ PROTEZLERİNDE TUTUCULUK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5 Metin Yer Tutucusu"/>
          <p:cNvSpPr>
            <a:spLocks noGrp="1"/>
          </p:cNvSpPr>
          <p:nvPr>
            <p:ph type="body" idx="1"/>
          </p:nvPr>
        </p:nvSpPr>
        <p:spPr>
          <a:xfrm>
            <a:off x="900113" y="1557338"/>
            <a:ext cx="7772400" cy="4572000"/>
          </a:xfrm>
        </p:spPr>
        <p:txBody>
          <a:bodyPr/>
          <a:lstStyle/>
          <a:p>
            <a:pPr algn="just" eaLnBrk="1" hangingPunct="1"/>
            <a:endParaRPr lang="tr-TR" sz="2800" b="1" dirty="0" smtClean="0">
              <a:solidFill>
                <a:srgbClr val="CC0066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ANATOMİK TUTUCULUK</a:t>
            </a:r>
          </a:p>
          <a:p>
            <a:pPr algn="just" eaLnBrk="1" hangingPunct="1"/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Ağızda mevcut sert ve yumuşak dokular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    </a:t>
            </a:r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▪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Dişler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2800" dirty="0" smtClean="0">
                <a:solidFill>
                  <a:srgbClr val="CC0066"/>
                </a:solidFill>
                <a:latin typeface="Comic Sans MS" pitchFamily="66" charset="0"/>
              </a:rPr>
              <a:t>     </a:t>
            </a:r>
            <a:r>
              <a:rPr lang="tr-TR" sz="2800" dirty="0" smtClean="0">
                <a:solidFill>
                  <a:srgbClr val="FF0066"/>
                </a:solidFill>
                <a:latin typeface="Comic Sans MS" pitchFamily="66" charset="0"/>
              </a:rPr>
              <a:t>▪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Mukoza ve kemik</a:t>
            </a:r>
          </a:p>
          <a:p>
            <a:pPr algn="just" eaLnBrk="1" hangingPunct="1"/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Damak bölgesi, yanak bölgesi,</a:t>
            </a:r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retromolar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bölge, </a:t>
            </a:r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nazofaringeal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bölge, </a:t>
            </a:r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anterior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nazal </a:t>
            </a:r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spina</a:t>
            </a: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rgbClr val="FF00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rgbClr val="FFFF66"/>
              </a:solidFill>
              <a:latin typeface="Comic Sans MS" pitchFamily="66" charset="0"/>
            </a:endParaRPr>
          </a:p>
        </p:txBody>
      </p:sp>
      <p:pic>
        <p:nvPicPr>
          <p:cNvPr id="47107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Rectangle 4"/>
          <p:cNvSpPr>
            <a:spLocks noGrp="1"/>
          </p:cNvSpPr>
          <p:nvPr>
            <p:ph type="title"/>
          </p:nvPr>
        </p:nvSpPr>
        <p:spPr bwMode="auto">
          <a:xfrm>
            <a:off x="914400" y="512763"/>
            <a:ext cx="8121650" cy="82867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/>
            <a:r>
              <a:rPr lang="tr-TR" sz="1400" smtClean="0">
                <a:solidFill>
                  <a:schemeClr val="accent1"/>
                </a:solidFill>
                <a:latin typeface="Comic Sans MS" pitchFamily="66" charset="0"/>
              </a:rPr>
              <a:t/>
            </a:r>
            <a:br>
              <a:rPr lang="tr-TR" sz="1400" smtClean="0">
                <a:solidFill>
                  <a:schemeClr val="accent1"/>
                </a:solidFill>
                <a:latin typeface="Comic Sans MS" pitchFamily="66" charset="0"/>
              </a:rPr>
            </a:br>
            <a:r>
              <a:rPr lang="tr-TR" sz="1400" smtClean="0">
                <a:solidFill>
                  <a:srgbClr val="FF0066"/>
                </a:solidFill>
                <a:latin typeface="Comic Sans MS" pitchFamily="66" charset="0"/>
              </a:rPr>
              <a:t>ÇENE –YÜZ PROTEZLERİNDE TUTUCULUK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5 Metin Yer Tutucusu"/>
          <p:cNvSpPr>
            <a:spLocks noGrp="1"/>
          </p:cNvSpPr>
          <p:nvPr>
            <p:ph type="body" idx="1"/>
          </p:nvPr>
        </p:nvSpPr>
        <p:spPr>
          <a:xfrm>
            <a:off x="900113" y="1557338"/>
            <a:ext cx="7772400" cy="4572000"/>
          </a:xfrm>
        </p:spPr>
        <p:txBody>
          <a:bodyPr/>
          <a:lstStyle/>
          <a:p>
            <a:pPr algn="just" eaLnBrk="1" hangingPunct="1"/>
            <a:endParaRPr lang="tr-TR" sz="2800" b="1" dirty="0" smtClean="0">
              <a:solidFill>
                <a:srgbClr val="CC0066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Ağız İçi Anatomik Tutuculuğa Yardımcı Faktörler</a:t>
            </a:r>
          </a:p>
          <a:p>
            <a:pPr algn="just" eaLnBrk="1" hangingPunct="1"/>
            <a:r>
              <a:rPr lang="tr-TR" sz="2800" b="1" dirty="0" smtClean="0">
                <a:solidFill>
                  <a:srgbClr val="FFFF66"/>
                </a:solidFill>
                <a:latin typeface="Comic Sans MS" pitchFamily="66" charset="0"/>
              </a:rPr>
              <a:t>Uygun </a:t>
            </a:r>
            <a:r>
              <a:rPr lang="tr-TR" sz="2800" b="1" dirty="0" err="1" smtClean="0">
                <a:solidFill>
                  <a:srgbClr val="FFFF66"/>
                </a:solidFill>
                <a:latin typeface="Comic Sans MS" pitchFamily="66" charset="0"/>
              </a:rPr>
              <a:t>okluzyon</a:t>
            </a:r>
            <a:endParaRPr lang="tr-TR" sz="2800" b="1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b="1" dirty="0" smtClean="0">
                <a:solidFill>
                  <a:srgbClr val="FFFF66"/>
                </a:solidFill>
                <a:latin typeface="Comic Sans MS" pitchFamily="66" charset="0"/>
              </a:rPr>
              <a:t>Post-Dam alanı</a:t>
            </a:r>
          </a:p>
          <a:p>
            <a:pPr algn="just" eaLnBrk="1" hangingPunct="1"/>
            <a:r>
              <a:rPr lang="tr-TR" sz="2800" b="1" dirty="0" smtClean="0">
                <a:solidFill>
                  <a:srgbClr val="FFFF66"/>
                </a:solidFill>
                <a:latin typeface="Comic Sans MS" pitchFamily="66" charset="0"/>
              </a:rPr>
              <a:t>Fiziksel faktörler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  </a:t>
            </a:r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▪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Adezyon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2800" dirty="0" smtClean="0">
                <a:solidFill>
                  <a:srgbClr val="FF0066"/>
                </a:solidFill>
                <a:latin typeface="Comic Sans MS" pitchFamily="66" charset="0"/>
              </a:rPr>
              <a:t>   </a:t>
            </a:r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▪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Kohezyon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  ▪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Yüzey Gerilimi</a:t>
            </a: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rgbClr val="FF00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rgbClr val="FFFF66"/>
              </a:solidFill>
              <a:latin typeface="Comic Sans MS" pitchFamily="66" charset="0"/>
            </a:endParaRPr>
          </a:p>
        </p:txBody>
      </p:sp>
      <p:pic>
        <p:nvPicPr>
          <p:cNvPr id="48131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Rectangle 4"/>
          <p:cNvSpPr>
            <a:spLocks noGrp="1"/>
          </p:cNvSpPr>
          <p:nvPr>
            <p:ph type="title"/>
          </p:nvPr>
        </p:nvSpPr>
        <p:spPr bwMode="auto">
          <a:xfrm>
            <a:off x="914400" y="512763"/>
            <a:ext cx="8121650" cy="82867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/>
            <a:r>
              <a:rPr lang="tr-TR" sz="1400" smtClean="0">
                <a:solidFill>
                  <a:schemeClr val="accent1"/>
                </a:solidFill>
                <a:latin typeface="Comic Sans MS" pitchFamily="66" charset="0"/>
              </a:rPr>
              <a:t/>
            </a:r>
            <a:br>
              <a:rPr lang="tr-TR" sz="1400" smtClean="0">
                <a:solidFill>
                  <a:schemeClr val="accent1"/>
                </a:solidFill>
                <a:latin typeface="Comic Sans MS" pitchFamily="66" charset="0"/>
              </a:rPr>
            </a:br>
            <a:r>
              <a:rPr lang="tr-TR" sz="1400" smtClean="0">
                <a:solidFill>
                  <a:srgbClr val="FF0066"/>
                </a:solidFill>
                <a:latin typeface="Comic Sans MS" pitchFamily="66" charset="0"/>
              </a:rPr>
              <a:t>ÇENE –YÜZ PROTEZLERİNDE TUTUCULUK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5 Metin Yer Tutucusu"/>
          <p:cNvSpPr>
            <a:spLocks noGrp="1"/>
          </p:cNvSpPr>
          <p:nvPr>
            <p:ph type="body" idx="1"/>
          </p:nvPr>
        </p:nvSpPr>
        <p:spPr>
          <a:xfrm>
            <a:off x="899592" y="836712"/>
            <a:ext cx="7772400" cy="5004594"/>
          </a:xfrm>
        </p:spPr>
        <p:txBody>
          <a:bodyPr/>
          <a:lstStyle/>
          <a:p>
            <a:pPr algn="just" eaLnBrk="1" hangingPunct="1"/>
            <a:endParaRPr lang="tr-TR" sz="2800" b="1" dirty="0" smtClean="0">
              <a:solidFill>
                <a:srgbClr val="CC0066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II. MEKANİK TUTUCULUK</a:t>
            </a:r>
          </a:p>
          <a:p>
            <a:pPr algn="just" eaLnBrk="1" hangingPunct="1">
              <a:buNone/>
            </a:pPr>
            <a:endParaRPr lang="tr-TR" sz="2800" b="1" dirty="0" smtClean="0">
              <a:solidFill>
                <a:srgbClr val="FF0066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 1.Geçici Mekanik Tutuculuk</a:t>
            </a:r>
          </a:p>
          <a:p>
            <a:pPr algn="just" eaLnBrk="1" hangingPunct="1">
              <a:buNone/>
            </a:pPr>
            <a:r>
              <a:rPr lang="tr-TR" sz="2400" b="1" dirty="0" smtClean="0">
                <a:solidFill>
                  <a:srgbClr val="FF0066"/>
                </a:solidFill>
                <a:latin typeface="Comic Sans MS" pitchFamily="66" charset="0"/>
              </a:rPr>
              <a:t>  ▪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Mevcut protezlere ilave edilen ve kolay adapte olabilen paslanmaz teller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   </a:t>
            </a:r>
            <a:r>
              <a:rPr lang="tr-TR" sz="2400" b="1" dirty="0" smtClean="0">
                <a:solidFill>
                  <a:srgbClr val="FF0066"/>
                </a:solidFill>
                <a:latin typeface="Comic Sans MS" pitchFamily="66" charset="0"/>
              </a:rPr>
              <a:t>▪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Daha önceden hazırlanmış bükme kroşeler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2400" dirty="0" smtClean="0">
                <a:solidFill>
                  <a:srgbClr val="CC0066"/>
                </a:solidFill>
                <a:latin typeface="Comic Sans MS" pitchFamily="66" charset="0"/>
              </a:rPr>
              <a:t>   </a:t>
            </a:r>
            <a:r>
              <a:rPr lang="tr-TR" sz="2400" dirty="0" smtClean="0">
                <a:solidFill>
                  <a:srgbClr val="FF0066"/>
                </a:solidFill>
                <a:latin typeface="Comic Sans MS" pitchFamily="66" charset="0"/>
              </a:rPr>
              <a:t>▪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Prefabrike paslanmaz çelik bant ve kronlar</a:t>
            </a:r>
          </a:p>
          <a:p>
            <a:pPr algn="just" eaLnBrk="1" hangingPunct="1">
              <a:buNone/>
            </a:pPr>
            <a:r>
              <a:rPr lang="tr-TR" sz="2400" dirty="0" smtClean="0">
                <a:solidFill>
                  <a:srgbClr val="FF0066"/>
                </a:solidFill>
                <a:latin typeface="Comic Sans MS" pitchFamily="66" charset="0"/>
              </a:rPr>
              <a:t>   ▪</a:t>
            </a:r>
            <a:r>
              <a:rPr lang="tr-TR" sz="2400" dirty="0" err="1" smtClean="0">
                <a:solidFill>
                  <a:srgbClr val="FFFF66"/>
                </a:solidFill>
                <a:latin typeface="Comic Sans MS" pitchFamily="66" charset="0"/>
              </a:rPr>
              <a:t>Infraorbital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 veya </a:t>
            </a:r>
            <a:r>
              <a:rPr lang="tr-TR" sz="2400" dirty="0" err="1" smtClean="0">
                <a:solidFill>
                  <a:srgbClr val="FFFF66"/>
                </a:solidFill>
                <a:latin typeface="Comic Sans MS" pitchFamily="66" charset="0"/>
              </a:rPr>
              <a:t>zigomatik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 kemikten </a:t>
            </a:r>
            <a:r>
              <a:rPr lang="tr-TR" sz="2400" dirty="0" err="1" smtClean="0">
                <a:solidFill>
                  <a:srgbClr val="FFFF66"/>
                </a:solidFill>
                <a:latin typeface="Comic Sans MS" pitchFamily="66" charset="0"/>
              </a:rPr>
              <a:t>yararlanularak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 yapılan tel </a:t>
            </a:r>
            <a:r>
              <a:rPr lang="tr-TR" sz="2400" dirty="0" err="1" smtClean="0">
                <a:solidFill>
                  <a:srgbClr val="FFFF66"/>
                </a:solidFill>
                <a:latin typeface="Comic Sans MS" pitchFamily="66" charset="0"/>
              </a:rPr>
              <a:t>fiksasyonu</a:t>
            </a:r>
            <a:endParaRPr lang="tr-TR" sz="24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>
              <a:buNone/>
            </a:pP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   </a:t>
            </a:r>
            <a:r>
              <a:rPr lang="tr-TR" sz="2400" dirty="0" smtClean="0">
                <a:solidFill>
                  <a:srgbClr val="FF0066"/>
                </a:solidFill>
                <a:latin typeface="Comic Sans MS" pitchFamily="66" charset="0"/>
              </a:rPr>
              <a:t>▪</a:t>
            </a:r>
            <a:r>
              <a:rPr lang="tr-TR" sz="2400" dirty="0" err="1" smtClean="0">
                <a:solidFill>
                  <a:srgbClr val="FFFF66"/>
                </a:solidFill>
                <a:latin typeface="Comic Sans MS" pitchFamily="66" charset="0"/>
              </a:rPr>
              <a:t>Tantalium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 plaklar</a:t>
            </a: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rgbClr val="FF00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rgbClr val="FFFF66"/>
              </a:solidFill>
              <a:latin typeface="Comic Sans MS" pitchFamily="66" charset="0"/>
            </a:endParaRPr>
          </a:p>
        </p:txBody>
      </p:sp>
      <p:pic>
        <p:nvPicPr>
          <p:cNvPr id="47107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Rectangle 4"/>
          <p:cNvSpPr>
            <a:spLocks noGrp="1"/>
          </p:cNvSpPr>
          <p:nvPr>
            <p:ph type="title"/>
          </p:nvPr>
        </p:nvSpPr>
        <p:spPr bwMode="auto">
          <a:xfrm>
            <a:off x="914400" y="512763"/>
            <a:ext cx="8121650" cy="82867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/>
            <a:r>
              <a:rPr lang="tr-TR" sz="1400" dirty="0" smtClean="0">
                <a:solidFill>
                  <a:schemeClr val="accent1"/>
                </a:solidFill>
                <a:latin typeface="Comic Sans MS" pitchFamily="66" charset="0"/>
              </a:rPr>
              <a:t/>
            </a:r>
            <a:br>
              <a:rPr lang="tr-TR" sz="1400" dirty="0" smtClean="0">
                <a:solidFill>
                  <a:schemeClr val="accent1"/>
                </a:solidFill>
                <a:latin typeface="Comic Sans MS" pitchFamily="66" charset="0"/>
              </a:rPr>
            </a:br>
            <a:r>
              <a:rPr lang="tr-TR" sz="1400" dirty="0" smtClean="0">
                <a:solidFill>
                  <a:srgbClr val="FF0066"/>
                </a:solidFill>
                <a:latin typeface="Comic Sans MS" pitchFamily="66" charset="0"/>
              </a:rPr>
              <a:t>ÇENE –YÜZ PROTEZLERİNDE TUTUCULUK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5 Metin Yer Tutucusu"/>
          <p:cNvSpPr>
            <a:spLocks noGrp="1"/>
          </p:cNvSpPr>
          <p:nvPr>
            <p:ph type="body" idx="1"/>
          </p:nvPr>
        </p:nvSpPr>
        <p:spPr>
          <a:xfrm>
            <a:off x="899592" y="836712"/>
            <a:ext cx="7772400" cy="5004594"/>
          </a:xfrm>
        </p:spPr>
        <p:txBody>
          <a:bodyPr/>
          <a:lstStyle/>
          <a:p>
            <a:pPr algn="just" eaLnBrk="1" hangingPunct="1"/>
            <a:endParaRPr lang="tr-TR" sz="2800" b="1" dirty="0" smtClean="0">
              <a:solidFill>
                <a:srgbClr val="CC0066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II. MEKANİK TUTUCULUK</a:t>
            </a:r>
          </a:p>
          <a:p>
            <a:pPr algn="just" eaLnBrk="1" hangingPunct="1">
              <a:buNone/>
            </a:pPr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   </a:t>
            </a:r>
            <a:r>
              <a:rPr lang="tr-TR" sz="2800" b="1" dirty="0" smtClean="0">
                <a:solidFill>
                  <a:srgbClr val="FFFF66"/>
                </a:solidFill>
                <a:latin typeface="Comic Sans MS" pitchFamily="66" charset="0"/>
              </a:rPr>
              <a:t>▪</a:t>
            </a:r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 2.Daimi Mekanik Tutuculuk</a:t>
            </a:r>
          </a:p>
          <a:p>
            <a:pPr algn="just" eaLnBrk="1" hangingPunct="1">
              <a:buNone/>
            </a:pPr>
            <a:r>
              <a:rPr lang="tr-TR" sz="2400" b="1" dirty="0" smtClean="0">
                <a:solidFill>
                  <a:srgbClr val="FF0066"/>
                </a:solidFill>
                <a:latin typeface="Comic Sans MS" pitchFamily="66" charset="0"/>
              </a:rPr>
              <a:t>  ▪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Kroşeler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   </a:t>
            </a:r>
            <a:r>
              <a:rPr lang="tr-TR" sz="2400" b="1" dirty="0" smtClean="0">
                <a:solidFill>
                  <a:srgbClr val="FF0066"/>
                </a:solidFill>
                <a:latin typeface="Comic Sans MS" pitchFamily="66" charset="0"/>
              </a:rPr>
              <a:t>▪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Hassas tutucular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2400" dirty="0" smtClean="0">
                <a:solidFill>
                  <a:srgbClr val="CC0066"/>
                </a:solidFill>
                <a:latin typeface="Comic Sans MS" pitchFamily="66" charset="0"/>
              </a:rPr>
              <a:t>   </a:t>
            </a:r>
            <a:r>
              <a:rPr lang="tr-TR" sz="2400" dirty="0" smtClean="0">
                <a:solidFill>
                  <a:srgbClr val="FF0066"/>
                </a:solidFill>
                <a:latin typeface="Comic Sans MS" pitchFamily="66" charset="0"/>
              </a:rPr>
              <a:t>▪</a:t>
            </a:r>
            <a:r>
              <a:rPr lang="tr-TR" sz="2400" dirty="0" err="1" smtClean="0">
                <a:solidFill>
                  <a:srgbClr val="FFFF66"/>
                </a:solidFill>
                <a:latin typeface="Comic Sans MS" pitchFamily="66" charset="0"/>
              </a:rPr>
              <a:t>Snap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-on </a:t>
            </a:r>
            <a:r>
              <a:rPr lang="tr-TR" sz="2400" dirty="0" err="1" smtClean="0">
                <a:solidFill>
                  <a:srgbClr val="FFFF66"/>
                </a:solidFill>
                <a:latin typeface="Comic Sans MS" pitchFamily="66" charset="0"/>
              </a:rPr>
              <a:t>ateşmentler</a:t>
            </a:r>
            <a:endParaRPr lang="tr-TR" sz="24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>
              <a:buNone/>
            </a:pPr>
            <a:r>
              <a:rPr lang="tr-TR" sz="2400" dirty="0" smtClean="0">
                <a:solidFill>
                  <a:srgbClr val="FF0066"/>
                </a:solidFill>
                <a:latin typeface="Comic Sans MS" pitchFamily="66" charset="0"/>
              </a:rPr>
              <a:t>   ▪</a:t>
            </a:r>
            <a:r>
              <a:rPr lang="tr-TR" sz="2400" dirty="0" err="1" smtClean="0">
                <a:solidFill>
                  <a:srgbClr val="FFFF66"/>
                </a:solidFill>
                <a:latin typeface="Comic Sans MS" pitchFamily="66" charset="0"/>
              </a:rPr>
              <a:t>Overdenture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 ve teleskop kronlar</a:t>
            </a:r>
          </a:p>
          <a:p>
            <a:pPr algn="just" eaLnBrk="1" hangingPunct="1">
              <a:buNone/>
            </a:pP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   </a:t>
            </a:r>
            <a:r>
              <a:rPr lang="tr-TR" sz="2400" dirty="0" smtClean="0">
                <a:solidFill>
                  <a:srgbClr val="FF0066"/>
                </a:solidFill>
                <a:latin typeface="Comic Sans MS" pitchFamily="66" charset="0"/>
              </a:rPr>
              <a:t>▪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Mıknatıslar</a:t>
            </a:r>
          </a:p>
          <a:p>
            <a:pPr algn="just" eaLnBrk="1" hangingPunct="1">
              <a:buNone/>
            </a:pP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   </a:t>
            </a:r>
            <a:r>
              <a:rPr lang="tr-TR" sz="2400" dirty="0" smtClean="0">
                <a:solidFill>
                  <a:srgbClr val="FF0066"/>
                </a:solidFill>
                <a:latin typeface="Comic Sans MS" pitchFamily="66" charset="0"/>
              </a:rPr>
              <a:t>▪</a:t>
            </a:r>
            <a:r>
              <a:rPr lang="tr-TR" sz="2400" dirty="0" err="1" smtClean="0">
                <a:solidFill>
                  <a:srgbClr val="FFFF66"/>
                </a:solidFill>
                <a:latin typeface="Comic Sans MS" pitchFamily="66" charset="0"/>
              </a:rPr>
              <a:t>Swing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-</a:t>
            </a:r>
            <a:r>
              <a:rPr lang="tr-TR" sz="2400" dirty="0" err="1" smtClean="0">
                <a:solidFill>
                  <a:srgbClr val="FFFF66"/>
                </a:solidFill>
                <a:latin typeface="Comic Sans MS" pitchFamily="66" charset="0"/>
              </a:rPr>
              <a:t>lock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 aygıtlar</a:t>
            </a:r>
          </a:p>
          <a:p>
            <a:pPr algn="just" eaLnBrk="1" hangingPunct="1">
              <a:buNone/>
            </a:pPr>
            <a:r>
              <a:rPr lang="tr-TR" sz="2400" dirty="0" smtClean="0">
                <a:solidFill>
                  <a:srgbClr val="FF0066"/>
                </a:solidFill>
                <a:latin typeface="Comic Sans MS" pitchFamily="66" charset="0"/>
              </a:rPr>
              <a:t>   ▪</a:t>
            </a: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George Washington yayları</a:t>
            </a:r>
          </a:p>
          <a:p>
            <a:pPr algn="just" eaLnBrk="1" hangingPunct="1">
              <a:buNone/>
            </a:pPr>
            <a:r>
              <a:rPr lang="tr-TR" sz="2400" dirty="0" smtClean="0">
                <a:solidFill>
                  <a:srgbClr val="FFFF66"/>
                </a:solidFill>
                <a:latin typeface="Comic Sans MS" pitchFamily="66" charset="0"/>
              </a:rPr>
              <a:t>   </a:t>
            </a:r>
            <a:r>
              <a:rPr lang="tr-TR" sz="2400" dirty="0" smtClean="0">
                <a:solidFill>
                  <a:srgbClr val="FF0066"/>
                </a:solidFill>
                <a:latin typeface="Comic Sans MS" pitchFamily="66" charset="0"/>
              </a:rPr>
              <a:t>▪</a:t>
            </a:r>
            <a:r>
              <a:rPr lang="tr-TR" sz="2400" dirty="0" err="1" smtClean="0">
                <a:solidFill>
                  <a:srgbClr val="FFFF66"/>
                </a:solidFill>
                <a:latin typeface="Comic Sans MS" pitchFamily="66" charset="0"/>
              </a:rPr>
              <a:t>İmplantlar</a:t>
            </a:r>
            <a:endParaRPr lang="tr-TR" sz="24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rgbClr val="FF00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rgbClr val="FFFF66"/>
              </a:solidFill>
              <a:latin typeface="Comic Sans MS" pitchFamily="66" charset="0"/>
            </a:endParaRPr>
          </a:p>
        </p:txBody>
      </p:sp>
      <p:pic>
        <p:nvPicPr>
          <p:cNvPr id="47107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Rectangle 4"/>
          <p:cNvSpPr>
            <a:spLocks noGrp="1"/>
          </p:cNvSpPr>
          <p:nvPr>
            <p:ph type="title"/>
          </p:nvPr>
        </p:nvSpPr>
        <p:spPr bwMode="auto">
          <a:xfrm>
            <a:off x="914400" y="512763"/>
            <a:ext cx="8121650" cy="82867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/>
            <a:r>
              <a:rPr lang="tr-TR" sz="1400" dirty="0" smtClean="0">
                <a:solidFill>
                  <a:schemeClr val="accent1"/>
                </a:solidFill>
                <a:latin typeface="Comic Sans MS" pitchFamily="66" charset="0"/>
              </a:rPr>
              <a:t/>
            </a:r>
            <a:br>
              <a:rPr lang="tr-TR" sz="1400" dirty="0" smtClean="0">
                <a:solidFill>
                  <a:schemeClr val="accent1"/>
                </a:solidFill>
                <a:latin typeface="Comic Sans MS" pitchFamily="66" charset="0"/>
              </a:rPr>
            </a:br>
            <a:r>
              <a:rPr lang="tr-TR" sz="1400" dirty="0" smtClean="0">
                <a:solidFill>
                  <a:srgbClr val="FF0066"/>
                </a:solidFill>
                <a:latin typeface="Comic Sans MS" pitchFamily="66" charset="0"/>
              </a:rPr>
              <a:t>ÇENE –YÜZ PROTEZLERİNDE TUTUCULUK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24744"/>
            <a:ext cx="221262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908720"/>
            <a:ext cx="2333054" cy="17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052736"/>
            <a:ext cx="211642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836712"/>
            <a:ext cx="221262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2708921"/>
            <a:ext cx="221576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7744" y="2564904"/>
            <a:ext cx="230882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99992" y="2636912"/>
            <a:ext cx="2232247" cy="1670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60232" y="2492896"/>
            <a:ext cx="221262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7504" y="4365103"/>
            <a:ext cx="2232248" cy="1670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67744" y="4221088"/>
            <a:ext cx="230882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72000" y="4293096"/>
            <a:ext cx="221396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92280" y="5457472"/>
            <a:ext cx="1872208" cy="14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5 Metin Yer Tutucusu"/>
          <p:cNvSpPr>
            <a:spLocks noGrp="1"/>
          </p:cNvSpPr>
          <p:nvPr>
            <p:ph type="body" idx="1"/>
          </p:nvPr>
        </p:nvSpPr>
        <p:spPr>
          <a:xfrm>
            <a:off x="900113" y="1557338"/>
            <a:ext cx="7772400" cy="4572000"/>
          </a:xfrm>
        </p:spPr>
        <p:txBody>
          <a:bodyPr/>
          <a:lstStyle/>
          <a:p>
            <a:pPr algn="just" eaLnBrk="1" hangingPunct="1"/>
            <a:endParaRPr lang="tr-TR" sz="2800" b="1" dirty="0" smtClean="0">
              <a:solidFill>
                <a:srgbClr val="CC0066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AĞIZ DIŞI ANATOMİK TUTUCULUK</a:t>
            </a:r>
          </a:p>
          <a:p>
            <a:pPr algn="just" eaLnBrk="1" hangingPunct="1"/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Defektin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hacmi</a:t>
            </a:r>
          </a:p>
          <a:p>
            <a:pPr algn="just" eaLnBrk="1" hangingPunct="1"/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Defektin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lokalizasyonu</a:t>
            </a:r>
          </a:p>
          <a:p>
            <a:pPr algn="just" eaLnBrk="1" hangingPunct="1"/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Doku </a:t>
            </a:r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mobilitesi</a:t>
            </a: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Tutucu bölgeler</a:t>
            </a:r>
          </a:p>
          <a:p>
            <a:pPr algn="just" eaLnBrk="1" hangingPunct="1"/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Bitmiş protezin madde ağırlığı</a:t>
            </a: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rgbClr val="FF00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rgbClr val="FFFF66"/>
              </a:solidFill>
              <a:latin typeface="Comic Sans MS" pitchFamily="66" charset="0"/>
            </a:endParaRPr>
          </a:p>
        </p:txBody>
      </p:sp>
      <p:pic>
        <p:nvPicPr>
          <p:cNvPr id="47107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Rectangle 4"/>
          <p:cNvSpPr>
            <a:spLocks noGrp="1"/>
          </p:cNvSpPr>
          <p:nvPr>
            <p:ph type="title"/>
          </p:nvPr>
        </p:nvSpPr>
        <p:spPr bwMode="auto">
          <a:xfrm>
            <a:off x="914400" y="512763"/>
            <a:ext cx="8121650" cy="82867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/>
            <a:r>
              <a:rPr lang="tr-TR" sz="1400" dirty="0" smtClean="0">
                <a:solidFill>
                  <a:schemeClr val="accent1"/>
                </a:solidFill>
                <a:latin typeface="Comic Sans MS" pitchFamily="66" charset="0"/>
              </a:rPr>
              <a:t/>
            </a:r>
            <a:br>
              <a:rPr lang="tr-TR" sz="1400" dirty="0" smtClean="0">
                <a:solidFill>
                  <a:schemeClr val="accent1"/>
                </a:solidFill>
                <a:latin typeface="Comic Sans MS" pitchFamily="66" charset="0"/>
              </a:rPr>
            </a:br>
            <a:r>
              <a:rPr lang="tr-TR" sz="1400" dirty="0" smtClean="0">
                <a:solidFill>
                  <a:srgbClr val="FF0066"/>
                </a:solidFill>
                <a:latin typeface="Comic Sans MS" pitchFamily="66" charset="0"/>
              </a:rPr>
              <a:t>ÇENE –YÜZ PROTEZLERİNDE TUTUCULUK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5 Metin Yer Tutucusu"/>
          <p:cNvSpPr>
            <a:spLocks noGrp="1"/>
          </p:cNvSpPr>
          <p:nvPr>
            <p:ph type="body" idx="1"/>
          </p:nvPr>
        </p:nvSpPr>
        <p:spPr>
          <a:xfrm>
            <a:off x="900113" y="1557338"/>
            <a:ext cx="7772400" cy="4572000"/>
          </a:xfrm>
        </p:spPr>
        <p:txBody>
          <a:bodyPr/>
          <a:lstStyle/>
          <a:p>
            <a:pPr algn="just" eaLnBrk="1" hangingPunct="1"/>
            <a:endParaRPr lang="tr-TR" sz="2800" b="1" dirty="0" smtClean="0">
              <a:solidFill>
                <a:srgbClr val="CC0066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b="1" dirty="0" smtClean="0">
                <a:solidFill>
                  <a:srgbClr val="FF0066"/>
                </a:solidFill>
                <a:latin typeface="Comic Sans MS" pitchFamily="66" charset="0"/>
              </a:rPr>
              <a:t>II. AĞIZ DIŞI MEKANİK TUTUCULUK</a:t>
            </a:r>
          </a:p>
          <a:p>
            <a:pPr algn="just" eaLnBrk="1" hangingPunct="1"/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İmplantlar</a:t>
            </a: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Gözlükler</a:t>
            </a:r>
          </a:p>
          <a:p>
            <a:pPr algn="just" eaLnBrk="1" hangingPunct="1"/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Mıknatıslar</a:t>
            </a:r>
          </a:p>
          <a:p>
            <a:pPr algn="just" eaLnBrk="1" hangingPunct="1"/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Burun ve kulak içerisine yerleştirilen tüpler</a:t>
            </a:r>
          </a:p>
          <a:p>
            <a:pPr algn="just" eaLnBrk="1" hangingPunct="1"/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Adhesivler</a:t>
            </a: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rgbClr val="FF0066"/>
              </a:solidFill>
              <a:latin typeface="Comic Sans MS" pitchFamily="66" charset="0"/>
            </a:endParaRPr>
          </a:p>
          <a:p>
            <a:pPr algn="just" eaLnBrk="1" hangingPunct="1"/>
            <a:endParaRPr lang="tr-TR" sz="2800" b="1" dirty="0" smtClean="0">
              <a:solidFill>
                <a:srgbClr val="FFFF66"/>
              </a:solidFill>
              <a:latin typeface="Comic Sans MS" pitchFamily="66" charset="0"/>
            </a:endParaRPr>
          </a:p>
        </p:txBody>
      </p:sp>
      <p:pic>
        <p:nvPicPr>
          <p:cNvPr id="47107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7191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Rectangle 4"/>
          <p:cNvSpPr>
            <a:spLocks noGrp="1"/>
          </p:cNvSpPr>
          <p:nvPr>
            <p:ph type="title"/>
          </p:nvPr>
        </p:nvSpPr>
        <p:spPr bwMode="auto">
          <a:xfrm>
            <a:off x="914400" y="512763"/>
            <a:ext cx="8121650" cy="82867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/>
            <a:r>
              <a:rPr lang="tr-TR" sz="1400" smtClean="0">
                <a:solidFill>
                  <a:schemeClr val="accent1"/>
                </a:solidFill>
                <a:latin typeface="Comic Sans MS" pitchFamily="66" charset="0"/>
              </a:rPr>
              <a:t/>
            </a:r>
            <a:br>
              <a:rPr lang="tr-TR" sz="1400" smtClean="0">
                <a:solidFill>
                  <a:schemeClr val="accent1"/>
                </a:solidFill>
                <a:latin typeface="Comic Sans MS" pitchFamily="66" charset="0"/>
              </a:rPr>
            </a:br>
            <a:r>
              <a:rPr lang="tr-TR" sz="1400" smtClean="0">
                <a:solidFill>
                  <a:srgbClr val="FF0066"/>
                </a:solidFill>
                <a:latin typeface="Comic Sans MS" pitchFamily="66" charset="0"/>
              </a:rPr>
              <a:t>ÇENE –YÜZ PROTEZLERİNDE TUTUCULUK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607</TotalTime>
  <Words>290</Words>
  <Application>Microsoft Office PowerPoint</Application>
  <PresentationFormat>Ekran Gösterisi (4:3)</PresentationFormat>
  <Paragraphs>95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0" baseType="lpstr">
      <vt:lpstr>Arial</vt:lpstr>
      <vt:lpstr>Comic Sans MS</vt:lpstr>
      <vt:lpstr>Consolas</vt:lpstr>
      <vt:lpstr>Corbel</vt:lpstr>
      <vt:lpstr>Wingdings</vt:lpstr>
      <vt:lpstr>Wingdings 2</vt:lpstr>
      <vt:lpstr>Wingdings 3</vt:lpstr>
      <vt:lpstr>Metro</vt:lpstr>
      <vt:lpstr>ÇENE –YÜZ PROTEZLERİNDE TUTUCULUK</vt:lpstr>
      <vt:lpstr> ÇENE –YÜZ PROTEZLERİNDE TUTUCULUK</vt:lpstr>
      <vt:lpstr> ÇENE –YÜZ PROTEZLERİNDE TUTUCULUK</vt:lpstr>
      <vt:lpstr> ÇENE –YÜZ PROTEZLERİNDE TUTUCULUK</vt:lpstr>
      <vt:lpstr> ÇENE –YÜZ PROTEZLERİNDE TUTUCULUK</vt:lpstr>
      <vt:lpstr> ÇENE –YÜZ PROTEZLERİNDE TUTUCULUK</vt:lpstr>
      <vt:lpstr>PowerPoint Sunusu</vt:lpstr>
      <vt:lpstr> ÇENE –YÜZ PROTEZLERİNDE TUTUCULUK</vt:lpstr>
      <vt:lpstr> ÇENE –YÜZ PROTEZLERİNDE TUTUCULUK</vt:lpstr>
      <vt:lpstr>Gülhane Tıp Dergisi 2008; 50: 205-208</vt:lpstr>
      <vt:lpstr>PowerPoint Sunusu</vt:lpstr>
      <vt:lpstr>      KAYNAKLAR: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Yasemin</dc:creator>
  <cp:lastModifiedBy>YASEMİN</cp:lastModifiedBy>
  <cp:revision>26</cp:revision>
  <dcterms:created xsi:type="dcterms:W3CDTF">2009-10-06T03:43:16Z</dcterms:created>
  <dcterms:modified xsi:type="dcterms:W3CDTF">2020-02-01T09:20:35Z</dcterms:modified>
</cp:coreProperties>
</file>