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64"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Alt Başlık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Başlık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Düz Bağlayıcı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Veri Yer Tutucusu 14"/>
          <p:cNvSpPr>
            <a:spLocks noGrp="1"/>
          </p:cNvSpPr>
          <p:nvPr>
            <p:ph type="dt" sz="half" idx="10"/>
          </p:nvPr>
        </p:nvSpPr>
        <p:spPr/>
        <p:txBody>
          <a:bodyPr/>
          <a:lstStyle/>
          <a:p>
            <a:fld id="{CFCF3980-A6D3-4C9E-8279-98AB302BB17D}" type="datetimeFigureOut">
              <a:rPr lang="tr-TR" smtClean="0"/>
              <a:t>30.10.2017</a:t>
            </a:fld>
            <a:endParaRPr lang="tr-TR"/>
          </a:p>
        </p:txBody>
      </p:sp>
      <p:sp>
        <p:nvSpPr>
          <p:cNvPr id="16" name="Slayt Numarası Yer Tutucusu 15"/>
          <p:cNvSpPr>
            <a:spLocks noGrp="1"/>
          </p:cNvSpPr>
          <p:nvPr>
            <p:ph type="sldNum" sz="quarter" idx="11"/>
          </p:nvPr>
        </p:nvSpPr>
        <p:spPr/>
        <p:txBody>
          <a:bodyPr/>
          <a:lstStyle/>
          <a:p>
            <a:fld id="{FB82DB2D-1185-4AAF-B28C-5B4D0A64E558}" type="slidenum">
              <a:rPr lang="tr-TR" smtClean="0"/>
              <a:t>‹#›</a:t>
            </a:fld>
            <a:endParaRPr lang="tr-TR"/>
          </a:p>
        </p:txBody>
      </p:sp>
      <p:sp>
        <p:nvSpPr>
          <p:cNvPr id="17" name="Altbilgi Yer Tutucusu 16"/>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FCF3980-A6D3-4C9E-8279-98AB302BB17D}" type="datetimeFigureOut">
              <a:rPr lang="tr-TR" smtClean="0"/>
              <a:t>30.10.2017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2DB2D-1185-4AAF-B28C-5B4D0A64E55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FCF3980-A6D3-4C9E-8279-98AB302BB17D}" type="datetimeFigureOut">
              <a:rPr lang="tr-TR" smtClean="0"/>
              <a:t>30.10.2017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2DB2D-1185-4AAF-B28C-5B4D0A64E558}"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Veri Yer Tutucusu 13"/>
          <p:cNvSpPr>
            <a:spLocks noGrp="1"/>
          </p:cNvSpPr>
          <p:nvPr>
            <p:ph type="dt" sz="half" idx="14"/>
          </p:nvPr>
        </p:nvSpPr>
        <p:spPr/>
        <p:txBody>
          <a:bodyPr/>
          <a:lstStyle/>
          <a:p>
            <a:fld id="{CFCF3980-A6D3-4C9E-8279-98AB302BB17D}" type="datetimeFigureOut">
              <a:rPr lang="tr-TR" smtClean="0"/>
              <a:t>30.10.2017</a:t>
            </a:fld>
            <a:endParaRPr lang="tr-TR"/>
          </a:p>
        </p:txBody>
      </p:sp>
      <p:sp>
        <p:nvSpPr>
          <p:cNvPr id="15" name="Slayt Numarası Yer Tutucusu 14"/>
          <p:cNvSpPr>
            <a:spLocks noGrp="1"/>
          </p:cNvSpPr>
          <p:nvPr>
            <p:ph type="sldNum" sz="quarter" idx="15"/>
          </p:nvPr>
        </p:nvSpPr>
        <p:spPr/>
        <p:txBody>
          <a:bodyPr/>
          <a:lstStyle>
            <a:lvl1pPr algn="ctr">
              <a:defRPr/>
            </a:lvl1pPr>
          </a:lstStyle>
          <a:p>
            <a:fld id="{FB82DB2D-1185-4AAF-B28C-5B4D0A64E558}" type="slidenum">
              <a:rPr lang="tr-TR" smtClean="0"/>
              <a:t>‹#›</a:t>
            </a:fld>
            <a:endParaRPr lang="tr-TR"/>
          </a:p>
        </p:txBody>
      </p:sp>
      <p:sp>
        <p:nvSpPr>
          <p:cNvPr id="16" name="Altbilgi Yer Tutucusu 15"/>
          <p:cNvSpPr>
            <a:spLocks noGrp="1"/>
          </p:cNvSpPr>
          <p:nvPr>
            <p:ph type="ftr" sz="quarter" idx="16"/>
          </p:nvPr>
        </p:nvSpPr>
        <p:spPr/>
        <p:txBody>
          <a:bodyPr/>
          <a:lstStyle/>
          <a:p>
            <a:endParaRPr lang="tr-TR"/>
          </a:p>
        </p:txBody>
      </p:sp>
      <p:sp>
        <p:nvSpPr>
          <p:cNvPr id="17" name="Başlık 16"/>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CFCF3980-A6D3-4C9E-8279-98AB302BB17D}" type="datetimeFigureOut">
              <a:rPr lang="tr-TR" smtClean="0"/>
              <a:t>30.10.2017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82DB2D-1185-4AAF-B28C-5B4D0A64E558}" type="slidenum">
              <a:rPr lang="tr-TR" smtClean="0"/>
              <a:t>‹#›</a:t>
            </a:fld>
            <a:endParaRPr lang="tr-TR"/>
          </a:p>
        </p:txBody>
      </p:sp>
      <p:sp>
        <p:nvSpPr>
          <p:cNvPr id="2" name="Başlık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Düz Bağlayıcı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fld id="{CFCF3980-A6D3-4C9E-8279-98AB302BB17D}" type="datetimeFigureOut">
              <a:rPr lang="tr-TR" smtClean="0"/>
              <a:t>30.10.2017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82DB2D-1185-4AAF-B28C-5B4D0A64E558}"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11" name="İçerik Yer Tutucusu 10"/>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p:txBody>
          <a:bodyPr/>
          <a:lstStyle/>
          <a:p>
            <a:fld id="{FB82DB2D-1185-4AAF-B28C-5B4D0A64E558}" type="slidenum">
              <a:rPr lang="tr-TR" smtClean="0"/>
              <a:t>‹#›</a:t>
            </a:fld>
            <a:endParaRPr lang="tr-TR"/>
          </a:p>
        </p:txBody>
      </p:sp>
      <p:sp>
        <p:nvSpPr>
          <p:cNvPr id="8" name="Altbilgi Yer Tutucusu 7"/>
          <p:cNvSpPr>
            <a:spLocks noGrp="1"/>
          </p:cNvSpPr>
          <p:nvPr>
            <p:ph type="ftr" sz="quarter" idx="11"/>
          </p:nvPr>
        </p:nvSpPr>
        <p:spPr/>
        <p:txBody>
          <a:bodyPr/>
          <a:lstStyle/>
          <a:p>
            <a:endParaRPr lang="tr-TR"/>
          </a:p>
        </p:txBody>
      </p:sp>
      <p:sp>
        <p:nvSpPr>
          <p:cNvPr id="7" name="Veri Yer Tutucusu 6"/>
          <p:cNvSpPr>
            <a:spLocks noGrp="1"/>
          </p:cNvSpPr>
          <p:nvPr>
            <p:ph type="dt" sz="half" idx="10"/>
          </p:nvPr>
        </p:nvSpPr>
        <p:spPr/>
        <p:txBody>
          <a:bodyPr/>
          <a:lstStyle/>
          <a:p>
            <a:fld id="{CFCF3980-A6D3-4C9E-8279-98AB302BB17D}" type="datetimeFigureOut">
              <a:rPr lang="tr-TR" smtClean="0"/>
              <a:t>30.10.2017</a:t>
            </a:fld>
            <a:endParaRPr lang="tr-TR"/>
          </a:p>
        </p:txBody>
      </p:sp>
      <p:sp>
        <p:nvSpPr>
          <p:cNvPr id="3" name="Metin Yer Tutucus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İçerik Yer Tutucusu 31"/>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İçerik Yer Tutucusu 33"/>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Başlık 1"/>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Metin Yer Tutucus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Düz Bağlayıcı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CFCF3980-A6D3-4C9E-8279-98AB302BB17D}" type="datetimeFigureOut">
              <a:rPr lang="tr-TR" smtClean="0"/>
              <a:t>30.10.2017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B82DB2D-1185-4AAF-B28C-5B4D0A64E558}" type="slidenum">
              <a:rPr lang="tr-TR" smtClean="0"/>
              <a:t>‹#›</a:t>
            </a:fld>
            <a:endParaRPr lang="tr-TR"/>
          </a:p>
        </p:txBody>
      </p:sp>
      <p:sp>
        <p:nvSpPr>
          <p:cNvPr id="2" name="Başlık 1"/>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FCF3980-A6D3-4C9E-8279-98AB302BB17D}" type="datetimeFigureOut">
              <a:rPr lang="tr-TR" smtClean="0"/>
              <a:t>30.10.2017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B82DB2D-1185-4AAF-B28C-5B4D0A64E55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İçerik Yer Tutucusu 28"/>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Metin Yer Tutucus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Başlık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Veri Yer Tutucusu 7"/>
          <p:cNvSpPr>
            <a:spLocks noGrp="1"/>
          </p:cNvSpPr>
          <p:nvPr>
            <p:ph type="dt" sz="half" idx="14"/>
          </p:nvPr>
        </p:nvSpPr>
        <p:spPr/>
        <p:txBody>
          <a:bodyPr/>
          <a:lstStyle/>
          <a:p>
            <a:fld id="{CFCF3980-A6D3-4C9E-8279-98AB302BB17D}" type="datetimeFigureOut">
              <a:rPr lang="tr-TR" smtClean="0"/>
              <a:t>30.10.2017</a:t>
            </a:fld>
            <a:endParaRPr lang="tr-TR"/>
          </a:p>
        </p:txBody>
      </p:sp>
      <p:sp>
        <p:nvSpPr>
          <p:cNvPr id="9" name="Slayt Numarası Yer Tutucusu 8"/>
          <p:cNvSpPr>
            <a:spLocks noGrp="1"/>
          </p:cNvSpPr>
          <p:nvPr>
            <p:ph type="sldNum" sz="quarter" idx="15"/>
          </p:nvPr>
        </p:nvSpPr>
        <p:spPr/>
        <p:txBody>
          <a:bodyPr/>
          <a:lstStyle/>
          <a:p>
            <a:fld id="{FB82DB2D-1185-4AAF-B28C-5B4D0A64E558}" type="slidenum">
              <a:rPr lang="tr-TR" smtClean="0"/>
              <a:t>‹#›</a:t>
            </a:fld>
            <a:endParaRPr lang="tr-TR"/>
          </a:p>
        </p:txBody>
      </p:sp>
      <p:sp>
        <p:nvSpPr>
          <p:cNvPr id="10" name="Altbilgi Yer Tutucusu 9"/>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Metin Yer Tutucus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Veri Yer Tutucusu 7"/>
          <p:cNvSpPr>
            <a:spLocks noGrp="1"/>
          </p:cNvSpPr>
          <p:nvPr>
            <p:ph type="dt" sz="half" idx="10"/>
          </p:nvPr>
        </p:nvSpPr>
        <p:spPr/>
        <p:txBody>
          <a:bodyPr/>
          <a:lstStyle/>
          <a:p>
            <a:fld id="{CFCF3980-A6D3-4C9E-8279-98AB302BB17D}" type="datetimeFigureOut">
              <a:rPr lang="tr-TR" smtClean="0"/>
              <a:t>30.10.2017</a:t>
            </a:fld>
            <a:endParaRPr lang="tr-TR"/>
          </a:p>
        </p:txBody>
      </p:sp>
      <p:sp>
        <p:nvSpPr>
          <p:cNvPr id="9" name="Slayt Numarası Yer Tutucusu 8"/>
          <p:cNvSpPr>
            <a:spLocks noGrp="1"/>
          </p:cNvSpPr>
          <p:nvPr>
            <p:ph type="sldNum" sz="quarter" idx="11"/>
          </p:nvPr>
        </p:nvSpPr>
        <p:spPr/>
        <p:txBody>
          <a:bodyPr/>
          <a:lstStyle/>
          <a:p>
            <a:fld id="{FB82DB2D-1185-4AAF-B28C-5B4D0A64E558}" type="slidenum">
              <a:rPr lang="tr-TR" smtClean="0"/>
              <a:t>‹#›</a:t>
            </a:fld>
            <a:endParaRPr lang="tr-TR"/>
          </a:p>
        </p:txBody>
      </p:sp>
      <p:sp>
        <p:nvSpPr>
          <p:cNvPr id="10" name="Altbilgi Yer Tutucusu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etin Yer Tutucus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FCF3980-A6D3-4C9E-8279-98AB302BB17D}" type="datetimeFigureOut">
              <a:rPr lang="tr-TR" smtClean="0"/>
              <a:t>30.10.2017</a:t>
            </a:fld>
            <a:endParaRPr lang="tr-TR"/>
          </a:p>
        </p:txBody>
      </p:sp>
      <p:sp>
        <p:nvSpPr>
          <p:cNvPr id="10" name="Altbilgi Yer Tutucusu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Slayt Numarası Yer Tutucus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B82DB2D-1185-4AAF-B28C-5B4D0A64E558}" type="slidenum">
              <a:rPr lang="tr-TR" smtClean="0"/>
              <a:t>‹#›</a:t>
            </a:fld>
            <a:endParaRPr lang="tr-TR"/>
          </a:p>
        </p:txBody>
      </p:sp>
      <p:sp>
        <p:nvSpPr>
          <p:cNvPr id="5" name="Başlık Yer Tutucus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572001" y="2708476"/>
            <a:ext cx="3474720" cy="1702160"/>
          </a:xfrm>
        </p:spPr>
        <p:txBody>
          <a:bodyPr>
            <a:normAutofit fontScale="90000"/>
          </a:bodyPr>
          <a:lstStyle/>
          <a:p>
            <a:r>
              <a:rPr lang="tr-TR" dirty="0" smtClean="0"/>
              <a:t>BİTKİSEL LİFLER </a:t>
            </a:r>
            <a:r>
              <a:rPr lang="tr-TR" smtClean="0"/>
              <a:t>(Keten)</a:t>
            </a:r>
            <a:endParaRPr lang="tr-TR" dirty="0"/>
          </a:p>
        </p:txBody>
      </p:sp>
    </p:spTree>
    <p:extLst>
      <p:ext uri="{BB962C8B-B14F-4D97-AF65-F5344CB8AC3E}">
        <p14:creationId xmlns:p14="http://schemas.microsoft.com/office/powerpoint/2010/main" val="113482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2286000"/>
            <a:ext cx="8229600" cy="2367136"/>
          </a:xfrm>
        </p:spPr>
        <p:txBody>
          <a:bodyPr/>
          <a:lstStyle/>
          <a:p>
            <a:pPr algn="just"/>
            <a:r>
              <a:rPr lang="tr-TR" dirty="0"/>
              <a:t>Kimyasal </a:t>
            </a:r>
            <a:r>
              <a:rPr lang="tr-TR" dirty="0" smtClean="0"/>
              <a:t>Çürütme: Keten </a:t>
            </a:r>
            <a:r>
              <a:rPr lang="tr-TR" dirty="0"/>
              <a:t>sapları %3’lük </a:t>
            </a:r>
            <a:r>
              <a:rPr lang="tr-TR" dirty="0" err="1"/>
              <a:t>HCl</a:t>
            </a:r>
            <a:r>
              <a:rPr lang="tr-TR" dirty="0"/>
              <a:t> ile havuzlarda 2–3 gün süre ile bekletilir. Daha sonra yıkanıp nötralize edilir. Diğer çürütme yöntemlerinden daha çabuk fakat daha düşük kalitede lifler elde </a:t>
            </a:r>
            <a:r>
              <a:rPr lang="tr-TR" dirty="0" smtClean="0"/>
              <a:t>edilir.</a:t>
            </a:r>
            <a:endParaRPr lang="tr-TR" dirty="0"/>
          </a:p>
        </p:txBody>
      </p:sp>
    </p:spTree>
    <p:extLst>
      <p:ext uri="{BB962C8B-B14F-4D97-AF65-F5344CB8AC3E}">
        <p14:creationId xmlns:p14="http://schemas.microsoft.com/office/powerpoint/2010/main" val="364641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smtClean="0"/>
              <a:t>Çürütme </a:t>
            </a:r>
            <a:r>
              <a:rPr lang="tr-TR" dirty="0"/>
              <a:t>işlemi bittikten sonra, demetler dikine sıralanarak açık havada veya güneşsiz yerde kurutulur. Kurumuş saplar önce tokmakla </a:t>
            </a:r>
            <a:r>
              <a:rPr lang="tr-TR" dirty="0" smtClean="0"/>
              <a:t>dövülür. Sonra </a:t>
            </a:r>
            <a:r>
              <a:rPr lang="tr-TR" dirty="0"/>
              <a:t>manganezlerde kırılır. Manganezler bu iş için yapılmış küt ağızlı bir bıçaktan ibarettir. Manganezde odunsu hücrelerin bulunduğu sap kısımları parçalanarak dökülür</a:t>
            </a:r>
            <a:r>
              <a:rPr lang="tr-TR" dirty="0" smtClean="0"/>
              <a:t>.</a:t>
            </a:r>
          </a:p>
          <a:p>
            <a:pPr marL="0" indent="0" algn="just">
              <a:buNone/>
            </a:pPr>
            <a:endParaRPr lang="tr-TR" dirty="0"/>
          </a:p>
        </p:txBody>
      </p:sp>
      <p:sp>
        <p:nvSpPr>
          <p:cNvPr id="3" name="Başlık 2"/>
          <p:cNvSpPr>
            <a:spLocks noGrp="1"/>
          </p:cNvSpPr>
          <p:nvPr>
            <p:ph type="title"/>
          </p:nvPr>
        </p:nvSpPr>
        <p:spPr/>
        <p:txBody>
          <a:bodyPr>
            <a:normAutofit/>
          </a:bodyPr>
          <a:lstStyle/>
          <a:p>
            <a:pPr algn="ctr"/>
            <a:r>
              <a:rPr lang="tr-TR" sz="5400" spc="0" dirty="0">
                <a:ln>
                  <a:noFill/>
                </a:ln>
                <a:solidFill>
                  <a:prstClr val="white"/>
                </a:solidFill>
                <a:effectLst/>
                <a:ea typeface="+mn-ea"/>
                <a:cs typeface="+mn-cs"/>
              </a:rPr>
              <a:t>Dövme</a:t>
            </a:r>
            <a:endParaRPr lang="tr-TR" sz="5400" dirty="0"/>
          </a:p>
        </p:txBody>
      </p:sp>
    </p:spTree>
    <p:extLst>
      <p:ext uri="{BB962C8B-B14F-4D97-AF65-F5344CB8AC3E}">
        <p14:creationId xmlns:p14="http://schemas.microsoft.com/office/powerpoint/2010/main" val="106074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6264696" cy="599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84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smtClean="0"/>
              <a:t>Keten </a:t>
            </a:r>
            <a:r>
              <a:rPr lang="tr-TR" dirty="0"/>
              <a:t>lifleri üzerinde kalmış olan odunsu parçaları uzaklaştırmak için önce çırpılır. Manganezde kırılan odunsu yapının temizlenmesi de çivili yapıdan oluşan taraklarla </a:t>
            </a:r>
            <a:r>
              <a:rPr lang="tr-TR" dirty="0" smtClean="0"/>
              <a:t>temizlenir.</a:t>
            </a:r>
          </a:p>
          <a:p>
            <a:pPr marL="0" indent="0" algn="just">
              <a:buNone/>
            </a:pPr>
            <a:endParaRPr lang="tr-TR" dirty="0"/>
          </a:p>
        </p:txBody>
      </p:sp>
      <p:sp>
        <p:nvSpPr>
          <p:cNvPr id="3" name="Başlık 2"/>
          <p:cNvSpPr>
            <a:spLocks noGrp="1"/>
          </p:cNvSpPr>
          <p:nvPr>
            <p:ph type="title"/>
          </p:nvPr>
        </p:nvSpPr>
        <p:spPr/>
        <p:txBody>
          <a:bodyPr>
            <a:normAutofit/>
          </a:bodyPr>
          <a:lstStyle/>
          <a:p>
            <a:pPr algn="ctr"/>
            <a:r>
              <a:rPr lang="tr-TR" sz="4800" spc="0" dirty="0">
                <a:ln>
                  <a:noFill/>
                </a:ln>
                <a:solidFill>
                  <a:prstClr val="white"/>
                </a:solidFill>
                <a:effectLst/>
                <a:ea typeface="+mn-ea"/>
                <a:cs typeface="+mn-cs"/>
              </a:rPr>
              <a:t>Taraklama</a:t>
            </a:r>
            <a:endParaRPr lang="tr-TR" sz="4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56992"/>
            <a:ext cx="7056784" cy="270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4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a:t>Keten bitkisinin gövdesi incelendiğinde, kabuğun altında demetler halinde, gövdeye sağlamlık veren lifler bulunduğu </a:t>
            </a:r>
            <a:r>
              <a:rPr lang="tr-TR" dirty="0" smtClean="0"/>
              <a:t>görülür.</a:t>
            </a:r>
          </a:p>
          <a:p>
            <a:pPr marL="0" indent="0" algn="just">
              <a:buNone/>
            </a:pPr>
            <a:endParaRPr lang="tr-TR" dirty="0"/>
          </a:p>
        </p:txBody>
      </p:sp>
      <p:sp>
        <p:nvSpPr>
          <p:cNvPr id="3" name="Başlık 2"/>
          <p:cNvSpPr>
            <a:spLocks noGrp="1"/>
          </p:cNvSpPr>
          <p:nvPr>
            <p:ph type="title"/>
          </p:nvPr>
        </p:nvSpPr>
        <p:spPr/>
        <p:txBody>
          <a:bodyPr/>
          <a:lstStyle/>
          <a:p>
            <a:r>
              <a:rPr lang="tr-TR" dirty="0" smtClean="0"/>
              <a:t>Keten Lifinin Fiziksel Yapısı</a:t>
            </a:r>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34" y="3284984"/>
            <a:ext cx="8219464" cy="205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12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Lif kalınlığı 0,014–0,025 mm arasındadır.</a:t>
            </a:r>
          </a:p>
          <a:p>
            <a:r>
              <a:rPr lang="tr-TR" dirty="0" smtClean="0"/>
              <a:t>Lif </a:t>
            </a:r>
            <a:r>
              <a:rPr lang="tr-TR" dirty="0"/>
              <a:t>demetinin uzunluğu 30–90 cm arasındadır. Tek lifin uzunluğu ise </a:t>
            </a:r>
            <a:r>
              <a:rPr lang="tr-TR" dirty="0" smtClean="0"/>
              <a:t>7–8 cm </a:t>
            </a:r>
            <a:r>
              <a:rPr lang="tr-TR" dirty="0"/>
              <a:t>arasındadır.</a:t>
            </a:r>
          </a:p>
          <a:p>
            <a:r>
              <a:rPr lang="tr-TR" dirty="0" smtClean="0"/>
              <a:t>Keten </a:t>
            </a:r>
            <a:r>
              <a:rPr lang="tr-TR" dirty="0"/>
              <a:t>sarımtırak beyaz renkte, hafif mavimsidir.</a:t>
            </a:r>
          </a:p>
          <a:p>
            <a:r>
              <a:rPr lang="tr-TR" dirty="0" smtClean="0"/>
              <a:t>Ketenin</a:t>
            </a:r>
            <a:r>
              <a:rPr lang="tr-TR" dirty="0"/>
              <a:t>, uzun ve ince olanı tercih edilir.</a:t>
            </a:r>
          </a:p>
          <a:p>
            <a:r>
              <a:rPr lang="tr-TR" dirty="0" smtClean="0"/>
              <a:t>Kopma </a:t>
            </a:r>
            <a:r>
              <a:rPr lang="tr-TR" dirty="0"/>
              <a:t>anında uzaması; kuru iken %1,8’dir, yaş iken ise %2,2’dir.</a:t>
            </a:r>
          </a:p>
          <a:p>
            <a:r>
              <a:rPr lang="tr-TR" dirty="0" smtClean="0"/>
              <a:t>Islakken </a:t>
            </a:r>
            <a:r>
              <a:rPr lang="tr-TR" dirty="0"/>
              <a:t>dayanıklılığı %20 daha fazladır.</a:t>
            </a:r>
          </a:p>
          <a:p>
            <a:r>
              <a:rPr lang="tr-TR" dirty="0" smtClean="0"/>
              <a:t>Özgül </a:t>
            </a:r>
            <a:r>
              <a:rPr lang="tr-TR" dirty="0"/>
              <a:t>ağırlığı 1,5 g/cm³ tür</a:t>
            </a:r>
          </a:p>
        </p:txBody>
      </p:sp>
      <p:sp>
        <p:nvSpPr>
          <p:cNvPr id="3" name="Başlık 2"/>
          <p:cNvSpPr>
            <a:spLocks noGrp="1"/>
          </p:cNvSpPr>
          <p:nvPr>
            <p:ph type="title"/>
          </p:nvPr>
        </p:nvSpPr>
        <p:spPr/>
        <p:txBody>
          <a:bodyPr/>
          <a:lstStyle/>
          <a:p>
            <a:pPr algn="ctr"/>
            <a:r>
              <a:rPr lang="tr-TR" dirty="0"/>
              <a:t>Keten Lifinin Fiziksel Özellikleri</a:t>
            </a:r>
          </a:p>
        </p:txBody>
      </p:sp>
    </p:spTree>
    <p:extLst>
      <p:ext uri="{BB962C8B-B14F-4D97-AF65-F5344CB8AC3E}">
        <p14:creationId xmlns:p14="http://schemas.microsoft.com/office/powerpoint/2010/main" val="8512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a:t>Keten lifi, mikroskop altında görünüşü, köşeli lif hücrelerinin odacıklar halinde gövdeyi çevirdiği görülür. En dışta ince bir tabaka halinde yağ ve vakslar </a:t>
            </a:r>
            <a:r>
              <a:rPr lang="tr-TR" dirty="0" smtClean="0"/>
              <a:t>bulunur.</a:t>
            </a:r>
            <a:endParaRPr lang="tr-TR" dirty="0"/>
          </a:p>
        </p:txBody>
      </p:sp>
      <p:sp>
        <p:nvSpPr>
          <p:cNvPr id="3" name="Başlık 2"/>
          <p:cNvSpPr>
            <a:spLocks noGrp="1"/>
          </p:cNvSpPr>
          <p:nvPr>
            <p:ph type="title"/>
          </p:nvPr>
        </p:nvSpPr>
        <p:spPr/>
        <p:txBody>
          <a:bodyPr/>
          <a:lstStyle/>
          <a:p>
            <a:pPr algn="ctr"/>
            <a:r>
              <a:rPr lang="tr-TR" dirty="0"/>
              <a:t>Keten Lifinin Kimyasal Yapısı</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08920"/>
            <a:ext cx="5400600" cy="350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60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just">
              <a:buNone/>
            </a:pPr>
            <a:r>
              <a:rPr lang="tr-TR" dirty="0"/>
              <a:t>Keten lifleri, kimyasal reaktiflere karşı pamuk lifinin göstermiş olduğu </a:t>
            </a:r>
            <a:r>
              <a:rPr lang="tr-TR" dirty="0" smtClean="0"/>
              <a:t>özellikleri gösterir.</a:t>
            </a:r>
            <a:endParaRPr lang="tr-TR" dirty="0"/>
          </a:p>
          <a:p>
            <a:pPr algn="just"/>
            <a:r>
              <a:rPr lang="tr-TR" dirty="0" smtClean="0"/>
              <a:t>Kaynar </a:t>
            </a:r>
            <a:r>
              <a:rPr lang="tr-TR" dirty="0"/>
              <a:t>su, güneş ve deterjandan fazla etkilenmez.</a:t>
            </a:r>
          </a:p>
          <a:p>
            <a:pPr algn="just"/>
            <a:r>
              <a:rPr lang="tr-TR" dirty="0" smtClean="0"/>
              <a:t>Nem </a:t>
            </a:r>
            <a:r>
              <a:rPr lang="tr-TR" dirty="0"/>
              <a:t>çekme özelliği pamuktan iyidir. Bu nedenle ticarette en fazla %</a:t>
            </a:r>
            <a:r>
              <a:rPr lang="tr-TR" dirty="0" smtClean="0"/>
              <a:t>18 nem </a:t>
            </a:r>
            <a:r>
              <a:rPr lang="tr-TR" dirty="0"/>
              <a:t>kabul edilir. Bu nemi taşıdığı halde bile kuru hissi verir.</a:t>
            </a:r>
          </a:p>
          <a:p>
            <a:pPr algn="just"/>
            <a:r>
              <a:rPr lang="tr-TR" dirty="0" smtClean="0"/>
              <a:t>120 </a:t>
            </a:r>
            <a:r>
              <a:rPr lang="tr-TR" dirty="0"/>
              <a:t>ºC ‘</a:t>
            </a:r>
            <a:r>
              <a:rPr lang="tr-TR" dirty="0" err="1"/>
              <a:t>nin</a:t>
            </a:r>
            <a:r>
              <a:rPr lang="tr-TR" dirty="0"/>
              <a:t> üstündeki sıcaklıklarda bozulur.</a:t>
            </a:r>
          </a:p>
          <a:p>
            <a:pPr algn="just"/>
            <a:r>
              <a:rPr lang="tr-TR" dirty="0" smtClean="0"/>
              <a:t>Uzun </a:t>
            </a:r>
            <a:r>
              <a:rPr lang="tr-TR" dirty="0"/>
              <a:t>süre güneş ışığında maruz kaldığında dayanıklılığında </a:t>
            </a:r>
            <a:r>
              <a:rPr lang="tr-TR" dirty="0" smtClean="0"/>
              <a:t>azalma görülür</a:t>
            </a:r>
            <a:r>
              <a:rPr lang="tr-TR" dirty="0"/>
              <a:t>.</a:t>
            </a:r>
          </a:p>
          <a:p>
            <a:pPr algn="just"/>
            <a:endParaRPr lang="tr-TR" dirty="0"/>
          </a:p>
        </p:txBody>
      </p:sp>
      <p:sp>
        <p:nvSpPr>
          <p:cNvPr id="3" name="Başlık 2"/>
          <p:cNvSpPr>
            <a:spLocks noGrp="1"/>
          </p:cNvSpPr>
          <p:nvPr>
            <p:ph type="title"/>
          </p:nvPr>
        </p:nvSpPr>
        <p:spPr/>
        <p:txBody>
          <a:bodyPr/>
          <a:lstStyle/>
          <a:p>
            <a:pPr algn="ctr"/>
            <a:r>
              <a:rPr lang="tr-TR" dirty="0"/>
              <a:t>Keten Lifinin Kimyasal Özellikleri</a:t>
            </a:r>
          </a:p>
        </p:txBody>
      </p:sp>
    </p:spTree>
    <p:extLst>
      <p:ext uri="{BB962C8B-B14F-4D97-AF65-F5344CB8AC3E}">
        <p14:creationId xmlns:p14="http://schemas.microsoft.com/office/powerpoint/2010/main" val="21953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smtClean="0"/>
              <a:t>	Genellikle </a:t>
            </a:r>
            <a:r>
              <a:rPr lang="tr-TR" dirty="0"/>
              <a:t>serin tutması açısından yazlık dış giyimde kullanılır. Gömlek, ceket, pantolon vs. ev tekstilinde; sofra takımı, süs eşyaları, yatak takımları vs. yapımında kullanılır. </a:t>
            </a:r>
            <a:r>
              <a:rPr lang="tr-TR" dirty="0" smtClean="0"/>
              <a:t>Ayrıca </a:t>
            </a:r>
            <a:r>
              <a:rPr lang="tr-TR" dirty="0"/>
              <a:t>su tesisatlarında lif olarak, halat yapımı ve kaliteli kâğıt </a:t>
            </a:r>
            <a:r>
              <a:rPr lang="tr-TR" dirty="0" smtClean="0"/>
              <a:t>yapımında </a:t>
            </a:r>
            <a:r>
              <a:rPr lang="tr-TR" dirty="0"/>
              <a:t>kullanılır</a:t>
            </a:r>
            <a:r>
              <a:rPr lang="tr-TR" dirty="0" smtClean="0"/>
              <a:t>.</a:t>
            </a:r>
          </a:p>
          <a:p>
            <a:pPr marL="0" indent="0" algn="just">
              <a:buNone/>
            </a:pPr>
            <a:r>
              <a:rPr lang="tr-TR" dirty="0" smtClean="0"/>
              <a:t>	Keten </a:t>
            </a:r>
            <a:r>
              <a:rPr lang="tr-TR" dirty="0"/>
              <a:t>tohum%40–45 oranında yağ içerdiğinden yağ elde edilir. Bezir yağı olarak bilinen bu yağ, boyacılıkta kullanılır. Yağı alınan tohumlardan geriye kalan küspe, hayvan yemi olarak değerlendirilir.</a:t>
            </a:r>
          </a:p>
        </p:txBody>
      </p:sp>
      <p:sp>
        <p:nvSpPr>
          <p:cNvPr id="3" name="Başlık 2"/>
          <p:cNvSpPr>
            <a:spLocks noGrp="1"/>
          </p:cNvSpPr>
          <p:nvPr>
            <p:ph type="title"/>
          </p:nvPr>
        </p:nvSpPr>
        <p:spPr/>
        <p:txBody>
          <a:bodyPr/>
          <a:lstStyle/>
          <a:p>
            <a:pPr algn="ctr"/>
            <a:r>
              <a:rPr lang="tr-TR" dirty="0"/>
              <a:t>Kullanım Alanları</a:t>
            </a:r>
          </a:p>
        </p:txBody>
      </p:sp>
    </p:spTree>
    <p:extLst>
      <p:ext uri="{BB962C8B-B14F-4D97-AF65-F5344CB8AC3E}">
        <p14:creationId xmlns:p14="http://schemas.microsoft.com/office/powerpoint/2010/main" val="222708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43492" y="2323652"/>
            <a:ext cx="7560956" cy="3769644"/>
          </a:xfrm>
        </p:spPr>
        <p:txBody>
          <a:bodyPr>
            <a:normAutofit/>
          </a:bodyPr>
          <a:lstStyle/>
          <a:p>
            <a:pPr algn="just"/>
            <a:r>
              <a:rPr lang="tr-TR" dirty="0" smtClean="0"/>
              <a:t>Kaya, Firdevs. Yazıcıoğlu Yahşi. Lif Teknolojisi, Seçkin Ofset Matbaacılık, Ankara, 1992.</a:t>
            </a:r>
          </a:p>
          <a:p>
            <a:pPr algn="just"/>
            <a:r>
              <a:rPr lang="tr-TR" dirty="0"/>
              <a:t>http://megep.meb.gov.tr/mte_program_modul/moduller_pdf/Do%C4%9Fal%20Lifler.pdf</a:t>
            </a:r>
            <a:endParaRPr lang="tr-TR" dirty="0" smtClean="0"/>
          </a:p>
        </p:txBody>
      </p:sp>
      <p:sp>
        <p:nvSpPr>
          <p:cNvPr id="3" name="Başlık 2"/>
          <p:cNvSpPr>
            <a:spLocks noGrp="1"/>
          </p:cNvSpPr>
          <p:nvPr>
            <p:ph type="title"/>
          </p:nvPr>
        </p:nvSpPr>
        <p:spPr/>
        <p:txBody>
          <a:bodyPr/>
          <a:lstStyle/>
          <a:p>
            <a:r>
              <a:rPr lang="tr-TR" dirty="0" smtClean="0"/>
              <a:t>Kaynaklar</a:t>
            </a:r>
            <a:endParaRPr lang="tr-TR" dirty="0"/>
          </a:p>
        </p:txBody>
      </p:sp>
    </p:spTree>
    <p:extLst>
      <p:ext uri="{BB962C8B-B14F-4D97-AF65-F5344CB8AC3E}">
        <p14:creationId xmlns:p14="http://schemas.microsoft.com/office/powerpoint/2010/main" val="29581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a:t>Bitkilerin saplarından elde edilen selülozik liflere gövde lifleri denir. En önemli gövde lifleri keten, kenevir, jüt ve ramidir. Bunların yanında son yıllarda bambu bitkisinden elde edilen, bambu lifleri de gövde lifleri arasında yer almıştır Gövde lifleri, lif demetlerinin dayanıklılık düşük esneklik ve farklı uzunluklarda olması ile belirgin bir özelliğe sahiptir. Aynı zamanda gövde liflerine sak lifleri de denilmektedir</a:t>
            </a:r>
          </a:p>
        </p:txBody>
      </p:sp>
    </p:spTree>
    <p:extLst>
      <p:ext uri="{BB962C8B-B14F-4D97-AF65-F5344CB8AC3E}">
        <p14:creationId xmlns:p14="http://schemas.microsoft.com/office/powerpoint/2010/main" val="334805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293096"/>
            <a:ext cx="5523334" cy="212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çerik Yer Tutucusu 1"/>
          <p:cNvSpPr>
            <a:spLocks noGrp="1"/>
          </p:cNvSpPr>
          <p:nvPr>
            <p:ph idx="1"/>
          </p:nvPr>
        </p:nvSpPr>
        <p:spPr>
          <a:xfrm>
            <a:off x="539552" y="1916832"/>
            <a:ext cx="8229600" cy="4572000"/>
          </a:xfrm>
        </p:spPr>
        <p:txBody>
          <a:bodyPr/>
          <a:lstStyle/>
          <a:p>
            <a:pPr algn="just"/>
            <a:r>
              <a:rPr lang="tr-TR" dirty="0"/>
              <a:t>Keten </a:t>
            </a:r>
            <a:r>
              <a:rPr lang="tr-TR" dirty="0" smtClean="0"/>
              <a:t>bitkisi, </a:t>
            </a:r>
            <a:r>
              <a:rPr lang="tr-TR" dirty="0"/>
              <a:t>bitki gövdesinden (sapından) elde edilen liflerin başında gelir. Başlıca tohumu ve lifi için yetiştirilir. Türkiye’de de keten ekilir. Ancak düşük kalitededir. Fransız keteni, parlaklığı ile İrlanda keteni ise beyazlığı ile </a:t>
            </a:r>
            <a:r>
              <a:rPr lang="tr-TR" dirty="0" smtClean="0"/>
              <a:t>ünlüdür. Bir </a:t>
            </a:r>
            <a:r>
              <a:rPr lang="tr-TR" dirty="0"/>
              <a:t>yıllık bir bitkidir. Rutubetli ve soğuk iklim, kumlu ve derin topraklardan hoşlanır.</a:t>
            </a:r>
          </a:p>
        </p:txBody>
      </p:sp>
      <p:sp>
        <p:nvSpPr>
          <p:cNvPr id="3" name="Başlık 2"/>
          <p:cNvSpPr>
            <a:spLocks noGrp="1"/>
          </p:cNvSpPr>
          <p:nvPr>
            <p:ph type="title"/>
          </p:nvPr>
        </p:nvSpPr>
        <p:spPr/>
        <p:txBody>
          <a:bodyPr/>
          <a:lstStyle/>
          <a:p>
            <a:pPr algn="ctr"/>
            <a:r>
              <a:rPr lang="tr-TR" dirty="0"/>
              <a:t>Keten Lifi </a:t>
            </a:r>
          </a:p>
        </p:txBody>
      </p:sp>
    </p:spTree>
    <p:extLst>
      <p:ext uri="{BB962C8B-B14F-4D97-AF65-F5344CB8AC3E}">
        <p14:creationId xmlns:p14="http://schemas.microsoft.com/office/powerpoint/2010/main" val="342931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48880"/>
            <a:ext cx="5688632" cy="402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çerik Yer Tutucusu 1"/>
          <p:cNvSpPr>
            <a:spLocks noGrp="1"/>
          </p:cNvSpPr>
          <p:nvPr>
            <p:ph idx="1"/>
          </p:nvPr>
        </p:nvSpPr>
        <p:spPr/>
        <p:txBody>
          <a:bodyPr/>
          <a:lstStyle/>
          <a:p>
            <a:pPr algn="just"/>
            <a:r>
              <a:rPr lang="tr-TR" dirty="0">
                <a:solidFill>
                  <a:schemeClr val="accent2">
                    <a:lumMod val="75000"/>
                  </a:schemeClr>
                </a:solidFill>
              </a:rPr>
              <a:t>İlkbahar ve sonbaharda ekilir. Boyu 1-2 m’ye kadar uzar. İklime göre haziran ve ağustos aylarında olgunlaşır. Olgunluğa erişen keten bitkisi hasadı, kesilmeden topraktan elle yolunarak </a:t>
            </a:r>
            <a:r>
              <a:rPr lang="tr-TR" dirty="0" smtClean="0">
                <a:solidFill>
                  <a:schemeClr val="accent2">
                    <a:lumMod val="75000"/>
                  </a:schemeClr>
                </a:solidFill>
              </a:rPr>
              <a:t>veya </a:t>
            </a:r>
            <a:r>
              <a:rPr lang="tr-TR" dirty="0">
                <a:solidFill>
                  <a:schemeClr val="accent2">
                    <a:lumMod val="75000"/>
                  </a:schemeClr>
                </a:solidFill>
              </a:rPr>
              <a:t>makinelerle kesilerek </a:t>
            </a:r>
            <a:r>
              <a:rPr lang="tr-TR" dirty="0" smtClean="0">
                <a:solidFill>
                  <a:schemeClr val="accent2">
                    <a:lumMod val="75000"/>
                  </a:schemeClr>
                </a:solidFill>
              </a:rPr>
              <a:t>yapılır.</a:t>
            </a:r>
          </a:p>
          <a:p>
            <a:pPr marL="0" indent="0" algn="just">
              <a:buNone/>
            </a:pPr>
            <a:endParaRPr lang="tr-TR" dirty="0">
              <a:solidFill>
                <a:schemeClr val="accent2">
                  <a:lumMod val="75000"/>
                </a:schemeClr>
              </a:solidFill>
            </a:endParaRPr>
          </a:p>
        </p:txBody>
      </p:sp>
      <p:sp>
        <p:nvSpPr>
          <p:cNvPr id="3" name="Başlık 2"/>
          <p:cNvSpPr>
            <a:spLocks noGrp="1"/>
          </p:cNvSpPr>
          <p:nvPr>
            <p:ph type="title"/>
          </p:nvPr>
        </p:nvSpPr>
        <p:spPr/>
        <p:txBody>
          <a:bodyPr/>
          <a:lstStyle/>
          <a:p>
            <a:pPr algn="ctr"/>
            <a:r>
              <a:rPr lang="tr-TR" dirty="0" err="1" smtClean="0"/>
              <a:t>Eldesi</a:t>
            </a:r>
            <a:endParaRPr lang="tr-TR" dirty="0"/>
          </a:p>
        </p:txBody>
      </p:sp>
    </p:spTree>
    <p:extLst>
      <p:ext uri="{BB962C8B-B14F-4D97-AF65-F5344CB8AC3E}">
        <p14:creationId xmlns:p14="http://schemas.microsoft.com/office/powerpoint/2010/main" val="155067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a:t>Kökler bir tarafa, saplar bir tarafa gelmek üzere demetler halinde tarlada kurumaya bırakılır. Üzerindeki yapraklar kuruyup döküldükten sonra kendi sapları ile bağlanarak demet haline getirilir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01008"/>
            <a:ext cx="7344816" cy="234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66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Kurutulmuş bitkiden lifin elde edilmesi üç aşamada gerçekleşir. Bunlar</a:t>
            </a:r>
            <a:r>
              <a:rPr lang="tr-TR" dirty="0" smtClean="0"/>
              <a:t>; çürütme</a:t>
            </a:r>
            <a:r>
              <a:rPr lang="tr-TR" dirty="0"/>
              <a:t>, dövme ve taraklamadır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20888"/>
            <a:ext cx="446237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95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Keten liflerini, yapışık olduğu diğer dokulardan ayırt etmek için çürütme </a:t>
            </a:r>
            <a:r>
              <a:rPr lang="tr-TR" dirty="0" err="1"/>
              <a:t>işlemiyapılır</a:t>
            </a:r>
            <a:r>
              <a:rPr lang="tr-TR" dirty="0"/>
              <a:t>. Çürütme işlemi üç değişik yönteme yapılmaktadır. Bunlar; çiğ ile çürütme, su ile çürütme ve kimyasal çürütmedir</a:t>
            </a:r>
            <a:r>
              <a:rPr lang="tr-TR" dirty="0" smtClean="0"/>
              <a:t>.</a:t>
            </a:r>
          </a:p>
          <a:p>
            <a:endParaRPr lang="tr-TR" dirty="0"/>
          </a:p>
          <a:p>
            <a:r>
              <a:rPr lang="tr-TR" dirty="0"/>
              <a:t>Çiğ ile </a:t>
            </a:r>
            <a:r>
              <a:rPr lang="tr-TR" dirty="0" smtClean="0"/>
              <a:t>Çürütme: Nem </a:t>
            </a:r>
            <a:r>
              <a:rPr lang="tr-TR" dirty="0"/>
              <a:t>oranı yüksek bölgelerde, keten sapları çayırlar üzerine serilerek nemli havaya </a:t>
            </a:r>
            <a:r>
              <a:rPr lang="tr-TR" dirty="0" smtClean="0"/>
              <a:t>bırakılır.</a:t>
            </a:r>
            <a:endParaRPr lang="tr-TR" dirty="0"/>
          </a:p>
        </p:txBody>
      </p:sp>
      <p:sp>
        <p:nvSpPr>
          <p:cNvPr id="3" name="Başlık 2"/>
          <p:cNvSpPr>
            <a:spLocks noGrp="1"/>
          </p:cNvSpPr>
          <p:nvPr>
            <p:ph type="title"/>
          </p:nvPr>
        </p:nvSpPr>
        <p:spPr/>
        <p:txBody>
          <a:bodyPr/>
          <a:lstStyle/>
          <a:p>
            <a:pPr algn="ctr"/>
            <a:r>
              <a:rPr lang="tr-TR" dirty="0"/>
              <a:t>Çürütme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4538602"/>
            <a:ext cx="26479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40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dirty="0"/>
              <a:t>Keten saplarının çürümesi mikroorganizmalar yardımı ile olur. Nem etkisi ile üreyen mikroorganizmalar, bu üreme sırasında lif demetlerini odunsu hücrelere bağlayan pektin maddesini eritirler ve lifler birbirinden ayrılır. Bu işlem 1–1,5 ayda tamamlanır. Bu yöntemle çok yumuşak lifler </a:t>
            </a:r>
            <a:r>
              <a:rPr lang="tr-TR" dirty="0" smtClean="0"/>
              <a:t>elde edilir.</a:t>
            </a:r>
            <a:endParaRPr lang="tr-TR" dirty="0"/>
          </a:p>
        </p:txBody>
      </p:sp>
    </p:spTree>
    <p:extLst>
      <p:ext uri="{BB962C8B-B14F-4D97-AF65-F5344CB8AC3E}">
        <p14:creationId xmlns:p14="http://schemas.microsoft.com/office/powerpoint/2010/main" val="396053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49888"/>
            <a:ext cx="8229600" cy="4572000"/>
          </a:xfrm>
        </p:spPr>
        <p:txBody>
          <a:bodyPr/>
          <a:lstStyle/>
          <a:p>
            <a:pPr algn="just"/>
            <a:r>
              <a:rPr lang="tr-TR" dirty="0"/>
              <a:t>Su ile </a:t>
            </a:r>
            <a:r>
              <a:rPr lang="tr-TR" dirty="0" smtClean="0"/>
              <a:t>Çürütme: Kurak </a:t>
            </a:r>
            <a:r>
              <a:rPr lang="tr-TR" dirty="0"/>
              <a:t>bölgelerde keten sapları akarsu veya havuzlar içinde yapılır. Sıcak sularda mikroorganizmalar çabuk ürediği için işlem kısa sürer. Akarsularda 1–5 haftada işlem tamamlanır. Durgun sularda, havuzda veya fabrikada özel havuzlarda ise su daha çok ve kısa sürede ısındığı için </a:t>
            </a:r>
            <a:r>
              <a:rPr lang="tr-TR" dirty="0" smtClean="0"/>
              <a:t>4–6  günde </a:t>
            </a:r>
            <a:r>
              <a:rPr lang="tr-TR" dirty="0"/>
              <a:t>çürütme işlemi tamamlanır</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24944"/>
            <a:ext cx="54102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8434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144</TotalTime>
  <Words>677</Words>
  <Application>Microsoft Office PowerPoint</Application>
  <PresentationFormat>Ekran Gösterisi (4:3)</PresentationFormat>
  <Paragraphs>43</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Kağıt</vt:lpstr>
      <vt:lpstr>BİTKİSEL LİFLER (Keten)</vt:lpstr>
      <vt:lpstr>PowerPoint Sunusu</vt:lpstr>
      <vt:lpstr>Keten Lifi </vt:lpstr>
      <vt:lpstr>Eldesi</vt:lpstr>
      <vt:lpstr>PowerPoint Sunusu</vt:lpstr>
      <vt:lpstr>PowerPoint Sunusu</vt:lpstr>
      <vt:lpstr>Çürütme</vt:lpstr>
      <vt:lpstr>PowerPoint Sunusu</vt:lpstr>
      <vt:lpstr>PowerPoint Sunusu</vt:lpstr>
      <vt:lpstr>PowerPoint Sunusu</vt:lpstr>
      <vt:lpstr>Dövme</vt:lpstr>
      <vt:lpstr>PowerPoint Sunusu</vt:lpstr>
      <vt:lpstr>Taraklama</vt:lpstr>
      <vt:lpstr>Keten Lifinin Fiziksel Yapısı</vt:lpstr>
      <vt:lpstr>Keten Lifinin Fiziksel Özellikleri</vt:lpstr>
      <vt:lpstr>Keten Lifinin Kimyasal Yapısı</vt:lpstr>
      <vt:lpstr>Keten Lifinin Kimyasal Özellikleri</vt:lpstr>
      <vt:lpstr>Kullanım Alanları</vt:lpstr>
      <vt:lpstr>Kaynaklar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TEKSTİL VE HAMMADDELERİ</dc:title>
  <dc:creator>Microsoft</dc:creator>
  <cp:lastModifiedBy>Microsoft</cp:lastModifiedBy>
  <cp:revision>16</cp:revision>
  <dcterms:created xsi:type="dcterms:W3CDTF">2017-10-30T19:58:30Z</dcterms:created>
  <dcterms:modified xsi:type="dcterms:W3CDTF">2017-10-30T22:22:58Z</dcterms:modified>
</cp:coreProperties>
</file>