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2"/>
  </p:notesMasterIdLst>
  <p:sldIdLst>
    <p:sldId id="257" r:id="rId2"/>
    <p:sldId id="261" r:id="rId3"/>
    <p:sldId id="329" r:id="rId4"/>
    <p:sldId id="330" r:id="rId5"/>
    <p:sldId id="331" r:id="rId6"/>
    <p:sldId id="332" r:id="rId7"/>
    <p:sldId id="297" r:id="rId8"/>
    <p:sldId id="298" r:id="rId9"/>
    <p:sldId id="302" r:id="rId10"/>
    <p:sldId id="300" r:id="rId11"/>
    <p:sldId id="301" r:id="rId12"/>
    <p:sldId id="326" r:id="rId13"/>
    <p:sldId id="303" r:id="rId14"/>
    <p:sldId id="304" r:id="rId15"/>
    <p:sldId id="305" r:id="rId16"/>
    <p:sldId id="327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28" r:id="rId25"/>
    <p:sldId id="315" r:id="rId26"/>
    <p:sldId id="316" r:id="rId27"/>
    <p:sldId id="317" r:id="rId28"/>
    <p:sldId id="319" r:id="rId29"/>
    <p:sldId id="320" r:id="rId30"/>
    <p:sldId id="321" r:id="rId31"/>
    <p:sldId id="322" r:id="rId32"/>
    <p:sldId id="323" r:id="rId33"/>
    <p:sldId id="324" r:id="rId34"/>
    <p:sldId id="333" r:id="rId35"/>
    <p:sldId id="325" r:id="rId36"/>
    <p:sldId id="335" r:id="rId37"/>
    <p:sldId id="334" r:id="rId38"/>
    <p:sldId id="336" r:id="rId39"/>
    <p:sldId id="337" r:id="rId40"/>
    <p:sldId id="29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24" autoAdjust="0"/>
  </p:normalViewPr>
  <p:slideViewPr>
    <p:cSldViewPr snapToGrid="0">
      <p:cViewPr>
        <p:scale>
          <a:sx n="50" d="100"/>
          <a:sy n="50" d="100"/>
        </p:scale>
        <p:origin x="-189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C7DD4-3DAB-471E-9294-1417E9F8FED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305E6-ADDB-44AA-AFEB-8743CE058629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E7C7-EEEF-4AE4-99AF-7A27DC2FA3A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31AD72-898D-4696-A7D6-739E992A6AF6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C70-C67D-4464-BA11-7E7E8CE54D9B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0F990-ED9F-420B-90F1-9FE8002FC1E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4002BB-F79F-4CAD-9062-E931AA824379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FE14-CB27-4E0A-959C-3F724AFBC032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EB76-5CA7-4598-91E8-02AEAC4D7F78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A83872-DC81-43CD-94BB-DACDA97AA853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7C5407-DB54-4C97-8D59-9CF166A6536B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5HXNBUYi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EDA-PC\Users\Eda\Desktop\FDE%20216%20FOOD%20PACKAGING\Videos\Fibrias_pulp_production_process_-_Short_version.mp4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398206"/>
            <a:ext cx="8458200" cy="3465871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err="1" smtClean="0"/>
              <a:t>Paper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and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paperboard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packagIng</a:t>
            </a:r>
            <a:r>
              <a:rPr lang="tr-TR" sz="5400" b="1" dirty="0" smtClean="0"/>
              <a:t> MATERIALS</a:t>
            </a:r>
            <a:br>
              <a:rPr lang="tr-TR" sz="5400" b="1" dirty="0" smtClean="0"/>
            </a:br>
            <a:r>
              <a:rPr lang="tr-TR" sz="5400" b="1" dirty="0" smtClean="0"/>
              <a:t/>
            </a:r>
            <a:br>
              <a:rPr lang="tr-TR" sz="5400" b="1" dirty="0" smtClean="0"/>
            </a:br>
            <a:r>
              <a:rPr lang="tr-TR" sz="5400" b="1" dirty="0" smtClean="0"/>
              <a:t>(</a:t>
            </a:r>
            <a:r>
              <a:rPr lang="tr-TR" sz="5400" b="1" dirty="0" err="1" smtClean="0"/>
              <a:t>CelulosIc</a:t>
            </a:r>
            <a:r>
              <a:rPr lang="tr-TR" sz="5400" b="1" dirty="0" smtClean="0"/>
              <a:t> MATERIALS)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4100052"/>
            <a:ext cx="6751942" cy="18172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 smtClean="0">
                <a:solidFill>
                  <a:schemeClr val="tx1"/>
                </a:solidFill>
              </a:rPr>
              <a:t>Instructor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 smtClean="0">
                <a:solidFill>
                  <a:schemeClr val="tx1"/>
                </a:solidFill>
              </a:rPr>
              <a:t>Assist</a:t>
            </a:r>
            <a:r>
              <a:rPr lang="tr-TR" dirty="0" smtClean="0">
                <a:solidFill>
                  <a:schemeClr val="tx1"/>
                </a:solidFill>
              </a:rPr>
              <a:t>. Prof. Dr. Eda </a:t>
            </a:r>
            <a:r>
              <a:rPr lang="tr-TR" dirty="0" err="1" smtClean="0">
                <a:solidFill>
                  <a:schemeClr val="tx1"/>
                </a:solidFill>
              </a:rPr>
              <a:t>Demirok</a:t>
            </a:r>
            <a:r>
              <a:rPr lang="tr-TR" dirty="0" smtClean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E-mail: </a:t>
            </a:r>
            <a:r>
              <a:rPr lang="tr-TR" b="1" dirty="0" err="1" smtClean="0">
                <a:solidFill>
                  <a:schemeClr val="tx1"/>
                </a:solidFill>
              </a:rPr>
              <a:t>edemirok</a:t>
            </a:r>
            <a:r>
              <a:rPr lang="tr-TR" b="1" dirty="0" smtClean="0">
                <a:solidFill>
                  <a:schemeClr val="tx1"/>
                </a:solidFill>
              </a:rPr>
              <a:t>@</a:t>
            </a:r>
            <a:r>
              <a:rPr lang="tr-TR" b="1" dirty="0" err="1" smtClean="0">
                <a:solidFill>
                  <a:schemeClr val="tx1"/>
                </a:solidFill>
              </a:rPr>
              <a:t>eng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r>
              <a:rPr lang="tr-TR" b="1" dirty="0" err="1" smtClean="0">
                <a:solidFill>
                  <a:schemeClr val="tx1"/>
                </a:solidFill>
              </a:rPr>
              <a:t>ankara</a:t>
            </a:r>
            <a:r>
              <a:rPr lang="tr-TR" b="1" dirty="0" smtClean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Phone: +90312 203 3300 (3639 </a:t>
            </a:r>
            <a:r>
              <a:rPr lang="tr-TR" dirty="0" err="1" smtClean="0">
                <a:solidFill>
                  <a:schemeClr val="tx1"/>
                </a:solidFill>
              </a:rPr>
              <a:t>ext</a:t>
            </a:r>
            <a:r>
              <a:rPr lang="tr-TR" dirty="0" smtClean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Office: 2</a:t>
            </a:r>
            <a:r>
              <a:rPr lang="tr-TR" baseline="30000" dirty="0" smtClean="0">
                <a:solidFill>
                  <a:schemeClr val="tx1"/>
                </a:solidFill>
              </a:rPr>
              <a:t>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floor</a:t>
            </a:r>
            <a:r>
              <a:rPr lang="tr-TR" dirty="0" smtClean="0">
                <a:solidFill>
                  <a:schemeClr val="tx1"/>
                </a:solidFill>
              </a:rPr>
              <a:t> #212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Fde</a:t>
            </a:r>
            <a:r>
              <a:rPr lang="tr-TR" sz="2400" b="1" dirty="0" smtClean="0">
                <a:solidFill>
                  <a:schemeClr val="tx1"/>
                </a:solidFill>
              </a:rPr>
              <a:t> 216 </a:t>
            </a:r>
            <a:r>
              <a:rPr lang="tr-TR" sz="2400" b="1" dirty="0" err="1" smtClean="0">
                <a:solidFill>
                  <a:schemeClr val="tx1"/>
                </a:solidFill>
              </a:rPr>
              <a:t>food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Manufacture</a:t>
            </a:r>
            <a:r>
              <a:rPr lang="tr-TR" b="1" dirty="0" smtClean="0"/>
              <a:t> </a:t>
            </a:r>
            <a:r>
              <a:rPr lang="tr-TR" b="1" dirty="0" err="1" smtClean="0"/>
              <a:t>stages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paperboard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grpSp>
        <p:nvGrpSpPr>
          <p:cNvPr id="9" name="8 Grup"/>
          <p:cNvGrpSpPr/>
          <p:nvPr/>
        </p:nvGrpSpPr>
        <p:grpSpPr>
          <a:xfrm>
            <a:off x="0" y="1806308"/>
            <a:ext cx="3354662" cy="1036692"/>
            <a:chOff x="793841" y="1733"/>
            <a:chExt cx="1727820" cy="1036692"/>
          </a:xfrm>
        </p:grpSpPr>
        <p:sp>
          <p:nvSpPr>
            <p:cNvPr id="52" name="51 Yuvarlatılmış Dikdörtgen"/>
            <p:cNvSpPr/>
            <p:nvPr/>
          </p:nvSpPr>
          <p:spPr>
            <a:xfrm>
              <a:off x="793841" y="1733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Yuvarlatılmış Dikdörtgen 4"/>
            <p:cNvSpPr/>
            <p:nvPr/>
          </p:nvSpPr>
          <p:spPr>
            <a:xfrm>
              <a:off x="824205" y="32097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chemeClr val="tx1"/>
                  </a:solidFill>
                </a:rPr>
                <a:t>1)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Pulping</a:t>
              </a:r>
              <a:r>
                <a:rPr lang="tr-TR" sz="2800" b="1" kern="1200" dirty="0" smtClean="0">
                  <a:solidFill>
                    <a:schemeClr val="tx1"/>
                  </a:solidFill>
                </a:rPr>
                <a:t>              (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fibre</a:t>
              </a:r>
              <a:r>
                <a:rPr lang="tr-TR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separation</a:t>
              </a:r>
              <a:r>
                <a:rPr lang="tr-TR" sz="2800" b="1" kern="1200" dirty="0" smtClean="0">
                  <a:solidFill>
                    <a:schemeClr val="tx1"/>
                  </a:solidFill>
                </a:rPr>
                <a:t>)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3451290" y="2110405"/>
            <a:ext cx="366297" cy="428499"/>
            <a:chOff x="2673710" y="305830"/>
            <a:chExt cx="366297" cy="428499"/>
          </a:xfrm>
        </p:grpSpPr>
        <p:sp>
          <p:nvSpPr>
            <p:cNvPr id="50" name="49 Sağ Ok"/>
            <p:cNvSpPr/>
            <p:nvPr/>
          </p:nvSpPr>
          <p:spPr>
            <a:xfrm>
              <a:off x="2673710" y="305830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Sağ Ok 6"/>
            <p:cNvSpPr/>
            <p:nvPr/>
          </p:nvSpPr>
          <p:spPr>
            <a:xfrm>
              <a:off x="2673710" y="391530"/>
              <a:ext cx="256408" cy="257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11" name="10 Grup"/>
          <p:cNvGrpSpPr/>
          <p:nvPr/>
        </p:nvGrpSpPr>
        <p:grpSpPr>
          <a:xfrm>
            <a:off x="3815191" y="1806308"/>
            <a:ext cx="2216728" cy="1036692"/>
            <a:chOff x="3212789" y="1733"/>
            <a:chExt cx="1727820" cy="1036692"/>
          </a:xfrm>
        </p:grpSpPr>
        <p:sp>
          <p:nvSpPr>
            <p:cNvPr id="48" name="47 Yuvarlatılmış Dikdörtgen"/>
            <p:cNvSpPr/>
            <p:nvPr/>
          </p:nvSpPr>
          <p:spPr>
            <a:xfrm>
              <a:off x="3212789" y="1733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Yuvarlatılmış Dikdörtgen 8"/>
            <p:cNvSpPr/>
            <p:nvPr/>
          </p:nvSpPr>
          <p:spPr>
            <a:xfrm>
              <a:off x="3243153" y="32097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chemeClr val="tx1"/>
                  </a:solidFill>
                </a:rPr>
                <a:t>2)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Stock</a:t>
              </a:r>
              <a:r>
                <a:rPr lang="tr-TR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preparation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6119628" y="2110405"/>
            <a:ext cx="366297" cy="428499"/>
            <a:chOff x="5092658" y="305830"/>
            <a:chExt cx="366297" cy="428499"/>
          </a:xfrm>
        </p:grpSpPr>
        <p:sp>
          <p:nvSpPr>
            <p:cNvPr id="46" name="45 Sağ Ok"/>
            <p:cNvSpPr/>
            <p:nvPr/>
          </p:nvSpPr>
          <p:spPr>
            <a:xfrm>
              <a:off x="5092658" y="305830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75044"/>
                <a:satOff val="-2813"/>
                <a:lumOff val="-458"/>
                <a:alphaOff val="0"/>
              </a:schemeClr>
            </a:fillRef>
            <a:effectRef idx="0">
              <a:schemeClr val="accent3">
                <a:hueOff val="1875044"/>
                <a:satOff val="-2813"/>
                <a:lumOff val="-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Sağ Ok 10"/>
            <p:cNvSpPr/>
            <p:nvPr/>
          </p:nvSpPr>
          <p:spPr>
            <a:xfrm>
              <a:off x="5092658" y="391530"/>
              <a:ext cx="256408" cy="257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6603288" y="1806308"/>
            <a:ext cx="1727820" cy="1036692"/>
            <a:chOff x="5631738" y="1733"/>
            <a:chExt cx="1727820" cy="1036692"/>
          </a:xfrm>
        </p:grpSpPr>
        <p:sp>
          <p:nvSpPr>
            <p:cNvPr id="44" name="43 Yuvarlatılmış Dikdörtgen"/>
            <p:cNvSpPr/>
            <p:nvPr/>
          </p:nvSpPr>
          <p:spPr>
            <a:xfrm>
              <a:off x="5631738" y="1733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Yuvarlatılmış Dikdörtgen 12"/>
            <p:cNvSpPr/>
            <p:nvPr/>
          </p:nvSpPr>
          <p:spPr>
            <a:xfrm>
              <a:off x="5662102" y="32097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chemeClr val="tx1"/>
                  </a:solidFill>
                </a:rPr>
                <a:t>3)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Sheet</a:t>
              </a:r>
              <a:r>
                <a:rPr lang="tr-TR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forming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13 Grup"/>
          <p:cNvGrpSpPr/>
          <p:nvPr/>
        </p:nvGrpSpPr>
        <p:grpSpPr>
          <a:xfrm>
            <a:off x="6776698" y="2995049"/>
            <a:ext cx="428499" cy="366297"/>
            <a:chOff x="6281398" y="1190474"/>
            <a:chExt cx="428499" cy="366297"/>
          </a:xfrm>
        </p:grpSpPr>
        <p:sp>
          <p:nvSpPr>
            <p:cNvPr id="42" name="41 Sağ Ok"/>
            <p:cNvSpPr/>
            <p:nvPr/>
          </p:nvSpPr>
          <p:spPr>
            <a:xfrm rot="5400000">
              <a:off x="6312499" y="1159373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ağ Ok 14"/>
            <p:cNvSpPr/>
            <p:nvPr/>
          </p:nvSpPr>
          <p:spPr>
            <a:xfrm>
              <a:off x="6367099" y="1190474"/>
              <a:ext cx="257099" cy="25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15" name="14 Grup"/>
          <p:cNvGrpSpPr/>
          <p:nvPr/>
        </p:nvGrpSpPr>
        <p:grpSpPr>
          <a:xfrm>
            <a:off x="6127038" y="3534128"/>
            <a:ext cx="2159712" cy="1036692"/>
            <a:chOff x="5631738" y="1729553"/>
            <a:chExt cx="1727820" cy="1036692"/>
          </a:xfrm>
        </p:grpSpPr>
        <p:sp>
          <p:nvSpPr>
            <p:cNvPr id="40" name="39 Yuvarlatılmış Dikdörtgen"/>
            <p:cNvSpPr/>
            <p:nvPr/>
          </p:nvSpPr>
          <p:spPr>
            <a:xfrm>
              <a:off x="5631738" y="1729553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Yuvarlatılmış Dikdörtgen 16"/>
            <p:cNvSpPr/>
            <p:nvPr/>
          </p:nvSpPr>
          <p:spPr>
            <a:xfrm>
              <a:off x="5662102" y="1759917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chemeClr val="tx1"/>
                  </a:solidFill>
                </a:rPr>
                <a:t>4)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Pressing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5608692" y="3838225"/>
            <a:ext cx="366297" cy="428499"/>
            <a:chOff x="5113392" y="2033650"/>
            <a:chExt cx="366297" cy="428499"/>
          </a:xfrm>
        </p:grpSpPr>
        <p:sp>
          <p:nvSpPr>
            <p:cNvPr id="38" name="37 Sağ Ok"/>
            <p:cNvSpPr/>
            <p:nvPr/>
          </p:nvSpPr>
          <p:spPr>
            <a:xfrm rot="10800000">
              <a:off x="5113392" y="2033650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Sağ Ok 18"/>
            <p:cNvSpPr/>
            <p:nvPr/>
          </p:nvSpPr>
          <p:spPr>
            <a:xfrm rot="21600000">
              <a:off x="5223281" y="2119350"/>
              <a:ext cx="256408" cy="257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3708089" y="3534128"/>
            <a:ext cx="1727820" cy="1036692"/>
            <a:chOff x="3212789" y="1729553"/>
            <a:chExt cx="1727820" cy="1036692"/>
          </a:xfrm>
        </p:grpSpPr>
        <p:sp>
          <p:nvSpPr>
            <p:cNvPr id="36" name="35 Yuvarlatılmış Dikdörtgen"/>
            <p:cNvSpPr/>
            <p:nvPr/>
          </p:nvSpPr>
          <p:spPr>
            <a:xfrm>
              <a:off x="3212789" y="1729553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Yuvarlatılmış Dikdörtgen 20"/>
            <p:cNvSpPr/>
            <p:nvPr/>
          </p:nvSpPr>
          <p:spPr>
            <a:xfrm>
              <a:off x="3243153" y="1759917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chemeClr val="tx1"/>
                  </a:solidFill>
                </a:rPr>
                <a:t>5) </a:t>
              </a:r>
              <a:r>
                <a:rPr lang="tr-TR" sz="2800" b="1" kern="1200" dirty="0" err="1" smtClean="0">
                  <a:solidFill>
                    <a:schemeClr val="tx1"/>
                  </a:solidFill>
                </a:rPr>
                <a:t>Drying</a:t>
              </a:r>
              <a:endParaRPr lang="tr-TR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3189743" y="3838225"/>
            <a:ext cx="366297" cy="428499"/>
            <a:chOff x="2694443" y="2033650"/>
            <a:chExt cx="366297" cy="428499"/>
          </a:xfrm>
        </p:grpSpPr>
        <p:sp>
          <p:nvSpPr>
            <p:cNvPr id="34" name="33 Sağ Ok"/>
            <p:cNvSpPr/>
            <p:nvPr/>
          </p:nvSpPr>
          <p:spPr>
            <a:xfrm rot="10800000">
              <a:off x="2694443" y="2033650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ağ Ok 22"/>
            <p:cNvSpPr/>
            <p:nvPr/>
          </p:nvSpPr>
          <p:spPr>
            <a:xfrm rot="21600000">
              <a:off x="2804332" y="2119350"/>
              <a:ext cx="256408" cy="257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914400" y="3534128"/>
            <a:ext cx="2102561" cy="1036692"/>
            <a:chOff x="793841" y="1729553"/>
            <a:chExt cx="1727820" cy="1036692"/>
          </a:xfrm>
        </p:grpSpPr>
        <p:sp>
          <p:nvSpPr>
            <p:cNvPr id="32" name="31 Yuvarlatılmış Dikdörtgen"/>
            <p:cNvSpPr/>
            <p:nvPr/>
          </p:nvSpPr>
          <p:spPr>
            <a:xfrm>
              <a:off x="793841" y="1729553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Yuvarlatılmış Dikdörtgen 24"/>
            <p:cNvSpPr/>
            <p:nvPr/>
          </p:nvSpPr>
          <p:spPr>
            <a:xfrm>
              <a:off x="824205" y="1759917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6) </a:t>
              </a:r>
              <a:r>
                <a:rPr lang="tr-TR" sz="2800" b="1" kern="1200" dirty="0" err="1" smtClean="0"/>
                <a:t>Coating</a:t>
              </a:r>
              <a:endParaRPr lang="tr-TR" sz="2800" b="1" kern="1200" dirty="0"/>
            </a:p>
          </p:txBody>
        </p:sp>
      </p:grpSp>
      <p:grpSp>
        <p:nvGrpSpPr>
          <p:cNvPr id="20" name="19 Grup"/>
          <p:cNvGrpSpPr/>
          <p:nvPr/>
        </p:nvGrpSpPr>
        <p:grpSpPr>
          <a:xfrm>
            <a:off x="1938801" y="4722869"/>
            <a:ext cx="428499" cy="366297"/>
            <a:chOff x="1443501" y="2918294"/>
            <a:chExt cx="428499" cy="366297"/>
          </a:xfrm>
        </p:grpSpPr>
        <p:sp>
          <p:nvSpPr>
            <p:cNvPr id="30" name="29 Sağ Ok"/>
            <p:cNvSpPr/>
            <p:nvPr/>
          </p:nvSpPr>
          <p:spPr>
            <a:xfrm rot="5400000">
              <a:off x="1474602" y="2887193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375220"/>
                <a:satOff val="-14067"/>
                <a:lumOff val="-2288"/>
                <a:alphaOff val="0"/>
              </a:schemeClr>
            </a:fillRef>
            <a:effectRef idx="0">
              <a:schemeClr val="accent3">
                <a:hueOff val="9375220"/>
                <a:satOff val="-14067"/>
                <a:lumOff val="-2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ağ Ok 26"/>
            <p:cNvSpPr/>
            <p:nvPr/>
          </p:nvSpPr>
          <p:spPr>
            <a:xfrm>
              <a:off x="1529202" y="2918294"/>
              <a:ext cx="257099" cy="25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21" name="20 Grup"/>
          <p:cNvGrpSpPr/>
          <p:nvPr/>
        </p:nvGrpSpPr>
        <p:grpSpPr>
          <a:xfrm>
            <a:off x="952500" y="5261949"/>
            <a:ext cx="2064461" cy="1036692"/>
            <a:chOff x="793841" y="3457374"/>
            <a:chExt cx="1727820" cy="1036692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793841" y="3457374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Yuvarlatılmış Dikdörtgen 28"/>
            <p:cNvSpPr/>
            <p:nvPr/>
          </p:nvSpPr>
          <p:spPr>
            <a:xfrm>
              <a:off x="824205" y="3487738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7) Reel-</a:t>
              </a:r>
              <a:r>
                <a:rPr lang="tr-TR" sz="2800" b="1" kern="1200" dirty="0" err="1" smtClean="0"/>
                <a:t>up</a:t>
              </a:r>
              <a:endParaRPr lang="tr-TR" sz="2800" b="1" kern="1200" dirty="0"/>
            </a:p>
          </p:txBody>
        </p:sp>
      </p:grpSp>
      <p:grpSp>
        <p:nvGrpSpPr>
          <p:cNvPr id="22" name="21 Grup"/>
          <p:cNvGrpSpPr/>
          <p:nvPr/>
        </p:nvGrpSpPr>
        <p:grpSpPr>
          <a:xfrm>
            <a:off x="3169010" y="5566045"/>
            <a:ext cx="366297" cy="428499"/>
            <a:chOff x="2673710" y="3761470"/>
            <a:chExt cx="366297" cy="428499"/>
          </a:xfrm>
        </p:grpSpPr>
        <p:sp>
          <p:nvSpPr>
            <p:cNvPr id="26" name="25 Sağ Ok"/>
            <p:cNvSpPr/>
            <p:nvPr/>
          </p:nvSpPr>
          <p:spPr>
            <a:xfrm>
              <a:off x="2673710" y="3761470"/>
              <a:ext cx="366297" cy="4284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ağ Ok 30"/>
            <p:cNvSpPr/>
            <p:nvPr/>
          </p:nvSpPr>
          <p:spPr>
            <a:xfrm>
              <a:off x="2673710" y="3847170"/>
              <a:ext cx="256408" cy="257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/>
            </a:p>
          </p:txBody>
        </p:sp>
      </p:grpSp>
      <p:grpSp>
        <p:nvGrpSpPr>
          <p:cNvPr id="23" name="22 Grup"/>
          <p:cNvGrpSpPr/>
          <p:nvPr/>
        </p:nvGrpSpPr>
        <p:grpSpPr>
          <a:xfrm>
            <a:off x="3708088" y="5261949"/>
            <a:ext cx="2121211" cy="1036692"/>
            <a:chOff x="3212789" y="3457374"/>
            <a:chExt cx="1727820" cy="1036692"/>
          </a:xfrm>
        </p:grpSpPr>
        <p:sp>
          <p:nvSpPr>
            <p:cNvPr id="24" name="23 Yuvarlatılmış Dikdörtgen"/>
            <p:cNvSpPr/>
            <p:nvPr/>
          </p:nvSpPr>
          <p:spPr>
            <a:xfrm>
              <a:off x="3212789" y="3457374"/>
              <a:ext cx="1727820" cy="10366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Yuvarlatılmış Dikdörtgen 32"/>
            <p:cNvSpPr/>
            <p:nvPr/>
          </p:nvSpPr>
          <p:spPr>
            <a:xfrm>
              <a:off x="3243153" y="3487738"/>
              <a:ext cx="1667092" cy="975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/>
                <a:t>8) </a:t>
              </a:r>
              <a:r>
                <a:rPr lang="tr-TR" sz="2800" b="1" kern="1200" dirty="0" err="1" smtClean="0"/>
                <a:t>Finishing</a:t>
              </a:r>
              <a:endParaRPr lang="tr-TR" sz="2800" b="1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1) </a:t>
            </a:r>
            <a:r>
              <a:rPr lang="tr-TR" b="1" dirty="0" err="1" smtClean="0"/>
              <a:t>Pulping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</a:rPr>
              <a:t>Primary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fibre</a:t>
            </a:r>
            <a:r>
              <a:rPr lang="en-US" sz="2800" b="1" dirty="0" smtClean="0">
                <a:solidFill>
                  <a:srgbClr val="C00000"/>
                </a:solidFill>
              </a:rPr>
              <a:t> is derived directly from wood by a process known as pulping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This</a:t>
            </a:r>
            <a:r>
              <a:rPr lang="tr-TR" sz="2800" dirty="0" smtClean="0"/>
              <a:t> can be </a:t>
            </a:r>
            <a:r>
              <a:rPr lang="en-US" sz="2800" dirty="0" smtClean="0"/>
              <a:t>done </a:t>
            </a:r>
            <a:r>
              <a:rPr lang="en-US" sz="2800" b="1" dirty="0" smtClean="0"/>
              <a:t>mechanically </a:t>
            </a:r>
            <a:r>
              <a:rPr lang="en-US" sz="2800" dirty="0" smtClean="0"/>
              <a:t>or </a:t>
            </a:r>
            <a:r>
              <a:rPr lang="en-US" sz="2800" b="1" dirty="0" smtClean="0"/>
              <a:t>with the help of chemicals</a:t>
            </a:r>
            <a:r>
              <a:rPr lang="en-US" sz="2800" dirty="0" smtClean="0"/>
              <a:t> which dissolve</a:t>
            </a:r>
            <a:r>
              <a:rPr lang="tr-TR" sz="2800" dirty="0" smtClean="0"/>
              <a:t> </a:t>
            </a:r>
            <a:r>
              <a:rPr lang="en-US" sz="2800" dirty="0" smtClean="0"/>
              <a:t>most of the non-cellulose components of the wood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Wood</a:t>
            </a:r>
            <a:r>
              <a:rPr lang="tr-TR" sz="2800" dirty="0" smtClean="0"/>
              <a:t> is </a:t>
            </a:r>
            <a:r>
              <a:rPr lang="tr-TR" sz="2800" dirty="0" err="1" smtClean="0"/>
              <a:t>composed</a:t>
            </a:r>
            <a:r>
              <a:rPr lang="tr-TR" sz="2800" dirty="0" smtClean="0"/>
              <a:t> of 50% </a:t>
            </a:r>
            <a:r>
              <a:rPr lang="tr-TR" sz="2800" dirty="0" err="1" smtClean="0"/>
              <a:t>water</a:t>
            </a:r>
            <a:r>
              <a:rPr lang="tr-TR" sz="2800" dirty="0" smtClean="0"/>
              <a:t>, 25% </a:t>
            </a:r>
            <a:r>
              <a:rPr lang="tr-TR" sz="2800" dirty="0" err="1" smtClean="0"/>
              <a:t>cellulose</a:t>
            </a:r>
            <a:r>
              <a:rPr lang="tr-TR" sz="2800" dirty="0" smtClean="0"/>
              <a:t> </a:t>
            </a:r>
            <a:r>
              <a:rPr lang="tr-TR" sz="2800" dirty="0" err="1" smtClean="0"/>
              <a:t>fibre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25% </a:t>
            </a:r>
            <a:r>
              <a:rPr lang="tr-TR" sz="2800" dirty="0" err="1" smtClean="0"/>
              <a:t>non</a:t>
            </a:r>
            <a:r>
              <a:rPr lang="tr-TR" sz="2800" dirty="0" smtClean="0"/>
              <a:t>-</a:t>
            </a:r>
            <a:r>
              <a:rPr lang="tr-TR" sz="2800" dirty="0" err="1" smtClean="0"/>
              <a:t>celulosic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</a:t>
            </a:r>
            <a:r>
              <a:rPr lang="tr-TR" sz="2800" dirty="0" smtClean="0"/>
              <a:t> (lignin)</a:t>
            </a:r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8741" t="24584" r="51040" b="23542"/>
          <a:stretch>
            <a:fillRect/>
          </a:stretch>
        </p:blipFill>
        <p:spPr bwMode="auto">
          <a:xfrm>
            <a:off x="2987532" y="3271681"/>
            <a:ext cx="3520440" cy="33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1) </a:t>
            </a:r>
            <a:r>
              <a:rPr lang="tr-TR" b="1" dirty="0" err="1" smtClean="0"/>
              <a:t>Pulping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891DE442-1CB8-400A-A8EF-E1E759702E45}" type="datetime1">
              <a:rPr lang="en-US" smtClean="0"/>
              <a:pPr algn="r"/>
              <a:t>3/25/2020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722917" y="6189212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0" y="2831690"/>
            <a:ext cx="30971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25% </a:t>
            </a:r>
            <a:r>
              <a:rPr lang="tr-TR" sz="2800" b="1" dirty="0" err="1" smtClean="0"/>
              <a:t>cellulose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fibre</a:t>
            </a:r>
            <a:endParaRPr lang="tr-TR" sz="2800" b="1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Cellulose</a:t>
            </a:r>
            <a:r>
              <a:rPr lang="tr-TR" sz="2400" dirty="0" smtClean="0"/>
              <a:t> </a:t>
            </a:r>
            <a:r>
              <a:rPr lang="tr-TR" sz="2400" dirty="0" err="1" smtClean="0"/>
              <a:t>fibre</a:t>
            </a:r>
            <a:r>
              <a:rPr lang="tr-TR" sz="2400" dirty="0" smtClean="0"/>
              <a:t> is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main</a:t>
            </a:r>
            <a:r>
              <a:rPr lang="tr-TR" sz="2400" dirty="0" smtClean="0"/>
              <a:t> </a:t>
            </a:r>
            <a:r>
              <a:rPr lang="tr-TR" sz="2400" dirty="0" err="1" smtClean="0"/>
              <a:t>ingredient</a:t>
            </a:r>
            <a:r>
              <a:rPr lang="tr-TR" sz="2400" dirty="0" smtClean="0"/>
              <a:t> of </a:t>
            </a:r>
            <a:r>
              <a:rPr lang="tr-TR" sz="2400" dirty="0" err="1" smtClean="0"/>
              <a:t>paper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it is </a:t>
            </a:r>
            <a:r>
              <a:rPr lang="tr-TR" sz="2400" dirty="0" err="1" smtClean="0"/>
              <a:t>used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produce</a:t>
            </a:r>
            <a:r>
              <a:rPr lang="tr-TR" sz="2400" dirty="0" smtClean="0"/>
              <a:t> </a:t>
            </a:r>
            <a:r>
              <a:rPr lang="tr-TR" sz="2400" dirty="0" err="1" smtClean="0"/>
              <a:t>paper</a:t>
            </a:r>
            <a:r>
              <a:rPr lang="tr-TR" sz="2400" dirty="0" smtClean="0"/>
              <a:t> </a:t>
            </a:r>
            <a:r>
              <a:rPr lang="tr-TR" sz="2400" dirty="0" err="1" smtClean="0"/>
              <a:t>pulp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9" name="8 Yukarı Bükülü Ok"/>
          <p:cNvSpPr/>
          <p:nvPr/>
        </p:nvSpPr>
        <p:spPr>
          <a:xfrm rot="13616484">
            <a:off x="2569633" y="3579126"/>
            <a:ext cx="1264782" cy="516193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023420" y="1415845"/>
            <a:ext cx="6120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25% </a:t>
            </a:r>
            <a:r>
              <a:rPr lang="tr-TR" sz="2400" b="1" dirty="0" err="1" smtClean="0"/>
              <a:t>Non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cellulosic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material</a:t>
            </a:r>
            <a:r>
              <a:rPr lang="tr-TR" sz="2400" b="1" dirty="0" smtClean="0"/>
              <a:t> (Lignin)</a:t>
            </a:r>
          </a:p>
          <a:p>
            <a:r>
              <a:rPr lang="tr-TR" sz="2400" dirty="0" smtClean="0"/>
              <a:t>Lignin is </a:t>
            </a:r>
            <a:r>
              <a:rPr lang="tr-TR" sz="2400" dirty="0" err="1" smtClean="0"/>
              <a:t>responsible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holding of </a:t>
            </a:r>
            <a:r>
              <a:rPr lang="tr-TR" sz="2400" dirty="0" err="1" smtClean="0"/>
              <a:t>fibre</a:t>
            </a:r>
            <a:r>
              <a:rPr lang="tr-TR" sz="2400" dirty="0" smtClean="0"/>
              <a:t> </a:t>
            </a:r>
            <a:r>
              <a:rPr lang="tr-TR" sz="2400" dirty="0" err="1" smtClean="0"/>
              <a:t>together</a:t>
            </a:r>
            <a:r>
              <a:rPr lang="tr-TR" sz="2400" dirty="0" smtClean="0"/>
              <a:t>. </a:t>
            </a:r>
            <a:r>
              <a:rPr lang="tr-TR" sz="2400" dirty="0" err="1" smtClean="0"/>
              <a:t>Non</a:t>
            </a:r>
            <a:r>
              <a:rPr lang="tr-TR" sz="2400" dirty="0" smtClean="0"/>
              <a:t>-</a:t>
            </a:r>
            <a:r>
              <a:rPr lang="tr-TR" sz="2400" dirty="0" err="1" smtClean="0"/>
              <a:t>celulosic</a:t>
            </a:r>
            <a:r>
              <a:rPr lang="tr-TR" sz="2400" dirty="0" smtClean="0"/>
              <a:t> </a:t>
            </a:r>
            <a:r>
              <a:rPr lang="tr-TR" sz="2400" dirty="0" err="1" smtClean="0"/>
              <a:t>material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is </a:t>
            </a:r>
            <a:r>
              <a:rPr lang="tr-TR" sz="2400" dirty="0" err="1" smtClean="0"/>
              <a:t>separated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fibre</a:t>
            </a:r>
            <a:r>
              <a:rPr lang="tr-TR" sz="2400" dirty="0" smtClean="0"/>
              <a:t> </a:t>
            </a:r>
            <a:r>
              <a:rPr lang="tr-TR" sz="2400" dirty="0" err="1" smtClean="0"/>
              <a:t>during</a:t>
            </a:r>
            <a:r>
              <a:rPr lang="tr-TR" sz="2400" dirty="0" smtClean="0"/>
              <a:t> </a:t>
            </a:r>
            <a:r>
              <a:rPr lang="tr-TR" sz="2400" dirty="0" err="1" smtClean="0"/>
              <a:t>pulping</a:t>
            </a:r>
            <a:r>
              <a:rPr lang="tr-TR" sz="2400" dirty="0" smtClean="0"/>
              <a:t> </a:t>
            </a:r>
            <a:r>
              <a:rPr lang="tr-TR" sz="2400" dirty="0" err="1" smtClean="0"/>
              <a:t>process</a:t>
            </a:r>
            <a:r>
              <a:rPr lang="tr-TR" sz="2400" dirty="0" smtClean="0"/>
              <a:t>, is </a:t>
            </a:r>
            <a:r>
              <a:rPr lang="tr-TR" sz="2400" dirty="0" err="1" smtClean="0"/>
              <a:t>used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provide</a:t>
            </a:r>
            <a:r>
              <a:rPr lang="tr-TR" sz="2400" dirty="0" smtClean="0"/>
              <a:t> </a:t>
            </a:r>
            <a:r>
              <a:rPr lang="tr-TR" sz="2400" dirty="0" err="1" smtClean="0"/>
              <a:t>energy</a:t>
            </a:r>
            <a:endParaRPr lang="tr-TR" sz="2400" dirty="0"/>
          </a:p>
        </p:txBody>
      </p:sp>
      <p:sp>
        <p:nvSpPr>
          <p:cNvPr id="11" name="10 Yukarı Bükülü Ok"/>
          <p:cNvSpPr/>
          <p:nvPr/>
        </p:nvSpPr>
        <p:spPr>
          <a:xfrm rot="19032227">
            <a:off x="5406806" y="3500755"/>
            <a:ext cx="1360396" cy="633913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11 Şeritli Sağ Ok"/>
          <p:cNvSpPr/>
          <p:nvPr/>
        </p:nvSpPr>
        <p:spPr>
          <a:xfrm>
            <a:off x="5884607" y="5353664"/>
            <a:ext cx="1194620" cy="442451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6843252" y="4837470"/>
            <a:ext cx="230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50% </a:t>
            </a:r>
            <a:r>
              <a:rPr lang="tr-TR" sz="2800" b="1" dirty="0" err="1" smtClean="0"/>
              <a:t>water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Production</a:t>
            </a:r>
            <a:r>
              <a:rPr lang="tr-TR" b="1" dirty="0" smtClean="0"/>
              <a:t> of </a:t>
            </a:r>
            <a:r>
              <a:rPr lang="tr-TR" b="1" dirty="0" err="1" smtClean="0"/>
              <a:t>mechanical</a:t>
            </a:r>
            <a:r>
              <a:rPr lang="tr-TR" b="1" dirty="0" smtClean="0"/>
              <a:t> </a:t>
            </a:r>
            <a:r>
              <a:rPr lang="tr-TR" b="1" dirty="0" err="1" smtClean="0"/>
              <a:t>pulp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477000" y="6229350"/>
            <a:ext cx="2667000" cy="365125"/>
          </a:xfrm>
        </p:spPr>
        <p:txBody>
          <a:bodyPr/>
          <a:lstStyle/>
          <a:p>
            <a:pPr algn="r"/>
            <a:fld id="{891DE442-1CB8-400A-A8EF-E1E759702E45}" type="datetime1">
              <a:rPr lang="en-US" smtClean="0"/>
              <a:pPr algn="r"/>
              <a:t>3/25/2020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722917" y="6492875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r>
              <a:rPr lang="tr-TR" sz="2600" dirty="0" err="1" smtClean="0"/>
              <a:t>In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first</a:t>
            </a:r>
            <a:r>
              <a:rPr lang="tr-TR" sz="2600" dirty="0" smtClean="0"/>
              <a:t> </a:t>
            </a:r>
            <a:r>
              <a:rPr lang="tr-TR" sz="2600" dirty="0" err="1" smtClean="0"/>
              <a:t>stage</a:t>
            </a:r>
            <a:r>
              <a:rPr lang="tr-TR" sz="2600" dirty="0" smtClean="0"/>
              <a:t>, </a:t>
            </a:r>
            <a:r>
              <a:rPr lang="tr-TR" sz="2600" b="1" dirty="0" err="1" smtClean="0">
                <a:solidFill>
                  <a:srgbClr val="C00000"/>
                </a:solidFill>
              </a:rPr>
              <a:t>the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wood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chips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are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washed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tr-TR" sz="2600" dirty="0" err="1" smtClean="0"/>
              <a:t>Then</a:t>
            </a:r>
            <a:r>
              <a:rPr lang="tr-TR" sz="2600" dirty="0" smtClean="0"/>
              <a:t>, </a:t>
            </a:r>
            <a:r>
              <a:rPr lang="tr-TR" sz="2600" b="1" dirty="0" err="1" smtClean="0">
                <a:solidFill>
                  <a:srgbClr val="0000FF"/>
                </a:solidFill>
              </a:rPr>
              <a:t>celulosic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material</a:t>
            </a:r>
            <a:r>
              <a:rPr lang="tr-TR" sz="2600" b="1" dirty="0" smtClean="0">
                <a:solidFill>
                  <a:srgbClr val="0000FF"/>
                </a:solidFill>
              </a:rPr>
              <a:t> is </a:t>
            </a:r>
            <a:r>
              <a:rPr lang="tr-TR" sz="2600" b="1" dirty="0" err="1" smtClean="0">
                <a:solidFill>
                  <a:srgbClr val="0000FF"/>
                </a:solidFill>
              </a:rPr>
              <a:t>mixed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with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water</a:t>
            </a:r>
            <a:r>
              <a:rPr lang="tr-TR" sz="2600" b="1" dirty="0" smtClean="0">
                <a:solidFill>
                  <a:srgbClr val="0000FF"/>
                </a:solidFill>
              </a:rPr>
              <a:t> in </a:t>
            </a:r>
            <a:r>
              <a:rPr lang="tr-TR" sz="2600" b="1" dirty="0" err="1" smtClean="0">
                <a:solidFill>
                  <a:srgbClr val="0000FF"/>
                </a:solidFill>
              </a:rPr>
              <a:t>the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refiner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r>
              <a:rPr lang="tr-TR" sz="2600" b="1" dirty="0" err="1" smtClean="0"/>
              <a:t>After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cleaning</a:t>
            </a:r>
            <a:r>
              <a:rPr lang="tr-TR" sz="2600" b="1" dirty="0" smtClean="0"/>
              <a:t>, </a:t>
            </a:r>
            <a:r>
              <a:rPr lang="tr-TR" sz="2600" b="1" dirty="0" err="1" smtClean="0"/>
              <a:t>pulp</a:t>
            </a:r>
            <a:r>
              <a:rPr lang="tr-TR" sz="2600" b="1" dirty="0" smtClean="0"/>
              <a:t> is </a:t>
            </a:r>
            <a:r>
              <a:rPr lang="tr-TR" sz="2600" b="1" dirty="0" err="1" smtClean="0"/>
              <a:t>acquired</a:t>
            </a:r>
            <a:r>
              <a:rPr lang="tr-TR" sz="2600" b="1" dirty="0" smtClean="0"/>
              <a:t> </a:t>
            </a:r>
          </a:p>
          <a:p>
            <a:r>
              <a:rPr lang="tr-TR" sz="2600" dirty="0" err="1" smtClean="0"/>
              <a:t>It</a:t>
            </a:r>
            <a:r>
              <a:rPr lang="tr-TR" sz="2600" dirty="0" smtClean="0"/>
              <a:t> is </a:t>
            </a:r>
            <a:r>
              <a:rPr lang="tr-TR" sz="2600" dirty="0" err="1" smtClean="0"/>
              <a:t>important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note</a:t>
            </a:r>
            <a:r>
              <a:rPr lang="tr-TR" sz="2600" dirty="0" smtClean="0"/>
              <a:t> </a:t>
            </a:r>
            <a:r>
              <a:rPr lang="tr-TR" sz="2600" dirty="0" err="1" smtClean="0"/>
              <a:t>that</a:t>
            </a:r>
            <a:r>
              <a:rPr lang="tr-TR" sz="2600" dirty="0" smtClean="0"/>
              <a:t> m</a:t>
            </a:r>
            <a:r>
              <a:rPr lang="en-US" sz="2600" dirty="0" err="1" smtClean="0"/>
              <a:t>echanically</a:t>
            </a:r>
            <a:r>
              <a:rPr lang="en-US" sz="2600" dirty="0" smtClean="0"/>
              <a:t> separated </a:t>
            </a:r>
            <a:r>
              <a:rPr lang="en-US" sz="2600" dirty="0" err="1" smtClean="0"/>
              <a:t>fibre</a:t>
            </a:r>
            <a:r>
              <a:rPr lang="en-US" sz="2600" dirty="0" smtClean="0"/>
              <a:t> retains the color of the wood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is </a:t>
            </a:r>
            <a:r>
              <a:rPr lang="tr-TR" sz="2600" dirty="0" err="1" smtClean="0"/>
              <a:t>used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make</a:t>
            </a:r>
            <a:r>
              <a:rPr lang="tr-TR" sz="2600" dirty="0" smtClean="0"/>
              <a:t> </a:t>
            </a:r>
            <a:r>
              <a:rPr lang="tr-TR" sz="2600" dirty="0" err="1" smtClean="0"/>
              <a:t>boxboard</a:t>
            </a:r>
            <a:endParaRPr lang="tr-TR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70" t="36914" r="26647" b="23242"/>
          <a:stretch>
            <a:fillRect/>
          </a:stretch>
        </p:blipFill>
        <p:spPr bwMode="auto">
          <a:xfrm>
            <a:off x="1243014" y="3943350"/>
            <a:ext cx="65293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Production</a:t>
            </a:r>
            <a:r>
              <a:rPr lang="tr-TR" b="1" dirty="0" smtClean="0"/>
              <a:t> of </a:t>
            </a:r>
            <a:r>
              <a:rPr lang="tr-TR" b="1" dirty="0" err="1" smtClean="0"/>
              <a:t>chemical</a:t>
            </a:r>
            <a:r>
              <a:rPr lang="tr-TR" b="1" dirty="0" smtClean="0"/>
              <a:t> </a:t>
            </a:r>
            <a:r>
              <a:rPr lang="tr-TR" b="1" dirty="0" err="1" smtClean="0"/>
              <a:t>pulp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42452" y="1600200"/>
            <a:ext cx="8323596" cy="4800600"/>
          </a:xfrm>
        </p:spPr>
        <p:txBody>
          <a:bodyPr>
            <a:noAutofit/>
          </a:bodyPr>
          <a:lstStyle/>
          <a:p>
            <a:r>
              <a:rPr lang="tr-TR" sz="2500" dirty="0" err="1" smtClean="0"/>
              <a:t>In</a:t>
            </a:r>
            <a:r>
              <a:rPr lang="tr-TR" sz="2500" dirty="0" smtClean="0"/>
              <a:t> </a:t>
            </a:r>
            <a:r>
              <a:rPr lang="tr-TR" sz="2500" dirty="0" err="1" smtClean="0"/>
              <a:t>this</a:t>
            </a:r>
            <a:r>
              <a:rPr lang="tr-TR" sz="2500" dirty="0" smtClean="0"/>
              <a:t> </a:t>
            </a:r>
            <a:r>
              <a:rPr lang="tr-TR" sz="2500" dirty="0" err="1" smtClean="0"/>
              <a:t>process</a:t>
            </a:r>
            <a:r>
              <a:rPr lang="tr-TR" sz="2500" dirty="0" smtClean="0"/>
              <a:t>, </a:t>
            </a:r>
            <a:r>
              <a:rPr lang="en-US" sz="2500" b="1" dirty="0" err="1" smtClean="0"/>
              <a:t>sulphate</a:t>
            </a:r>
            <a:r>
              <a:rPr lang="en-US" sz="2500" b="1" dirty="0" smtClean="0"/>
              <a:t> and </a:t>
            </a:r>
            <a:r>
              <a:rPr lang="en-US" sz="2500" b="1" dirty="0" err="1" smtClean="0"/>
              <a:t>sulphite</a:t>
            </a:r>
            <a:r>
              <a:rPr lang="en-US" sz="2500" b="1" dirty="0" smtClean="0"/>
              <a:t> </a:t>
            </a:r>
            <a:r>
              <a:rPr lang="tr-TR" sz="2500" dirty="0" err="1" smtClean="0"/>
              <a:t>are</a:t>
            </a:r>
            <a:r>
              <a:rPr lang="tr-TR" sz="2500" dirty="0" smtClean="0"/>
              <a:t> </a:t>
            </a:r>
            <a:r>
              <a:rPr lang="en-US" sz="2500" dirty="0" smtClean="0"/>
              <a:t>used to</a:t>
            </a:r>
            <a:r>
              <a:rPr lang="tr-TR" sz="2500" dirty="0" smtClean="0"/>
              <a:t> </a:t>
            </a:r>
            <a:r>
              <a:rPr lang="en-US" sz="2500" dirty="0" smtClean="0"/>
              <a:t>separate the </a:t>
            </a:r>
            <a:r>
              <a:rPr lang="en-US" sz="2500" dirty="0" err="1" smtClean="0"/>
              <a:t>fibres</a:t>
            </a:r>
            <a:r>
              <a:rPr lang="en-US" sz="2500" dirty="0" smtClean="0"/>
              <a:t> from wood</a:t>
            </a:r>
            <a:endParaRPr lang="tr-TR" sz="2500" dirty="0" smtClean="0"/>
          </a:p>
          <a:p>
            <a:r>
              <a:rPr lang="tr-TR" sz="2500" dirty="0" err="1" smtClean="0"/>
              <a:t>In</a:t>
            </a:r>
            <a:r>
              <a:rPr lang="tr-TR" sz="2500" dirty="0" smtClean="0"/>
              <a:t> </a:t>
            </a:r>
            <a:r>
              <a:rPr lang="tr-TR" sz="2500" dirty="0" err="1" smtClean="0"/>
              <a:t>the</a:t>
            </a:r>
            <a:r>
              <a:rPr lang="tr-TR" sz="2500" dirty="0" smtClean="0"/>
              <a:t> </a:t>
            </a:r>
            <a:r>
              <a:rPr lang="tr-TR" sz="2500" dirty="0" err="1" smtClean="0"/>
              <a:t>first</a:t>
            </a:r>
            <a:r>
              <a:rPr lang="tr-TR" sz="2500" dirty="0" smtClean="0"/>
              <a:t> </a:t>
            </a:r>
            <a:r>
              <a:rPr lang="tr-TR" sz="2500" dirty="0" err="1" smtClean="0"/>
              <a:t>stage</a:t>
            </a:r>
            <a:r>
              <a:rPr lang="tr-TR" sz="2500" dirty="0" smtClean="0"/>
              <a:t>, </a:t>
            </a:r>
            <a:r>
              <a:rPr lang="tr-TR" sz="2500" b="1" dirty="0" err="1" smtClean="0">
                <a:solidFill>
                  <a:srgbClr val="0000FF"/>
                </a:solidFill>
              </a:rPr>
              <a:t>the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wood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chips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are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cooked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with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white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liquor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to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separate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fibres</a:t>
            </a:r>
            <a:r>
              <a:rPr lang="tr-TR" sz="2500" b="1" dirty="0" smtClean="0">
                <a:solidFill>
                  <a:srgbClr val="0000FF"/>
                </a:solidFill>
              </a:rPr>
              <a:t> </a:t>
            </a:r>
            <a:r>
              <a:rPr lang="tr-TR" sz="2500" b="1" dirty="0" err="1" smtClean="0">
                <a:solidFill>
                  <a:srgbClr val="0000FF"/>
                </a:solidFill>
              </a:rPr>
              <a:t>from</a:t>
            </a:r>
            <a:r>
              <a:rPr lang="tr-TR" sz="2500" b="1" dirty="0" smtClean="0">
                <a:solidFill>
                  <a:srgbClr val="0000FF"/>
                </a:solidFill>
              </a:rPr>
              <a:t> lignin</a:t>
            </a:r>
          </a:p>
          <a:p>
            <a:r>
              <a:rPr lang="tr-TR" sz="2500" dirty="0" err="1" smtClean="0"/>
              <a:t>During</a:t>
            </a:r>
            <a:r>
              <a:rPr lang="tr-TR" sz="2500" dirty="0" smtClean="0"/>
              <a:t> </a:t>
            </a:r>
            <a:r>
              <a:rPr lang="tr-TR" sz="2500" dirty="0" err="1" smtClean="0"/>
              <a:t>cooking</a:t>
            </a:r>
            <a:r>
              <a:rPr lang="tr-TR" sz="2500" dirty="0" smtClean="0"/>
              <a:t>, </a:t>
            </a:r>
            <a:r>
              <a:rPr lang="tr-TR" sz="2500" dirty="0" err="1" smtClean="0"/>
              <a:t>white</a:t>
            </a:r>
            <a:r>
              <a:rPr lang="tr-TR" sz="2500" dirty="0" smtClean="0"/>
              <a:t> </a:t>
            </a:r>
            <a:r>
              <a:rPr lang="tr-TR" sz="2500" dirty="0" err="1" smtClean="0"/>
              <a:t>liquor</a:t>
            </a:r>
            <a:r>
              <a:rPr lang="tr-TR" sz="2500" dirty="0" smtClean="0"/>
              <a:t> </a:t>
            </a:r>
            <a:r>
              <a:rPr lang="tr-TR" sz="2500" dirty="0" err="1" smtClean="0"/>
              <a:t>turns</a:t>
            </a:r>
            <a:r>
              <a:rPr lang="tr-TR" sz="2500" dirty="0" smtClean="0"/>
              <a:t> </a:t>
            </a:r>
            <a:r>
              <a:rPr lang="tr-TR" sz="2500" dirty="0" err="1" smtClean="0"/>
              <a:t>into</a:t>
            </a:r>
            <a:r>
              <a:rPr lang="tr-TR" sz="2500" dirty="0" smtClean="0"/>
              <a:t> </a:t>
            </a:r>
            <a:r>
              <a:rPr lang="tr-TR" sz="2500" dirty="0" err="1" smtClean="0"/>
              <a:t>black</a:t>
            </a:r>
            <a:r>
              <a:rPr lang="tr-TR" sz="2500" dirty="0" smtClean="0"/>
              <a:t> </a:t>
            </a:r>
            <a:r>
              <a:rPr lang="tr-TR" sz="2500" dirty="0" err="1" smtClean="0"/>
              <a:t>liquor</a:t>
            </a:r>
            <a:endParaRPr lang="tr-TR" sz="2500" dirty="0" smtClean="0"/>
          </a:p>
          <a:p>
            <a:r>
              <a:rPr lang="tr-TR" sz="2500" dirty="0" err="1" smtClean="0"/>
              <a:t>Black</a:t>
            </a:r>
            <a:r>
              <a:rPr lang="tr-TR" sz="2500" dirty="0" smtClean="0"/>
              <a:t> </a:t>
            </a:r>
            <a:r>
              <a:rPr lang="tr-TR" sz="2500" dirty="0" err="1" smtClean="0"/>
              <a:t>liquor</a:t>
            </a:r>
            <a:r>
              <a:rPr lang="tr-TR" sz="2500" dirty="0" smtClean="0"/>
              <a:t> is </a:t>
            </a:r>
            <a:r>
              <a:rPr lang="tr-TR" sz="2500" dirty="0" err="1" smtClean="0"/>
              <a:t>recycable</a:t>
            </a:r>
            <a:r>
              <a:rPr lang="tr-TR" sz="2500" dirty="0" smtClean="0"/>
              <a:t> </a:t>
            </a:r>
            <a:r>
              <a:rPr lang="tr-TR" sz="2500" dirty="0" err="1" smtClean="0"/>
              <a:t>and</a:t>
            </a:r>
            <a:r>
              <a:rPr lang="tr-TR" sz="2500" dirty="0" smtClean="0"/>
              <a:t> it is </a:t>
            </a:r>
            <a:r>
              <a:rPr lang="tr-TR" sz="2500" dirty="0" err="1" smtClean="0"/>
              <a:t>used</a:t>
            </a:r>
            <a:r>
              <a:rPr lang="tr-TR" sz="2500" dirty="0" smtClean="0"/>
              <a:t> </a:t>
            </a:r>
            <a:r>
              <a:rPr lang="tr-TR" sz="2500" dirty="0" err="1" smtClean="0"/>
              <a:t>to</a:t>
            </a:r>
            <a:r>
              <a:rPr lang="tr-TR" sz="2500" dirty="0" smtClean="0"/>
              <a:t> </a:t>
            </a:r>
            <a:r>
              <a:rPr lang="tr-TR" sz="2500" dirty="0" err="1" smtClean="0"/>
              <a:t>generate</a:t>
            </a:r>
            <a:r>
              <a:rPr lang="tr-TR" sz="2500" dirty="0" smtClean="0"/>
              <a:t> </a:t>
            </a:r>
            <a:r>
              <a:rPr lang="tr-TR" sz="2500" dirty="0" err="1" smtClean="0"/>
              <a:t>energy</a:t>
            </a:r>
            <a:endParaRPr lang="tr-TR" sz="2500" dirty="0" smtClean="0"/>
          </a:p>
          <a:p>
            <a:r>
              <a:rPr lang="tr-TR" sz="2500" dirty="0" err="1" smtClean="0"/>
              <a:t>After</a:t>
            </a:r>
            <a:r>
              <a:rPr lang="tr-TR" sz="2500" dirty="0" smtClean="0"/>
              <a:t> </a:t>
            </a:r>
            <a:r>
              <a:rPr lang="tr-TR" sz="2500" dirty="0" err="1" smtClean="0"/>
              <a:t>cooking</a:t>
            </a:r>
            <a:r>
              <a:rPr lang="tr-TR" sz="2500" dirty="0" smtClean="0"/>
              <a:t>, </a:t>
            </a:r>
            <a:r>
              <a:rPr lang="tr-TR" sz="2500" b="1" dirty="0" err="1" smtClean="0">
                <a:solidFill>
                  <a:srgbClr val="C00000"/>
                </a:solidFill>
              </a:rPr>
              <a:t>the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material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goes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to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prebleaching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dirty="0" smtClean="0"/>
              <a:t>(</a:t>
            </a:r>
            <a:r>
              <a:rPr lang="tr-TR" sz="2500" b="1" dirty="0" err="1" smtClean="0">
                <a:solidFill>
                  <a:srgbClr val="C00000"/>
                </a:solidFill>
              </a:rPr>
              <a:t>delignification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dirty="0" err="1" smtClean="0"/>
              <a:t>which</a:t>
            </a:r>
            <a:r>
              <a:rPr lang="tr-TR" sz="2500" dirty="0" smtClean="0"/>
              <a:t> </a:t>
            </a:r>
            <a:r>
              <a:rPr lang="tr-TR" sz="2500" dirty="0" err="1" smtClean="0"/>
              <a:t>means</a:t>
            </a:r>
            <a:r>
              <a:rPr lang="tr-TR" sz="2500" dirty="0" smtClean="0"/>
              <a:t> </a:t>
            </a:r>
            <a:r>
              <a:rPr lang="tr-TR" sz="2500" dirty="0" err="1" smtClean="0"/>
              <a:t>removal</a:t>
            </a:r>
            <a:r>
              <a:rPr lang="tr-TR" sz="2500" dirty="0" smtClean="0"/>
              <a:t> of lignin </a:t>
            </a:r>
            <a:r>
              <a:rPr lang="tr-TR" sz="2500" dirty="0" err="1" smtClean="0"/>
              <a:t>from</a:t>
            </a:r>
            <a:r>
              <a:rPr lang="tr-TR" sz="2500" dirty="0" smtClean="0"/>
              <a:t> </a:t>
            </a:r>
            <a:r>
              <a:rPr lang="tr-TR" sz="2500" dirty="0" err="1" smtClean="0"/>
              <a:t>fibre</a:t>
            </a:r>
            <a:r>
              <a:rPr lang="tr-TR" sz="2500" dirty="0" smtClean="0"/>
              <a:t>) </a:t>
            </a:r>
            <a:r>
              <a:rPr lang="tr-TR" sz="2500" dirty="0" err="1" smtClean="0"/>
              <a:t>and</a:t>
            </a:r>
            <a:r>
              <a:rPr lang="tr-TR" sz="2500" dirty="0" smtClean="0"/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then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bleaching</a:t>
            </a:r>
            <a:r>
              <a:rPr lang="tr-TR" sz="2500" b="1" dirty="0" smtClean="0">
                <a:solidFill>
                  <a:srgbClr val="C00000"/>
                </a:solidFill>
              </a:rPr>
              <a:t> </a:t>
            </a:r>
            <a:r>
              <a:rPr lang="tr-TR" sz="2500" b="1" dirty="0" err="1" smtClean="0">
                <a:solidFill>
                  <a:srgbClr val="C00000"/>
                </a:solidFill>
              </a:rPr>
              <a:t>process</a:t>
            </a:r>
            <a:endParaRPr lang="tr-TR" sz="2500" b="1" dirty="0" smtClean="0">
              <a:solidFill>
                <a:srgbClr val="C00000"/>
              </a:solidFill>
            </a:endParaRPr>
          </a:p>
          <a:p>
            <a:r>
              <a:rPr lang="tr-TR" sz="2500" b="1" dirty="0" err="1" smtClean="0"/>
              <a:t>Bleaching</a:t>
            </a:r>
            <a:r>
              <a:rPr lang="tr-TR" sz="2500" dirty="0" smtClean="0"/>
              <a:t> (</a:t>
            </a:r>
            <a:r>
              <a:rPr lang="tr-TR" sz="2500" dirty="0" err="1" smtClean="0"/>
              <a:t>decolorization</a:t>
            </a:r>
            <a:r>
              <a:rPr lang="tr-TR" sz="2500" dirty="0" smtClean="0"/>
              <a:t>) </a:t>
            </a:r>
            <a:r>
              <a:rPr lang="tr-TR" sz="2500" dirty="0" err="1" smtClean="0"/>
              <a:t>means</a:t>
            </a:r>
            <a:r>
              <a:rPr lang="tr-TR" sz="2500" dirty="0" smtClean="0"/>
              <a:t> </a:t>
            </a:r>
            <a:r>
              <a:rPr lang="tr-TR" sz="2500" b="1" dirty="0" err="1" smtClean="0"/>
              <a:t>treatment</a:t>
            </a:r>
            <a:r>
              <a:rPr lang="tr-TR" sz="2500" b="1" dirty="0" smtClean="0"/>
              <a:t> of </a:t>
            </a:r>
            <a:r>
              <a:rPr lang="en-US" sz="2500" b="1" dirty="0" smtClean="0"/>
              <a:t>separated </a:t>
            </a:r>
            <a:r>
              <a:rPr lang="en-US" sz="2500" b="1" dirty="0" err="1" smtClean="0"/>
              <a:t>fibre</a:t>
            </a:r>
            <a:r>
              <a:rPr lang="en-US" sz="2500" b="1" dirty="0" smtClean="0"/>
              <a:t> </a:t>
            </a:r>
            <a:r>
              <a:rPr lang="tr-TR" sz="2500" b="1" dirty="0" err="1" smtClean="0"/>
              <a:t>with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chemicals</a:t>
            </a:r>
            <a:r>
              <a:rPr lang="tr-TR" sz="2500" b="1" dirty="0" smtClean="0"/>
              <a:t> in </a:t>
            </a:r>
            <a:r>
              <a:rPr lang="tr-TR" sz="2500" b="1" dirty="0" err="1" smtClean="0"/>
              <a:t>order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to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change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its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color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from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brown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to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white</a:t>
            </a:r>
            <a:endParaRPr lang="tr-TR" sz="25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076632" cy="6858000"/>
          </a:xfrm>
        </p:spPr>
        <p:txBody>
          <a:bodyPr vert="vert270">
            <a:normAutofit/>
          </a:bodyPr>
          <a:lstStyle/>
          <a:p>
            <a:pPr algn="ctr"/>
            <a:r>
              <a:rPr lang="tr-TR" b="1" dirty="0" err="1" smtClean="0"/>
              <a:t>Production</a:t>
            </a:r>
            <a:r>
              <a:rPr lang="tr-TR" b="1" dirty="0" smtClean="0"/>
              <a:t> of </a:t>
            </a:r>
            <a:r>
              <a:rPr lang="tr-TR" b="1" dirty="0" err="1" smtClean="0"/>
              <a:t>chemical</a:t>
            </a:r>
            <a:r>
              <a:rPr lang="tr-TR" b="1" dirty="0" smtClean="0"/>
              <a:t> </a:t>
            </a:r>
            <a:r>
              <a:rPr lang="tr-TR" b="1" dirty="0" err="1" smtClean="0"/>
              <a:t>pulp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18542" r="29722" b="11042"/>
          <a:stretch>
            <a:fillRect/>
          </a:stretch>
        </p:blipFill>
        <p:spPr bwMode="auto">
          <a:xfrm>
            <a:off x="994040" y="0"/>
            <a:ext cx="7962822" cy="68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color</a:t>
            </a:r>
            <a:r>
              <a:rPr lang="tr-TR" b="1" dirty="0" smtClean="0"/>
              <a:t> of </a:t>
            </a:r>
            <a:r>
              <a:rPr lang="tr-TR" b="1" dirty="0" err="1" smtClean="0"/>
              <a:t>chemical</a:t>
            </a:r>
            <a:r>
              <a:rPr lang="tr-TR" b="1" dirty="0" smtClean="0"/>
              <a:t> </a:t>
            </a:r>
            <a:r>
              <a:rPr lang="tr-TR" b="1" dirty="0" err="1" smtClean="0"/>
              <a:t>pulp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6146" name="Picture 2" descr="bleaching of pulp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142" y="1534846"/>
            <a:ext cx="6961239" cy="514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2) </a:t>
            </a:r>
            <a:r>
              <a:rPr lang="tr-TR" b="1" dirty="0" err="1" smtClean="0"/>
              <a:t>Stock</a:t>
            </a:r>
            <a:r>
              <a:rPr lang="tr-TR" b="1" dirty="0" smtClean="0"/>
              <a:t> </a:t>
            </a:r>
            <a:r>
              <a:rPr lang="tr-TR" b="1" dirty="0" err="1" smtClean="0"/>
              <a:t>preparation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24465" y="1600199"/>
            <a:ext cx="8509819" cy="4815349"/>
          </a:xfrm>
        </p:spPr>
        <p:txBody>
          <a:bodyPr>
            <a:noAutofit/>
          </a:bodyPr>
          <a:lstStyle/>
          <a:p>
            <a:r>
              <a:rPr lang="tr-TR" sz="2800" b="1" dirty="0" err="1" smtClean="0"/>
              <a:t>After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pulp</a:t>
            </a:r>
            <a:r>
              <a:rPr lang="tr-TR" sz="2800" b="1" dirty="0" smtClean="0"/>
              <a:t> is </a:t>
            </a:r>
            <a:r>
              <a:rPr lang="tr-TR" sz="2800" b="1" dirty="0" err="1" smtClean="0"/>
              <a:t>obtained</a:t>
            </a:r>
            <a:r>
              <a:rPr lang="tr-TR" sz="2800" dirty="0" smtClean="0"/>
              <a:t>, </a:t>
            </a:r>
            <a:r>
              <a:rPr lang="tr-TR" sz="2800" b="1" dirty="0" smtClean="0">
                <a:solidFill>
                  <a:srgbClr val="C00000"/>
                </a:solidFill>
              </a:rPr>
              <a:t>it is </a:t>
            </a:r>
            <a:r>
              <a:rPr lang="tr-TR" sz="2800" b="1" dirty="0" err="1" smtClean="0">
                <a:solidFill>
                  <a:srgbClr val="C00000"/>
                </a:solidFill>
              </a:rPr>
              <a:t>first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dispersed</a:t>
            </a:r>
            <a:r>
              <a:rPr lang="tr-TR" sz="2800" b="1" dirty="0" smtClean="0">
                <a:solidFill>
                  <a:srgbClr val="C00000"/>
                </a:solidFill>
              </a:rPr>
              <a:t> in </a:t>
            </a:r>
            <a:r>
              <a:rPr lang="tr-TR" sz="2800" b="1" dirty="0" err="1" smtClean="0">
                <a:solidFill>
                  <a:srgbClr val="C00000"/>
                </a:solidFill>
              </a:rPr>
              <a:t>water</a:t>
            </a:r>
            <a:r>
              <a:rPr lang="tr-TR" sz="2800" b="1" dirty="0" smtClean="0">
                <a:solidFill>
                  <a:srgbClr val="C00000"/>
                </a:solidFill>
              </a:rPr>
              <a:t> in a </a:t>
            </a:r>
            <a:r>
              <a:rPr lang="tr-TR" sz="2800" b="1" dirty="0" err="1" smtClean="0">
                <a:solidFill>
                  <a:srgbClr val="C00000"/>
                </a:solidFill>
              </a:rPr>
              <a:t>hydrapulper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main</a:t>
            </a:r>
            <a:r>
              <a:rPr lang="tr-TR" sz="2800" dirty="0" smtClean="0"/>
              <a:t> </a:t>
            </a:r>
            <a:r>
              <a:rPr lang="tr-TR" sz="2800" dirty="0" err="1" smtClean="0"/>
              <a:t>aims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endParaRPr lang="tr-TR" sz="2800" dirty="0" smtClean="0"/>
          </a:p>
          <a:p>
            <a:pPr marL="834390" lvl="1" indent="-51435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r-TR" sz="2800" b="1" dirty="0" err="1" smtClean="0">
                <a:solidFill>
                  <a:srgbClr val="0000FF"/>
                </a:solidFill>
              </a:rPr>
              <a:t>modification</a:t>
            </a:r>
            <a:r>
              <a:rPr lang="tr-TR" sz="2800" b="1" dirty="0" smtClean="0">
                <a:solidFill>
                  <a:srgbClr val="0000FF"/>
                </a:solidFill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</a:rPr>
              <a:t>surface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structure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smtClean="0"/>
              <a:t>of </a:t>
            </a:r>
            <a:r>
              <a:rPr lang="tr-TR" sz="2800" dirty="0" err="1" smtClean="0"/>
              <a:t>fibre</a:t>
            </a:r>
            <a:r>
              <a:rPr lang="tr-TR" sz="2800" dirty="0" smtClean="0"/>
              <a:t> as a </a:t>
            </a:r>
            <a:r>
              <a:rPr lang="tr-TR" sz="2800" dirty="0" err="1" smtClean="0"/>
              <a:t>result</a:t>
            </a:r>
            <a:r>
              <a:rPr lang="tr-TR" sz="2800" dirty="0" smtClean="0"/>
              <a:t> of </a:t>
            </a:r>
            <a:r>
              <a:rPr lang="tr-TR" sz="2800" dirty="0" err="1" smtClean="0"/>
              <a:t>fibre</a:t>
            </a:r>
            <a:r>
              <a:rPr lang="tr-TR" sz="2800" dirty="0" smtClean="0"/>
              <a:t> </a:t>
            </a:r>
            <a:r>
              <a:rPr lang="tr-TR" sz="2800" dirty="0" err="1" smtClean="0"/>
              <a:t>swelling</a:t>
            </a:r>
            <a:r>
              <a:rPr lang="tr-TR" sz="2800" dirty="0" smtClean="0"/>
              <a:t> in </a:t>
            </a:r>
            <a:r>
              <a:rPr lang="tr-TR" sz="2800" dirty="0" err="1" smtClean="0"/>
              <a:t>water</a:t>
            </a:r>
            <a:endParaRPr lang="tr-TR" sz="2800" dirty="0" smtClean="0"/>
          </a:p>
          <a:p>
            <a:pPr marL="834390" lvl="1" indent="-51435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tr-TR" sz="2800" b="1" dirty="0" err="1" smtClean="0">
                <a:solidFill>
                  <a:srgbClr val="C00000"/>
                </a:solidFill>
              </a:rPr>
              <a:t>increase</a:t>
            </a:r>
            <a:r>
              <a:rPr lang="tr-TR" sz="2800" b="1" dirty="0" smtClean="0">
                <a:solidFill>
                  <a:srgbClr val="C00000"/>
                </a:solidFill>
              </a:rPr>
              <a:t> in </a:t>
            </a:r>
            <a:r>
              <a:rPr lang="tr-TR" sz="2800" b="1" dirty="0" err="1" smtClean="0">
                <a:solidFill>
                  <a:srgbClr val="C00000"/>
                </a:solidFill>
              </a:rPr>
              <a:t>surface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area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777240" lvl="1" indent="-457200">
              <a:buNone/>
            </a:pPr>
            <a:endParaRPr lang="tr-TR" sz="2800" dirty="0" smtClean="0"/>
          </a:p>
          <a:p>
            <a:r>
              <a:rPr lang="en-US" sz="2800" dirty="0" smtClean="0"/>
              <a:t>Fluorescent whitening agents (</a:t>
            </a:r>
            <a:r>
              <a:rPr lang="en-US" sz="2800" b="1" dirty="0" smtClean="0"/>
              <a:t>FWAs</a:t>
            </a:r>
            <a:r>
              <a:rPr lang="en-US" sz="2800" dirty="0" smtClean="0"/>
              <a:t>),</a:t>
            </a:r>
            <a:r>
              <a:rPr lang="tr-TR" sz="2800" dirty="0" smtClean="0"/>
              <a:t> </a:t>
            </a:r>
            <a:r>
              <a:rPr lang="en-US" sz="2800" dirty="0" smtClean="0"/>
              <a:t>also known as optical brightening agents (</a:t>
            </a:r>
            <a:r>
              <a:rPr lang="en-US" sz="2800" b="1" dirty="0" smtClean="0"/>
              <a:t>OBAs</a:t>
            </a:r>
            <a:r>
              <a:rPr lang="en-US" sz="2800" dirty="0" smtClean="0"/>
              <a:t>), </a:t>
            </a:r>
            <a:r>
              <a:rPr lang="en-US" sz="2800" b="1" dirty="0" smtClean="0"/>
              <a:t>can be added at this stage 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increase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whiteness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brightness</a:t>
            </a:r>
            <a:endParaRPr lang="tr-T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3) </a:t>
            </a:r>
            <a:r>
              <a:rPr lang="tr-TR" b="1" dirty="0" err="1" smtClean="0"/>
              <a:t>Sheet</a:t>
            </a:r>
            <a:r>
              <a:rPr lang="tr-TR" b="1" dirty="0" smtClean="0"/>
              <a:t> </a:t>
            </a:r>
            <a:r>
              <a:rPr lang="tr-TR" b="1" dirty="0" err="1" smtClean="0"/>
              <a:t>forming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39213" y="1600199"/>
            <a:ext cx="8426835" cy="4623619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</a:t>
            </a:r>
            <a:r>
              <a:rPr lang="en-US" sz="2600" dirty="0" err="1" smtClean="0"/>
              <a:t>fibre</a:t>
            </a:r>
            <a:r>
              <a:rPr lang="en-US" sz="2600" dirty="0" smtClean="0"/>
              <a:t> in water suspension, </a:t>
            </a:r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 smtClean="0"/>
              <a:t>containes</a:t>
            </a:r>
            <a:r>
              <a:rPr lang="tr-TR" sz="2600" dirty="0" smtClean="0"/>
              <a:t> </a:t>
            </a:r>
            <a:r>
              <a:rPr lang="tr-TR" sz="2600" dirty="0" err="1" smtClean="0"/>
              <a:t>approximately</a:t>
            </a:r>
            <a:r>
              <a:rPr lang="en-US" sz="2600" dirty="0" smtClean="0"/>
              <a:t> 2% </a:t>
            </a:r>
            <a:r>
              <a:rPr lang="en-US" sz="2600" dirty="0" err="1" smtClean="0"/>
              <a:t>fibre</a:t>
            </a:r>
            <a:r>
              <a:rPr lang="en-US" sz="2600" dirty="0" smtClean="0"/>
              <a:t> and 98% water, is formed in a</a:t>
            </a:r>
            <a:r>
              <a:rPr lang="tr-TR" sz="2600" dirty="0" smtClean="0"/>
              <a:t>n </a:t>
            </a:r>
            <a:r>
              <a:rPr lang="tr-TR" sz="2600" dirty="0" err="1" smtClean="0"/>
              <a:t>even</a:t>
            </a:r>
            <a:r>
              <a:rPr lang="tr-TR" sz="2600" dirty="0" smtClean="0"/>
              <a:t> </a:t>
            </a:r>
            <a:r>
              <a:rPr lang="tr-TR" sz="2600" dirty="0" err="1" smtClean="0"/>
              <a:t>layer</a:t>
            </a:r>
            <a:endParaRPr lang="tr-TR" sz="2600" dirty="0" smtClean="0"/>
          </a:p>
          <a:p>
            <a:r>
              <a:rPr lang="tr-TR" sz="2600" b="1" dirty="0" err="1" smtClean="0"/>
              <a:t>Sheet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forming</a:t>
            </a:r>
            <a:r>
              <a:rPr lang="en-US" sz="2600" b="1" dirty="0" smtClean="0"/>
              <a:t> is achieved by depositing the suspension of </a:t>
            </a:r>
            <a:r>
              <a:rPr lang="en-US" sz="2600" b="1" dirty="0" err="1" smtClean="0"/>
              <a:t>fibre</a:t>
            </a:r>
            <a:r>
              <a:rPr lang="en-US" sz="2600" b="1" dirty="0" smtClean="0"/>
              <a:t> at a constant</a:t>
            </a:r>
            <a:r>
              <a:rPr lang="tr-TR" sz="2600" b="1" dirty="0" smtClean="0"/>
              <a:t> </a:t>
            </a:r>
            <a:r>
              <a:rPr lang="en-US" sz="2600" b="1" dirty="0" smtClean="0"/>
              <a:t>rate onto a moving plastic mesh, known as the wire</a:t>
            </a:r>
            <a:endParaRPr lang="tr-TR" sz="2600" b="1" dirty="0" smtClean="0"/>
          </a:p>
          <a:p>
            <a:r>
              <a:rPr lang="tr-TR" sz="2600" dirty="0" err="1" smtClean="0"/>
              <a:t>This</a:t>
            </a:r>
            <a:r>
              <a:rPr lang="tr-TR" sz="2600" dirty="0" smtClean="0"/>
              <a:t> </a:t>
            </a:r>
            <a:r>
              <a:rPr lang="tr-TR" sz="2600" dirty="0" err="1" smtClean="0"/>
              <a:t>process</a:t>
            </a:r>
            <a:r>
              <a:rPr lang="tr-TR" sz="2600" dirty="0" smtClean="0"/>
              <a:t> </a:t>
            </a:r>
            <a:r>
              <a:rPr lang="tr-TR" sz="2600" dirty="0" err="1" smtClean="0"/>
              <a:t>facilitates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removal</a:t>
            </a:r>
            <a:r>
              <a:rPr lang="tr-TR" sz="2600" dirty="0" smtClean="0"/>
              <a:t> of </a:t>
            </a:r>
            <a:r>
              <a:rPr lang="tr-TR" sz="2600" dirty="0" err="1" smtClean="0"/>
              <a:t>water</a:t>
            </a:r>
            <a:r>
              <a:rPr lang="tr-TR" sz="2600" dirty="0" smtClean="0"/>
              <a:t> </a:t>
            </a:r>
            <a:r>
              <a:rPr lang="tr-TR" sz="2600" dirty="0" err="1" smtClean="0"/>
              <a:t>by</a:t>
            </a:r>
            <a:r>
              <a:rPr lang="tr-TR" sz="2600" dirty="0" smtClean="0"/>
              <a:t> </a:t>
            </a:r>
            <a:r>
              <a:rPr lang="tr-TR" sz="2600" dirty="0" err="1" smtClean="0"/>
              <a:t>drainage</a:t>
            </a:r>
            <a:r>
              <a:rPr lang="tr-TR" sz="2600" dirty="0" smtClean="0"/>
              <a:t> </a:t>
            </a:r>
            <a:r>
              <a:rPr lang="tr-TR" sz="2600" dirty="0" err="1" smtClean="0"/>
              <a:t>from</a:t>
            </a:r>
            <a:r>
              <a:rPr lang="tr-TR" sz="2600" dirty="0" smtClean="0"/>
              <a:t> </a:t>
            </a:r>
            <a:r>
              <a:rPr lang="tr-TR" sz="2600" dirty="0" err="1" smtClean="0"/>
              <a:t>sheet</a:t>
            </a:r>
            <a:r>
              <a:rPr lang="tr-TR" sz="2600" dirty="0" smtClean="0"/>
              <a:t>, </a:t>
            </a:r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 smtClean="0"/>
              <a:t>may</a:t>
            </a:r>
            <a:r>
              <a:rPr lang="tr-TR" sz="2600" dirty="0" smtClean="0"/>
              <a:t> be </a:t>
            </a:r>
            <a:r>
              <a:rPr lang="tr-TR" sz="2600" dirty="0" err="1" smtClean="0"/>
              <a:t>assisted</a:t>
            </a:r>
            <a:r>
              <a:rPr lang="tr-TR" sz="2600" dirty="0" smtClean="0"/>
              <a:t> </a:t>
            </a:r>
            <a:r>
              <a:rPr lang="tr-TR" sz="2600" dirty="0" err="1" smtClean="0"/>
              <a:t>by</a:t>
            </a:r>
            <a:r>
              <a:rPr lang="tr-TR" sz="2600" dirty="0" smtClean="0"/>
              <a:t> </a:t>
            </a:r>
            <a:r>
              <a:rPr lang="tr-TR" sz="2600" dirty="0" err="1" smtClean="0"/>
              <a:t>vacuum</a:t>
            </a:r>
            <a:endParaRPr lang="tr-TR" sz="2600" dirty="0" smtClean="0"/>
          </a:p>
          <a:p>
            <a:r>
              <a:rPr lang="en-US" sz="2600" dirty="0" smtClean="0"/>
              <a:t>Tissue, paper, and thin boards can be formed</a:t>
            </a:r>
            <a:r>
              <a:rPr lang="tr-TR" sz="2600" dirty="0" smtClean="0"/>
              <a:t> </a:t>
            </a:r>
            <a:r>
              <a:rPr lang="en-US" sz="2600" dirty="0" smtClean="0"/>
              <a:t>in one layer</a:t>
            </a:r>
            <a:endParaRPr lang="tr-TR" sz="2600" dirty="0" smtClean="0"/>
          </a:p>
          <a:p>
            <a:r>
              <a:rPr lang="en-US" sz="2600" dirty="0" smtClean="0"/>
              <a:t>Thicker and heavier paperboards require several</a:t>
            </a:r>
            <a:r>
              <a:rPr lang="tr-TR" sz="2600" dirty="0" smtClean="0"/>
              <a:t> </a:t>
            </a:r>
            <a:r>
              <a:rPr lang="en-US" sz="2600" dirty="0" smtClean="0"/>
              <a:t>layers of pulp</a:t>
            </a:r>
            <a:endParaRPr lang="tr-T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Diagram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sheet</a:t>
            </a:r>
            <a:r>
              <a:rPr lang="tr-TR" b="1" dirty="0" smtClean="0"/>
              <a:t> </a:t>
            </a:r>
            <a:r>
              <a:rPr lang="tr-TR" b="1" dirty="0" err="1" smtClean="0"/>
              <a:t>forming</a:t>
            </a:r>
            <a:r>
              <a:rPr lang="tr-TR" b="1" dirty="0" smtClean="0"/>
              <a:t> </a:t>
            </a:r>
            <a:r>
              <a:rPr lang="tr-TR" b="1" dirty="0" err="1" smtClean="0"/>
              <a:t>process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732" t="22292" r="25271" b="26250"/>
          <a:stretch>
            <a:fillRect/>
          </a:stretch>
        </p:blipFill>
        <p:spPr bwMode="auto">
          <a:xfrm>
            <a:off x="655319" y="1813560"/>
            <a:ext cx="7736737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paperboard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3200" dirty="0" smtClean="0"/>
          </a:p>
          <a:p>
            <a:r>
              <a:rPr lang="en-US" sz="3200" dirty="0" smtClean="0"/>
              <a:t>A wide range of paper and paperboard</a:t>
            </a:r>
            <a:r>
              <a:rPr lang="tr-TR" sz="3200" dirty="0" smtClean="0"/>
              <a:t> </a:t>
            </a:r>
            <a:r>
              <a:rPr lang="tr-TR" sz="3200" dirty="0" err="1" smtClean="0"/>
              <a:t>materials</a:t>
            </a:r>
            <a:r>
              <a:rPr lang="en-US" sz="3200" dirty="0" smtClean="0"/>
              <a:t> </a:t>
            </a:r>
            <a:r>
              <a:rPr lang="tr-TR" sz="3200" dirty="0" err="1" smtClean="0"/>
              <a:t>are</a:t>
            </a:r>
            <a:r>
              <a:rPr lang="en-US" sz="3200" dirty="0" smtClean="0"/>
              <a:t> used in packaging today</a:t>
            </a:r>
            <a:endParaRPr lang="tr-TR" sz="3200" dirty="0" smtClean="0"/>
          </a:p>
          <a:p>
            <a:pPr>
              <a:buNone/>
            </a:pPr>
            <a:endParaRPr lang="tr-TR" sz="3200" dirty="0" smtClean="0"/>
          </a:p>
          <a:p>
            <a:r>
              <a:rPr lang="tr-TR" sz="3200" dirty="0" err="1" smtClean="0"/>
              <a:t>Paper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paperboard</a:t>
            </a:r>
            <a:r>
              <a:rPr lang="tr-TR" sz="3200" dirty="0" smtClean="0"/>
              <a:t> </a:t>
            </a:r>
            <a:r>
              <a:rPr lang="tr-TR" sz="3200" dirty="0" err="1" smtClean="0"/>
              <a:t>materials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en-US" sz="3200" dirty="0" smtClean="0"/>
              <a:t>account for about one-third of the total</a:t>
            </a:r>
            <a:r>
              <a:rPr lang="tr-TR" sz="3200" dirty="0" smtClean="0"/>
              <a:t> </a:t>
            </a:r>
            <a:r>
              <a:rPr lang="en-US" sz="3200" dirty="0" smtClean="0"/>
              <a:t>packaging market</a:t>
            </a:r>
            <a:endParaRPr lang="tr-T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5) </a:t>
            </a:r>
            <a:r>
              <a:rPr lang="tr-TR" b="1" dirty="0" err="1" smtClean="0"/>
              <a:t>Pressing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this</a:t>
            </a:r>
            <a:r>
              <a:rPr lang="tr-TR" sz="3200" dirty="0" smtClean="0"/>
              <a:t> </a:t>
            </a:r>
            <a:r>
              <a:rPr lang="tr-TR" sz="3200" dirty="0" err="1" smtClean="0"/>
              <a:t>process</a:t>
            </a:r>
            <a:r>
              <a:rPr lang="tr-TR" sz="3200" dirty="0" smtClean="0"/>
              <a:t>, </a:t>
            </a:r>
            <a:r>
              <a:rPr lang="tr-TR" sz="3200" b="1" dirty="0" err="1" smtClean="0">
                <a:solidFill>
                  <a:srgbClr val="C00000"/>
                </a:solidFill>
              </a:rPr>
              <a:t>sheet</a:t>
            </a:r>
            <a:r>
              <a:rPr lang="tr-TR" sz="3200" b="1" dirty="0" smtClean="0">
                <a:solidFill>
                  <a:srgbClr val="C00000"/>
                </a:solidFill>
              </a:rPr>
              <a:t> is </a:t>
            </a:r>
            <a:r>
              <a:rPr lang="tr-TR" sz="3200" b="1" dirty="0" err="1" smtClean="0">
                <a:solidFill>
                  <a:srgbClr val="C00000"/>
                </a:solidFill>
              </a:rPr>
              <a:t>held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between absorbent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blankets and gently pressed using steel rolls</a:t>
            </a:r>
            <a:endParaRPr lang="tr-TR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800" dirty="0" smtClean="0"/>
          </a:p>
          <a:p>
            <a:r>
              <a:rPr lang="tr-TR" sz="3200" dirty="0" smtClean="0"/>
              <a:t>M</a:t>
            </a:r>
            <a:r>
              <a:rPr lang="en-US" sz="3200" dirty="0" smtClean="0"/>
              <a:t>ore water is removed</a:t>
            </a:r>
            <a:r>
              <a:rPr lang="tr-TR" sz="3200" dirty="0" smtClean="0"/>
              <a:t> </a:t>
            </a: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vacuum</a:t>
            </a:r>
            <a:r>
              <a:rPr lang="tr-TR" sz="3200" dirty="0" smtClean="0"/>
              <a:t> </a:t>
            </a:r>
            <a:r>
              <a:rPr lang="tr-TR" sz="3200" dirty="0" err="1" smtClean="0"/>
              <a:t>assistance</a:t>
            </a:r>
            <a:endParaRPr lang="tr-TR" sz="3200" dirty="0" smtClean="0"/>
          </a:p>
          <a:p>
            <a:pPr>
              <a:buNone/>
            </a:pPr>
            <a:endParaRPr lang="tr-TR" sz="1800" dirty="0" smtClean="0"/>
          </a:p>
          <a:p>
            <a:r>
              <a:rPr lang="tr-TR" sz="3200" b="1" dirty="0" smtClean="0">
                <a:solidFill>
                  <a:srgbClr val="0000FF"/>
                </a:solidFill>
              </a:rPr>
              <a:t>Final m</a:t>
            </a:r>
            <a:r>
              <a:rPr lang="en-US" sz="3200" b="1" dirty="0" err="1" smtClean="0">
                <a:solidFill>
                  <a:srgbClr val="0000FF"/>
                </a:solidFill>
              </a:rPr>
              <a:t>oisture</a:t>
            </a:r>
            <a:r>
              <a:rPr lang="en-US" sz="3200" b="1" dirty="0" smtClean="0">
                <a:solidFill>
                  <a:srgbClr val="0000FF"/>
                </a:solidFill>
              </a:rPr>
              <a:t> content </a:t>
            </a:r>
            <a:r>
              <a:rPr lang="tr-TR" sz="3200" b="1" dirty="0" err="1" smtClean="0">
                <a:solidFill>
                  <a:srgbClr val="0000FF"/>
                </a:solidFill>
              </a:rPr>
              <a:t>should</a:t>
            </a:r>
            <a:r>
              <a:rPr lang="tr-TR" sz="3200" b="1" dirty="0" smtClean="0">
                <a:solidFill>
                  <a:srgbClr val="0000FF"/>
                </a:solidFill>
              </a:rPr>
              <a:t> be </a:t>
            </a:r>
            <a:r>
              <a:rPr lang="en-US" sz="3200" b="1" dirty="0" smtClean="0">
                <a:solidFill>
                  <a:srgbClr val="0000FF"/>
                </a:solidFill>
              </a:rPr>
              <a:t>about 60–65%</a:t>
            </a:r>
            <a:endParaRPr lang="tr-TR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6) </a:t>
            </a:r>
            <a:r>
              <a:rPr lang="tr-TR" b="1" dirty="0" err="1" smtClean="0"/>
              <a:t>Drying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>
                <a:solidFill>
                  <a:srgbClr val="0000FF"/>
                </a:solidFill>
              </a:rPr>
              <a:t>The moisture is reduced to less than 10%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by passing the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sheet over steam heated cylinders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tr-TR" sz="2600" dirty="0" smtClean="0"/>
          </a:p>
          <a:p>
            <a:r>
              <a:rPr lang="en-US" sz="2600" b="1" dirty="0" smtClean="0"/>
              <a:t>A starch solution </a:t>
            </a:r>
            <a:r>
              <a:rPr lang="en-US" sz="2600" dirty="0" smtClean="0"/>
              <a:t>is</a:t>
            </a:r>
            <a:r>
              <a:rPr lang="tr-TR" sz="2600" dirty="0" smtClean="0"/>
              <a:t> </a:t>
            </a:r>
            <a:r>
              <a:rPr lang="en-US" sz="2600" dirty="0" smtClean="0"/>
              <a:t>sometimes applied towards the end of the drying section to one or both sides of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sheet</a:t>
            </a:r>
            <a:r>
              <a:rPr lang="tr-TR" sz="2600" dirty="0" smtClean="0"/>
              <a:t>. </a:t>
            </a:r>
            <a:r>
              <a:rPr lang="en-US" sz="2600" b="1" dirty="0" smtClean="0">
                <a:solidFill>
                  <a:srgbClr val="C00000"/>
                </a:solidFill>
              </a:rPr>
              <a:t>This is known as surface sizing. It improves the strength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and </a:t>
            </a:r>
            <a:r>
              <a:rPr lang="tr-TR" sz="2600" b="1" dirty="0" err="1" smtClean="0">
                <a:solidFill>
                  <a:srgbClr val="C00000"/>
                </a:solidFill>
              </a:rPr>
              <a:t>bonds</a:t>
            </a:r>
            <a:r>
              <a:rPr lang="en-US" sz="2600" b="1" dirty="0" smtClean="0">
                <a:solidFill>
                  <a:srgbClr val="C00000"/>
                </a:solidFill>
              </a:rPr>
              <a:t> the </a:t>
            </a:r>
            <a:r>
              <a:rPr lang="en-US" sz="2600" b="1" dirty="0" err="1" smtClean="0">
                <a:solidFill>
                  <a:srgbClr val="C00000"/>
                </a:solidFill>
              </a:rPr>
              <a:t>fibres</a:t>
            </a:r>
            <a:r>
              <a:rPr lang="en-US" sz="2600" b="1" dirty="0" smtClean="0">
                <a:solidFill>
                  <a:srgbClr val="C00000"/>
                </a:solidFill>
              </a:rPr>
              <a:t> firmly in the sheet</a:t>
            </a:r>
            <a:endParaRPr lang="tr-TR" sz="2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2600" dirty="0" smtClean="0"/>
          </a:p>
          <a:p>
            <a:r>
              <a:rPr lang="tr-TR" sz="2600" dirty="0" err="1" smtClean="0"/>
              <a:t>In</a:t>
            </a:r>
            <a:r>
              <a:rPr lang="tr-TR" sz="2600" dirty="0" smtClean="0"/>
              <a:t> </a:t>
            </a:r>
            <a:r>
              <a:rPr lang="tr-TR" sz="2600" dirty="0" err="1" smtClean="0"/>
              <a:t>this</a:t>
            </a:r>
            <a:r>
              <a:rPr lang="tr-TR" sz="2600" dirty="0" smtClean="0"/>
              <a:t> </a:t>
            </a:r>
            <a:r>
              <a:rPr lang="tr-TR" sz="2600" dirty="0" err="1" smtClean="0"/>
              <a:t>stage</a:t>
            </a:r>
            <a:r>
              <a:rPr lang="tr-TR" sz="2600" dirty="0" smtClean="0"/>
              <a:t>, </a:t>
            </a:r>
            <a:r>
              <a:rPr lang="tr-TR" sz="2600" b="1" dirty="0" err="1" smtClean="0"/>
              <a:t>sheets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are</a:t>
            </a:r>
            <a:r>
              <a:rPr lang="tr-TR" sz="2600" b="1" dirty="0" smtClean="0"/>
              <a:t> s</a:t>
            </a:r>
            <a:r>
              <a:rPr lang="en-US" sz="2600" b="1" dirty="0" err="1" smtClean="0"/>
              <a:t>queez</a:t>
            </a:r>
            <a:r>
              <a:rPr lang="tr-TR" sz="2600" b="1" dirty="0" smtClean="0"/>
              <a:t>ed </a:t>
            </a:r>
            <a:r>
              <a:rPr lang="en-US" sz="2600" dirty="0" smtClean="0"/>
              <a:t>through a series of steel/composition rolls </a:t>
            </a:r>
            <a:r>
              <a:rPr lang="tr-TR" sz="2600" b="1" dirty="0" smtClean="0"/>
              <a:t>in </a:t>
            </a:r>
            <a:r>
              <a:rPr lang="tr-TR" sz="2600" b="1" dirty="0" err="1" smtClean="0"/>
              <a:t>order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to</a:t>
            </a:r>
            <a:r>
              <a:rPr lang="en-US" sz="2600" b="1" dirty="0" smtClean="0"/>
              <a:t> enhance smoothness and thickness</a:t>
            </a:r>
            <a:r>
              <a:rPr lang="tr-TR" sz="2600" b="1" dirty="0" smtClean="0"/>
              <a:t> </a:t>
            </a:r>
            <a:r>
              <a:rPr lang="en-US" sz="2600" b="1" dirty="0" smtClean="0"/>
              <a:t>uniformity. This is known as </a:t>
            </a:r>
            <a:r>
              <a:rPr lang="en-US" sz="2600" b="1" dirty="0" err="1" smtClean="0"/>
              <a:t>calendering</a:t>
            </a:r>
            <a:endParaRPr lang="tr-TR" sz="2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Stage</a:t>
            </a:r>
            <a:r>
              <a:rPr lang="tr-TR" b="1" dirty="0" smtClean="0"/>
              <a:t> 7) </a:t>
            </a:r>
            <a:r>
              <a:rPr lang="tr-TR" b="1" dirty="0" err="1" smtClean="0"/>
              <a:t>Coating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42452" y="1600200"/>
            <a:ext cx="8323596" cy="471211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White pigmented coatings are applied to one or both sides </a:t>
            </a:r>
            <a:r>
              <a:rPr lang="en-US" sz="2600" dirty="0" smtClean="0"/>
              <a:t>of many types of</a:t>
            </a:r>
            <a:r>
              <a:rPr lang="tr-TR" sz="2600" dirty="0" smtClean="0"/>
              <a:t> </a:t>
            </a:r>
            <a:r>
              <a:rPr lang="en-US" sz="2600" dirty="0" smtClean="0"/>
              <a:t>paper and board on-machine. The coatings comprise mineral pigments, such as</a:t>
            </a:r>
            <a:r>
              <a:rPr lang="tr-TR" sz="2600" dirty="0" smtClean="0"/>
              <a:t> </a:t>
            </a:r>
            <a:r>
              <a:rPr lang="en-US" sz="2600" dirty="0" smtClean="0"/>
              <a:t>china clay and calcium carbonate, and synthetic binder</a:t>
            </a:r>
            <a:r>
              <a:rPr lang="tr-TR" sz="2600" dirty="0" smtClean="0"/>
              <a:t>s </a:t>
            </a:r>
            <a:r>
              <a:rPr lang="en-US" sz="2600" dirty="0" smtClean="0"/>
              <a:t>disperse</a:t>
            </a:r>
            <a:r>
              <a:rPr lang="tr-TR" sz="2600" dirty="0" smtClean="0"/>
              <a:t>d </a:t>
            </a:r>
            <a:r>
              <a:rPr lang="en-US" sz="2600" dirty="0" smtClean="0"/>
              <a:t>in water</a:t>
            </a:r>
            <a:endParaRPr lang="tr-TR" sz="2600" dirty="0" smtClean="0"/>
          </a:p>
          <a:p>
            <a:r>
              <a:rPr lang="en-US" sz="2600" dirty="0" smtClean="0"/>
              <a:t>One, two or three layers of coating may be applied</a:t>
            </a:r>
            <a:endParaRPr lang="tr-TR" sz="2600" dirty="0" smtClean="0"/>
          </a:p>
          <a:p>
            <a:r>
              <a:rPr lang="tr-TR" sz="2600" b="1" dirty="0" err="1" smtClean="0"/>
              <a:t>After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application</a:t>
            </a:r>
            <a:r>
              <a:rPr lang="tr-TR" sz="2600" b="1" dirty="0" smtClean="0"/>
              <a:t>, c</a:t>
            </a:r>
            <a:r>
              <a:rPr lang="en-US" sz="2600" b="1" dirty="0" err="1" smtClean="0"/>
              <a:t>oatings</a:t>
            </a:r>
            <a:r>
              <a:rPr lang="en-US" sz="2600" b="1" dirty="0" smtClean="0"/>
              <a:t> are dried by</a:t>
            </a:r>
            <a:r>
              <a:rPr lang="tr-TR" sz="2600" b="1" dirty="0" smtClean="0"/>
              <a:t> </a:t>
            </a:r>
            <a:r>
              <a:rPr lang="en-US" sz="2600" b="1" dirty="0" smtClean="0"/>
              <a:t>radiant heat and by passing the sheet over steam heated drying cylinders</a:t>
            </a:r>
            <a:r>
              <a:rPr lang="en-US" sz="2600" dirty="0" smtClean="0"/>
              <a:t> </a:t>
            </a:r>
            <a:endParaRPr lang="tr-TR" sz="2600" dirty="0" smtClean="0"/>
          </a:p>
          <a:p>
            <a:r>
              <a:rPr lang="tr-TR" sz="2600" dirty="0" err="1" smtClean="0"/>
              <a:t>Additionally</a:t>
            </a:r>
            <a:r>
              <a:rPr lang="tr-TR" sz="2600" dirty="0" smtClean="0"/>
              <a:t>, </a:t>
            </a:r>
            <a:r>
              <a:rPr lang="tr-TR" sz="2600" b="1" dirty="0" smtClean="0">
                <a:solidFill>
                  <a:srgbClr val="0000FF"/>
                </a:solidFill>
              </a:rPr>
              <a:t>t</a:t>
            </a:r>
            <a:r>
              <a:rPr lang="en-US" sz="2600" b="1" dirty="0" smtClean="0">
                <a:solidFill>
                  <a:srgbClr val="0000FF"/>
                </a:solidFill>
              </a:rPr>
              <a:t>hey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may be polished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depending on the required appearance, </a:t>
            </a:r>
            <a:r>
              <a:rPr lang="en-US" sz="2600" b="1" dirty="0" err="1" smtClean="0">
                <a:solidFill>
                  <a:srgbClr val="0000FF"/>
                </a:solidFill>
              </a:rPr>
              <a:t>colo</a:t>
            </a:r>
            <a:r>
              <a:rPr lang="tr-TR" sz="2600" b="1" dirty="0" smtClean="0">
                <a:solidFill>
                  <a:srgbClr val="0000FF"/>
                </a:solidFill>
              </a:rPr>
              <a:t>r, </a:t>
            </a:r>
            <a:r>
              <a:rPr lang="en-US" sz="2600" b="1" dirty="0" smtClean="0">
                <a:solidFill>
                  <a:srgbClr val="0000FF"/>
                </a:solidFill>
              </a:rPr>
              <a:t>smoothness, gloss and printing properties</a:t>
            </a:r>
            <a:endParaRPr lang="tr-TR" sz="2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47650"/>
            <a:ext cx="9144000" cy="11049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err="1" smtClean="0"/>
              <a:t>Production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process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paper</a:t>
            </a:r>
            <a:r>
              <a:rPr lang="tr-TR" sz="3000" b="1" dirty="0" smtClean="0"/>
              <a:t/>
            </a:r>
            <a:br>
              <a:rPr lang="tr-TR" sz="3000" b="1" dirty="0" smtClean="0"/>
            </a:br>
            <a:r>
              <a:rPr lang="tr-TR" sz="3000" b="1" dirty="0" smtClean="0">
                <a:solidFill>
                  <a:schemeClr val="tx1"/>
                </a:solidFill>
              </a:rPr>
              <a:t>link: </a:t>
            </a:r>
            <a:r>
              <a:rPr lang="tr-TR" sz="3000" dirty="0" smtClean="0">
                <a:solidFill>
                  <a:schemeClr val="tx1"/>
                </a:solidFill>
                <a:hlinkClick r:id="rId3"/>
              </a:rPr>
              <a:t>https://www.youtube.com/watch?v=mg5HXNBUYi0</a:t>
            </a:r>
            <a:r>
              <a:rPr lang="tr-TR" sz="3000" dirty="0" smtClean="0">
                <a:solidFill>
                  <a:schemeClr val="tx1"/>
                </a:solidFill>
              </a:rPr>
              <a:t/>
            </a:r>
            <a:br>
              <a:rPr lang="tr-TR" sz="3000" dirty="0" smtClean="0">
                <a:solidFill>
                  <a:schemeClr val="tx1"/>
                </a:solidFill>
              </a:rPr>
            </a:b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9" name="Fibrias_pulp_production_process_-_Short_versio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7583" y="1460091"/>
            <a:ext cx="7197213" cy="5397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800" b="1" dirty="0" smtClean="0"/>
              <a:t>Can </a:t>
            </a:r>
            <a:r>
              <a:rPr lang="tr-TR" sz="3800" b="1" dirty="0" err="1" smtClean="0"/>
              <a:t>we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change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permeability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and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physical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properties</a:t>
            </a:r>
            <a:r>
              <a:rPr lang="tr-TR" sz="3800" b="1" dirty="0" smtClean="0"/>
              <a:t> of </a:t>
            </a:r>
            <a:r>
              <a:rPr lang="tr-TR" sz="3800" b="1" dirty="0" err="1" smtClean="0"/>
              <a:t>paper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materials</a:t>
            </a:r>
            <a:r>
              <a:rPr lang="tr-TR" sz="3800" b="1" dirty="0" smtClean="0"/>
              <a:t>?</a:t>
            </a:r>
            <a:endParaRPr lang="en-US" sz="38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01445" y="1600200"/>
            <a:ext cx="8264603" cy="4815348"/>
          </a:xfrm>
        </p:spPr>
        <p:txBody>
          <a:bodyPr>
            <a:normAutofit lnSpcReduction="10000"/>
          </a:bodyPr>
          <a:lstStyle/>
          <a:p>
            <a:r>
              <a:rPr lang="tr-TR" sz="2800" dirty="0" err="1" smtClean="0"/>
              <a:t>Paper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paperboard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 is </a:t>
            </a:r>
            <a:r>
              <a:rPr lang="tr-TR" sz="2800" dirty="0" err="1" smtClean="0"/>
              <a:t>directly</a:t>
            </a:r>
            <a:r>
              <a:rPr lang="tr-TR" sz="2800" dirty="0" smtClean="0"/>
              <a:t> </a:t>
            </a:r>
            <a:r>
              <a:rPr lang="tr-TR" sz="2800" dirty="0" err="1" smtClean="0"/>
              <a:t>contact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products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These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permeable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water</a:t>
            </a:r>
            <a:r>
              <a:rPr lang="tr-TR" sz="2800" dirty="0" smtClean="0"/>
              <a:t>, </a:t>
            </a:r>
            <a:r>
              <a:rPr lang="tr-TR" sz="2800" dirty="0" err="1" smtClean="0"/>
              <a:t>water</a:t>
            </a:r>
            <a:r>
              <a:rPr lang="tr-TR" sz="2800" dirty="0" smtClean="0"/>
              <a:t> </a:t>
            </a:r>
            <a:r>
              <a:rPr lang="tr-TR" sz="2800" dirty="0" err="1" smtClean="0"/>
              <a:t>vapour</a:t>
            </a:r>
            <a:r>
              <a:rPr lang="tr-TR" sz="2800" dirty="0" smtClean="0"/>
              <a:t>, </a:t>
            </a:r>
            <a:r>
              <a:rPr lang="en-US" sz="2800" dirty="0" smtClean="0"/>
              <a:t>organic solvents, gases</a:t>
            </a:r>
            <a:r>
              <a:rPr lang="tr-TR" sz="2800" dirty="0" smtClean="0"/>
              <a:t> (</a:t>
            </a:r>
            <a:r>
              <a:rPr lang="en-US" sz="2800" dirty="0" smtClean="0"/>
              <a:t>such as oxygen, carbon dioxide and nitrogen</a:t>
            </a:r>
            <a:r>
              <a:rPr lang="tr-TR" sz="2800" dirty="0" smtClean="0"/>
              <a:t>) </a:t>
            </a:r>
            <a:r>
              <a:rPr lang="en-US" sz="2800" dirty="0" smtClean="0"/>
              <a:t>and </a:t>
            </a:r>
            <a:r>
              <a:rPr lang="tr-TR" sz="2800" dirty="0" smtClean="0"/>
              <a:t>v</a:t>
            </a:r>
            <a:r>
              <a:rPr lang="en-US" sz="2800" dirty="0" err="1" smtClean="0"/>
              <a:t>olatile</a:t>
            </a:r>
            <a:r>
              <a:rPr lang="en-US" sz="2800" dirty="0" smtClean="0"/>
              <a:t> </a:t>
            </a:r>
            <a:r>
              <a:rPr lang="en-US" sz="2800" dirty="0" err="1" smtClean="0"/>
              <a:t>flavours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poor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barrier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properties</a:t>
            </a:r>
            <a:r>
              <a:rPr lang="tr-TR" sz="2800" b="1" dirty="0" smtClean="0">
                <a:solidFill>
                  <a:srgbClr val="C00000"/>
                </a:solidFill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</a:rPr>
              <a:t>paper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and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paperboard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packaging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materials</a:t>
            </a:r>
            <a:r>
              <a:rPr lang="tr-TR" sz="2800" b="1" dirty="0" smtClean="0">
                <a:solidFill>
                  <a:srgbClr val="C00000"/>
                </a:solidFill>
              </a:rPr>
              <a:t> can be </a:t>
            </a:r>
            <a:r>
              <a:rPr lang="tr-TR" sz="2800" b="1" dirty="0" err="1" smtClean="0">
                <a:solidFill>
                  <a:srgbClr val="C00000"/>
                </a:solidFill>
              </a:rPr>
              <a:t>improved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through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coating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and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lamination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plastic</a:t>
            </a:r>
            <a:r>
              <a:rPr lang="tr-TR" sz="2800" dirty="0" smtClean="0"/>
              <a:t> </a:t>
            </a:r>
            <a:r>
              <a:rPr lang="tr-TR" sz="2800" dirty="0" err="1" smtClean="0"/>
              <a:t>materials</a:t>
            </a:r>
            <a:r>
              <a:rPr lang="tr-TR" sz="2800" dirty="0" smtClean="0"/>
              <a:t>, </a:t>
            </a:r>
            <a:r>
              <a:rPr lang="tr-TR" sz="2800" dirty="0" err="1" smtClean="0"/>
              <a:t>aluminium</a:t>
            </a:r>
            <a:r>
              <a:rPr lang="tr-TR" sz="2800" dirty="0" smtClean="0"/>
              <a:t> </a:t>
            </a:r>
            <a:r>
              <a:rPr lang="tr-TR" sz="2800" dirty="0" err="1" smtClean="0"/>
              <a:t>foil</a:t>
            </a:r>
            <a:r>
              <a:rPr lang="tr-TR" sz="2800" dirty="0" smtClean="0"/>
              <a:t>, </a:t>
            </a:r>
            <a:r>
              <a:rPr lang="tr-TR" sz="2800" dirty="0" err="1" smtClean="0"/>
              <a:t>wax</a:t>
            </a:r>
            <a:r>
              <a:rPr lang="tr-TR" sz="2800" dirty="0" smtClean="0"/>
              <a:t> </a:t>
            </a:r>
            <a:r>
              <a:rPr lang="tr-TR" sz="2800" dirty="0" err="1" smtClean="0"/>
              <a:t>etc</a:t>
            </a:r>
            <a:r>
              <a:rPr lang="tr-TR" sz="2800" dirty="0" smtClean="0"/>
              <a:t>…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800" b="1" dirty="0" smtClean="0"/>
              <a:t>Can </a:t>
            </a:r>
            <a:r>
              <a:rPr lang="tr-TR" sz="3800" b="1" dirty="0" err="1" smtClean="0"/>
              <a:t>we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change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permeability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and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physical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properties</a:t>
            </a:r>
            <a:r>
              <a:rPr lang="tr-TR" sz="3800" b="1" dirty="0" smtClean="0"/>
              <a:t> of </a:t>
            </a:r>
            <a:r>
              <a:rPr lang="tr-TR" sz="3800" b="1" dirty="0" err="1" smtClean="0"/>
              <a:t>paper</a:t>
            </a:r>
            <a:r>
              <a:rPr lang="tr-TR" sz="3800" b="1" dirty="0" smtClean="0"/>
              <a:t> </a:t>
            </a:r>
            <a:r>
              <a:rPr lang="tr-TR" sz="3800" b="1" dirty="0" err="1" smtClean="0"/>
              <a:t>materials</a:t>
            </a:r>
            <a:r>
              <a:rPr lang="tr-TR" sz="3800" b="1" dirty="0" smtClean="0"/>
              <a:t>?</a:t>
            </a:r>
            <a:endParaRPr lang="en-US" sz="38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 smtClean="0"/>
              <a:t>Bonding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agents</a:t>
            </a:r>
            <a:r>
              <a:rPr lang="tr-TR" sz="2800" b="1" dirty="0" smtClean="0"/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</a:t>
            </a:r>
            <a:r>
              <a:rPr lang="tr-TR" sz="2800" dirty="0" err="1" smtClean="0"/>
              <a:t>hydrolyzed</a:t>
            </a:r>
            <a:r>
              <a:rPr lang="tr-TR" sz="2800" dirty="0" smtClean="0"/>
              <a:t> </a:t>
            </a:r>
            <a:r>
              <a:rPr lang="tr-TR" sz="2800" dirty="0" err="1" smtClean="0"/>
              <a:t>starch</a:t>
            </a:r>
            <a:r>
              <a:rPr lang="tr-TR" sz="2800" dirty="0" smtClean="0"/>
              <a:t>, </a:t>
            </a:r>
            <a:r>
              <a:rPr lang="tr-TR" sz="2800" dirty="0" err="1" smtClean="0"/>
              <a:t>alum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methylcellulose</a:t>
            </a:r>
            <a:r>
              <a:rPr lang="tr-TR" sz="2800" dirty="0" smtClean="0"/>
              <a:t>)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b="1" dirty="0" err="1" smtClean="0"/>
              <a:t>facilitate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printing</a:t>
            </a:r>
            <a:endParaRPr lang="tr-TR" sz="2800" b="1" dirty="0" smtClean="0"/>
          </a:p>
          <a:p>
            <a:endParaRPr lang="tr-TR" sz="1600" dirty="0" smtClean="0"/>
          </a:p>
          <a:p>
            <a:r>
              <a:rPr lang="tr-TR" sz="2800" b="1" dirty="0" smtClean="0">
                <a:solidFill>
                  <a:srgbClr val="C00000"/>
                </a:solidFill>
              </a:rPr>
              <a:t>Mineral </a:t>
            </a:r>
            <a:r>
              <a:rPr lang="tr-TR" sz="2800" b="1" dirty="0" err="1" smtClean="0">
                <a:solidFill>
                  <a:srgbClr val="C00000"/>
                </a:solidFill>
              </a:rPr>
              <a:t>fillers</a:t>
            </a:r>
            <a:r>
              <a:rPr lang="tr-TR" sz="2800" b="1" dirty="0" smtClean="0"/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kaolin, </a:t>
            </a:r>
            <a:r>
              <a:rPr lang="tr-TR" sz="2800" dirty="0" err="1" smtClean="0"/>
              <a:t>talc</a:t>
            </a:r>
            <a:r>
              <a:rPr lang="tr-TR" sz="2800" dirty="0" smtClean="0"/>
              <a:t>, </a:t>
            </a:r>
            <a:r>
              <a:rPr lang="en-US" sz="2800" dirty="0" smtClean="0"/>
              <a:t>calcium salts, titanium dioxide)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rgbClr val="C00000"/>
                </a:solidFill>
              </a:rPr>
              <a:t>improve whiteness and remove surface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irregularities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endParaRPr lang="tr-TR" sz="1600" dirty="0" smtClean="0"/>
          </a:p>
          <a:p>
            <a:r>
              <a:rPr lang="tr-TR" sz="2800" b="1" dirty="0" err="1" smtClean="0">
                <a:solidFill>
                  <a:srgbClr val="0000FF"/>
                </a:solidFill>
              </a:rPr>
              <a:t>Polyacrylamide</a:t>
            </a:r>
            <a:r>
              <a:rPr lang="tr-TR" sz="2800" b="1" dirty="0" smtClean="0">
                <a:solidFill>
                  <a:srgbClr val="0000FF"/>
                </a:solidFill>
              </a:rPr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urea</a:t>
            </a:r>
            <a:r>
              <a:rPr lang="tr-TR" sz="2800" b="1" dirty="0" smtClean="0">
                <a:solidFill>
                  <a:srgbClr val="0000FF"/>
                </a:solidFill>
              </a:rPr>
              <a:t>-</a:t>
            </a:r>
            <a:r>
              <a:rPr lang="tr-TR" sz="2800" b="1" dirty="0" err="1" smtClean="0">
                <a:solidFill>
                  <a:srgbClr val="0000FF"/>
                </a:solidFill>
              </a:rPr>
              <a:t>formaldehyde</a:t>
            </a:r>
            <a:r>
              <a:rPr lang="tr-TR" sz="2800" b="1" dirty="0" smtClean="0">
                <a:solidFill>
                  <a:srgbClr val="0000FF"/>
                </a:solidFill>
              </a:rPr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synthetic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latex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or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polyethylenimine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are added for </a:t>
            </a:r>
            <a:r>
              <a:rPr lang="en-US" sz="2800" b="1" dirty="0" smtClean="0">
                <a:solidFill>
                  <a:srgbClr val="0000FF"/>
                </a:solidFill>
              </a:rPr>
              <a:t>greater mechanical strength</a:t>
            </a:r>
            <a:r>
              <a:rPr lang="en-US" sz="2800" dirty="0" smtClean="0"/>
              <a:t>, especially when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paper</a:t>
            </a:r>
            <a:r>
              <a:rPr lang="tr-TR" sz="2800" dirty="0" smtClean="0"/>
              <a:t> is </a:t>
            </a:r>
            <a:r>
              <a:rPr lang="tr-TR" sz="2800" dirty="0" err="1" smtClean="0"/>
              <a:t>wet</a:t>
            </a:r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examples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modified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270999" y="1524000"/>
          <a:ext cx="8701551" cy="526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031"/>
                <a:gridCol w="3486150"/>
                <a:gridCol w="3385370"/>
              </a:tblGrid>
              <a:tr h="860548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Term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Pre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processing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Properties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and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applications</a:t>
                      </a:r>
                      <a:endParaRPr lang="tr-TR" sz="2400" dirty="0"/>
                    </a:p>
                  </a:txBody>
                  <a:tcPr/>
                </a:tc>
              </a:tr>
              <a:tr h="1625477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Glassine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Aluminum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foil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lamination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barrier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properties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moisture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UV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Butter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cream</a:t>
                      </a:r>
                      <a:endParaRPr lang="tr-TR" sz="2400" dirty="0"/>
                    </a:p>
                  </a:txBody>
                  <a:tcPr/>
                </a:tc>
              </a:tr>
              <a:tr h="1625477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Kraft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paper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Aluminum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foil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lamination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Polyethylene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extrusion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--PVDC (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polyvinylidene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chloride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coating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--Hot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melt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adhesion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Whiteness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printability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soups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chocolate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biscuits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sealing</a:t>
                      </a:r>
                      <a:endParaRPr lang="tr-TR" sz="2400" dirty="0"/>
                    </a:p>
                  </a:txBody>
                  <a:tcPr/>
                </a:tc>
              </a:tr>
              <a:tr h="860548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Calendered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kraft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paper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Kraft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waxing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Acceptable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printability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cheese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confectionery</a:t>
                      </a:r>
                      <a:endParaRPr lang="tr-TR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examples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modified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</p:txBody>
      </p:sp>
      <p:graphicFrame>
        <p:nvGraphicFramePr>
          <p:cNvPr id="7" name="6 İçerik Yer Tutucusu"/>
          <p:cNvGraphicFramePr>
            <a:graphicFrameLocks/>
          </p:cNvGraphicFramePr>
          <p:nvPr/>
        </p:nvGraphicFramePr>
        <p:xfrm>
          <a:off x="235975" y="1600200"/>
          <a:ext cx="870154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044"/>
                <a:gridCol w="2639962"/>
                <a:gridCol w="418854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Term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Pre</a:t>
                      </a:r>
                      <a:r>
                        <a:rPr lang="tr-TR" sz="2400" dirty="0" smtClean="0"/>
                        <a:t>-</a:t>
                      </a:r>
                      <a:r>
                        <a:rPr lang="tr-TR" sz="2400" dirty="0" err="1" smtClean="0"/>
                        <a:t>processing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Properties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and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applications</a:t>
                      </a:r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Genuine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parchment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Lamination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Polyethylene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extrusion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--Hot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melt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adhesion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disintegrate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moisture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</a:t>
                      </a:r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Bleached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greaseproof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paper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Greaseproof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pet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a-DK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kumimoji="0" lang="da-DK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 liner bag, labeling</a:t>
                      </a:r>
                    </a:p>
                    <a:p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r>
                        <a:rPr kumimoji="0" lang="tr-TR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biscuit</a:t>
                      </a:r>
                      <a:endParaRPr kumimoji="0" lang="tr-TR" sz="2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endParaRPr lang="tr-T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Glazed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bleached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kraft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Aluminum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foil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lamination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Polyethylene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extrusion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mechanical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endParaRPr kumimoji="0" lang="tr-TR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kumimoji="0"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printability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Glassine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8" name="Picture 22" descr="glassine paper for food packagin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692" y="1772980"/>
            <a:ext cx="4096876" cy="4096877"/>
          </a:xfrm>
          <a:prstGeom prst="rect">
            <a:avLst/>
          </a:prstGeom>
          <a:noFill/>
        </p:spPr>
      </p:pic>
      <p:pic>
        <p:nvPicPr>
          <p:cNvPr id="13316" name="Picture 4" descr="glassine paper for food packaging ile ilgili görsel sonucu"/>
          <p:cNvPicPr>
            <a:picLocks noChangeAspect="1" noChangeArrowheads="1"/>
          </p:cNvPicPr>
          <p:nvPr/>
        </p:nvPicPr>
        <p:blipFill>
          <a:blip r:embed="rId3"/>
          <a:srcRect l="19355" r="17419" b="16608"/>
          <a:stretch>
            <a:fillRect/>
          </a:stretch>
        </p:blipFill>
        <p:spPr bwMode="auto">
          <a:xfrm>
            <a:off x="604684" y="3782961"/>
            <a:ext cx="3613355" cy="2780071"/>
          </a:xfrm>
          <a:prstGeom prst="rect">
            <a:avLst/>
          </a:prstGeom>
          <a:noFill/>
        </p:spPr>
      </p:pic>
      <p:pic>
        <p:nvPicPr>
          <p:cNvPr id="13314" name="Picture 2" descr="glassine paper for food packaging ile ilgili görsel sonucu"/>
          <p:cNvPicPr>
            <a:picLocks noChangeAspect="1" noChangeArrowheads="1"/>
          </p:cNvPicPr>
          <p:nvPr/>
        </p:nvPicPr>
        <p:blipFill>
          <a:blip r:embed="rId4"/>
          <a:srcRect l="5360" t="8716" r="7109" b="11927"/>
          <a:stretch>
            <a:fillRect/>
          </a:stretch>
        </p:blipFill>
        <p:spPr bwMode="auto">
          <a:xfrm>
            <a:off x="943897" y="1887794"/>
            <a:ext cx="2757948" cy="2551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Kraft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7" name="Picture 18" descr="kraft paper for food packagin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100" y="3819836"/>
            <a:ext cx="4393294" cy="2905432"/>
          </a:xfrm>
          <a:prstGeom prst="rect">
            <a:avLst/>
          </a:prstGeom>
          <a:noFill/>
        </p:spPr>
      </p:pic>
      <p:pic>
        <p:nvPicPr>
          <p:cNvPr id="8" name="Picture 20" descr="kraft paper for food packaging ile ilgili görsel sonucu"/>
          <p:cNvPicPr>
            <a:picLocks noChangeAspect="1" noChangeArrowheads="1"/>
          </p:cNvPicPr>
          <p:nvPr/>
        </p:nvPicPr>
        <p:blipFill>
          <a:blip r:embed="rId3"/>
          <a:srcRect t="19794" b="22916"/>
          <a:stretch>
            <a:fillRect/>
          </a:stretch>
        </p:blipFill>
        <p:spPr bwMode="auto">
          <a:xfrm>
            <a:off x="421045" y="1710813"/>
            <a:ext cx="4659529" cy="2669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What</a:t>
            </a:r>
            <a:r>
              <a:rPr lang="tr-TR" b="1" dirty="0" smtClean="0"/>
              <a:t> is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difference</a:t>
            </a:r>
            <a:r>
              <a:rPr lang="tr-TR" b="1" dirty="0" smtClean="0"/>
              <a:t> </a:t>
            </a:r>
            <a:r>
              <a:rPr lang="tr-TR" b="1" dirty="0" err="1" smtClean="0"/>
              <a:t>between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paperboard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Paper and paperboard </a:t>
            </a:r>
            <a:r>
              <a:rPr lang="tr-TR" sz="2800" b="1" dirty="0" err="1" smtClean="0">
                <a:solidFill>
                  <a:srgbClr val="0000FF"/>
                </a:solidFill>
              </a:rPr>
              <a:t>are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sheet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materials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en-US" sz="2800" b="1" dirty="0" smtClean="0"/>
              <a:t>made up from an interlaced</a:t>
            </a:r>
            <a:r>
              <a:rPr lang="tr-TR" sz="2800" b="1" dirty="0" smtClean="0"/>
              <a:t> </a:t>
            </a:r>
            <a:r>
              <a:rPr lang="en-US" sz="2800" b="1" dirty="0" smtClean="0"/>
              <a:t>network of cellulose </a:t>
            </a:r>
            <a:r>
              <a:rPr lang="en-US" sz="2800" b="1" dirty="0" err="1" smtClean="0"/>
              <a:t>fibres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derived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from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wood</a:t>
            </a:r>
            <a:endParaRPr lang="tr-TR" sz="2800" b="1" dirty="0" smtClean="0"/>
          </a:p>
          <a:p>
            <a:endParaRPr lang="tr-TR" sz="10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The difference between paper and paperboard is its weight</a:t>
            </a:r>
            <a:r>
              <a:rPr lang="en-US" sz="2800" dirty="0" smtClean="0"/>
              <a:t>. The term</a:t>
            </a:r>
            <a:r>
              <a:rPr lang="tr-TR" sz="2800" dirty="0" smtClean="0"/>
              <a:t> </a:t>
            </a:r>
            <a:r>
              <a:rPr lang="en-US" sz="2800" dirty="0" smtClean="0"/>
              <a:t>paperboard applies beyond a weight of 250 g</a:t>
            </a:r>
            <a:r>
              <a:rPr lang="tr-TR" sz="2800" dirty="0" smtClean="0"/>
              <a:t>/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endParaRPr lang="tr-TR" sz="2800" baseline="30000" dirty="0" smtClean="0"/>
          </a:p>
          <a:p>
            <a:endParaRPr lang="tr-TR" sz="1000" baseline="30000" dirty="0" smtClean="0"/>
          </a:p>
          <a:p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two</a:t>
            </a:r>
            <a:r>
              <a:rPr lang="tr-TR" sz="2800" dirty="0" smtClean="0"/>
              <a:t> </a:t>
            </a:r>
            <a:r>
              <a:rPr lang="tr-TR" sz="2800" dirty="0" err="1" smtClean="0"/>
              <a:t>types</a:t>
            </a:r>
            <a:r>
              <a:rPr lang="tr-TR" sz="2800" dirty="0" smtClean="0"/>
              <a:t> of </a:t>
            </a:r>
            <a:r>
              <a:rPr lang="tr-TR" sz="2800" dirty="0" err="1" smtClean="0"/>
              <a:t>paperboard</a:t>
            </a:r>
            <a:r>
              <a:rPr lang="tr-TR" sz="2800" dirty="0" smtClean="0"/>
              <a:t> as </a:t>
            </a:r>
            <a:r>
              <a:rPr lang="tr-TR" sz="2800" dirty="0" err="1" smtClean="0"/>
              <a:t>follow</a:t>
            </a:r>
            <a:endParaRPr lang="tr-TR" sz="2800" dirty="0" smtClean="0"/>
          </a:p>
          <a:p>
            <a:pPr lvl="2"/>
            <a:r>
              <a:rPr lang="tr-TR" sz="2800" i="1" dirty="0" err="1" smtClean="0"/>
              <a:t>corrugated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fiberboard</a:t>
            </a:r>
            <a:endParaRPr lang="tr-TR" sz="2800" i="1" dirty="0" smtClean="0"/>
          </a:p>
          <a:p>
            <a:pPr lvl="2"/>
            <a:r>
              <a:rPr lang="tr-TR" sz="2800" i="1" dirty="0" err="1" smtClean="0"/>
              <a:t>boxboard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or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cartonboard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Parchment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11266" name="Picture 2" descr="Genuine parchment for food packagin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270" y="1600199"/>
            <a:ext cx="3044825" cy="3044825"/>
          </a:xfrm>
          <a:prstGeom prst="rect">
            <a:avLst/>
          </a:prstGeom>
          <a:noFill/>
        </p:spPr>
      </p:pic>
      <p:pic>
        <p:nvPicPr>
          <p:cNvPr id="11268" name="Picture 4" descr="Genuine parchment for food packagi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9253" y="2030923"/>
            <a:ext cx="3920594" cy="2585321"/>
          </a:xfrm>
          <a:prstGeom prst="rect">
            <a:avLst/>
          </a:prstGeom>
          <a:noFill/>
        </p:spPr>
      </p:pic>
      <p:sp>
        <p:nvSpPr>
          <p:cNvPr id="11270" name="AutoShape 6" descr="Genuine parchment for food packagi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72" name="Picture 8" descr="Genuine parchment for food packaging ile ilgili görsel sonucu"/>
          <p:cNvPicPr>
            <a:picLocks noChangeAspect="1" noChangeArrowheads="1"/>
          </p:cNvPicPr>
          <p:nvPr/>
        </p:nvPicPr>
        <p:blipFill>
          <a:blip r:embed="rId4"/>
          <a:srcRect t="29677" b="28645"/>
          <a:stretch>
            <a:fillRect/>
          </a:stretch>
        </p:blipFill>
        <p:spPr bwMode="auto">
          <a:xfrm>
            <a:off x="657020" y="4642492"/>
            <a:ext cx="4431174" cy="184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Greaseproof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/</a:t>
            </a:r>
            <a:r>
              <a:rPr lang="tr-TR" b="1" dirty="0" err="1" smtClean="0"/>
              <a:t>kraft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10242" name="Picture 2" descr="greaseproof paper for food packaging ile ilgili görsel sonucu"/>
          <p:cNvPicPr>
            <a:picLocks noChangeAspect="1" noChangeArrowheads="1"/>
          </p:cNvPicPr>
          <p:nvPr/>
        </p:nvPicPr>
        <p:blipFill>
          <a:blip r:embed="rId2"/>
          <a:srcRect l="13252" t="12533" r="17001" b="12359"/>
          <a:stretch>
            <a:fillRect/>
          </a:stretch>
        </p:blipFill>
        <p:spPr bwMode="auto">
          <a:xfrm>
            <a:off x="1029361" y="1725561"/>
            <a:ext cx="2178223" cy="2123767"/>
          </a:xfrm>
          <a:prstGeom prst="rect">
            <a:avLst/>
          </a:prstGeom>
          <a:noFill/>
        </p:spPr>
      </p:pic>
      <p:pic>
        <p:nvPicPr>
          <p:cNvPr id="10244" name="Picture 4" descr="greaseproof paper for food packagi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742" y="1740309"/>
            <a:ext cx="3767701" cy="3767701"/>
          </a:xfrm>
          <a:prstGeom prst="rect">
            <a:avLst/>
          </a:prstGeom>
          <a:noFill/>
        </p:spPr>
      </p:pic>
      <p:pic>
        <p:nvPicPr>
          <p:cNvPr id="10246" name="Picture 6" descr="greaseproof paper for food packagi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43" y="4133058"/>
            <a:ext cx="3546269" cy="2343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600" b="1" dirty="0" err="1" smtClean="0">
                <a:solidFill>
                  <a:srgbClr val="0000FF"/>
                </a:solidFill>
              </a:rPr>
              <a:t>Tea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and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coffee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bags</a:t>
            </a:r>
            <a:r>
              <a:rPr lang="tr-TR" sz="2600" b="1" dirty="0" smtClean="0">
                <a:solidFill>
                  <a:srgbClr val="0000FF"/>
                </a:solidFill>
              </a:rPr>
              <a:t>: </a:t>
            </a:r>
            <a:r>
              <a:rPr lang="en-US" sz="2600" dirty="0" smtClean="0"/>
              <a:t>These are </a:t>
            </a:r>
            <a:r>
              <a:rPr lang="tr-TR" sz="2600" dirty="0" err="1" smtClean="0"/>
              <a:t>heat</a:t>
            </a:r>
            <a:r>
              <a:rPr lang="tr-TR" sz="2600" dirty="0" smtClean="0"/>
              <a:t> </a:t>
            </a:r>
            <a:r>
              <a:rPr lang="tr-TR" sz="2600" dirty="0" err="1" smtClean="0"/>
              <a:t>sealable</a:t>
            </a:r>
            <a:r>
              <a:rPr lang="tr-TR" sz="2600" dirty="0" smtClean="0"/>
              <a:t> </a:t>
            </a:r>
            <a:r>
              <a:rPr lang="tr-TR" sz="2600" dirty="0" err="1" smtClean="0"/>
              <a:t>bags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they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en-US" sz="2600" dirty="0" smtClean="0"/>
              <a:t>made from very light-weight porous tissues</a:t>
            </a:r>
            <a:r>
              <a:rPr lang="tr-TR" sz="2600" dirty="0" smtClean="0"/>
              <a:t> in </a:t>
            </a:r>
            <a:r>
              <a:rPr lang="tr-TR" sz="2600" dirty="0" err="1" smtClean="0"/>
              <a:t>order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facilitate</a:t>
            </a:r>
            <a:r>
              <a:rPr lang="tr-TR" sz="2600" dirty="0" smtClean="0"/>
              <a:t> </a:t>
            </a:r>
            <a:r>
              <a:rPr lang="tr-TR" sz="2600" dirty="0" err="1" smtClean="0"/>
              <a:t>extraction</a:t>
            </a:r>
            <a:r>
              <a:rPr lang="tr-TR" sz="2600" dirty="0" smtClean="0"/>
              <a:t>. </a:t>
            </a:r>
            <a:r>
              <a:rPr lang="tr-TR" sz="2600" dirty="0" err="1" smtClean="0"/>
              <a:t>In</a:t>
            </a:r>
            <a:r>
              <a:rPr lang="tr-TR" sz="2600" dirty="0" smtClean="0"/>
              <a:t> </a:t>
            </a:r>
            <a:r>
              <a:rPr lang="tr-TR" sz="2600" dirty="0" err="1" smtClean="0"/>
              <a:t>order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increase</a:t>
            </a:r>
            <a:r>
              <a:rPr lang="tr-TR" sz="2600" dirty="0" smtClean="0"/>
              <a:t> </a:t>
            </a:r>
            <a:r>
              <a:rPr lang="tr-TR" sz="2600" dirty="0" err="1" smtClean="0"/>
              <a:t>resistance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heat</a:t>
            </a:r>
            <a:r>
              <a:rPr lang="tr-TR" sz="2600" dirty="0" smtClean="0"/>
              <a:t>, </a:t>
            </a:r>
            <a:r>
              <a:rPr lang="tr-TR" sz="2600" dirty="0" err="1" smtClean="0"/>
              <a:t>paper</a:t>
            </a:r>
            <a:r>
              <a:rPr lang="tr-TR" sz="2600" dirty="0" smtClean="0"/>
              <a:t> </a:t>
            </a:r>
            <a:r>
              <a:rPr lang="tr-TR" sz="2600" dirty="0" err="1" smtClean="0"/>
              <a:t>material</a:t>
            </a:r>
            <a:r>
              <a:rPr lang="tr-TR" sz="2600" dirty="0" smtClean="0"/>
              <a:t> </a:t>
            </a:r>
            <a:r>
              <a:rPr lang="tr-TR" sz="2600" dirty="0" err="1" smtClean="0"/>
              <a:t>should</a:t>
            </a:r>
            <a:r>
              <a:rPr lang="tr-TR" sz="2600" dirty="0" smtClean="0"/>
              <a:t> </a:t>
            </a:r>
            <a:r>
              <a:rPr lang="tr-TR" sz="2600" dirty="0" err="1" smtClean="0"/>
              <a:t>contain</a:t>
            </a:r>
            <a:r>
              <a:rPr lang="tr-TR" sz="2600" dirty="0" smtClean="0"/>
              <a:t> </a:t>
            </a:r>
            <a:r>
              <a:rPr lang="tr-TR" sz="2600" dirty="0" err="1" smtClean="0"/>
              <a:t>polypropylene</a:t>
            </a:r>
            <a:r>
              <a:rPr lang="tr-TR" sz="2600" dirty="0" smtClean="0"/>
              <a:t> (PP)</a:t>
            </a:r>
          </a:p>
          <a:p>
            <a:pPr>
              <a:buNone/>
            </a:pPr>
            <a:endParaRPr lang="tr-TR" sz="2600" dirty="0" smtClean="0"/>
          </a:p>
          <a:p>
            <a:r>
              <a:rPr lang="tr-TR" sz="2600" b="1" dirty="0" err="1" smtClean="0">
                <a:solidFill>
                  <a:srgbClr val="C00000"/>
                </a:solidFill>
              </a:rPr>
              <a:t>Paper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bags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and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wrapping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papers</a:t>
            </a:r>
            <a:r>
              <a:rPr lang="tr-TR" sz="2600" b="1" dirty="0" smtClean="0">
                <a:solidFill>
                  <a:srgbClr val="C00000"/>
                </a:solidFill>
              </a:rPr>
              <a:t>: </a:t>
            </a:r>
            <a:r>
              <a:rPr lang="tr-TR" sz="2600" dirty="0" err="1" smtClean="0"/>
              <a:t>Paper</a:t>
            </a:r>
            <a:r>
              <a:rPr lang="tr-TR" sz="2600" dirty="0" smtClean="0"/>
              <a:t> </a:t>
            </a:r>
            <a:r>
              <a:rPr lang="tr-TR" sz="2600" dirty="0" err="1" smtClean="0"/>
              <a:t>bags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especially</a:t>
            </a:r>
            <a:r>
              <a:rPr lang="tr-TR" sz="2600" dirty="0" smtClean="0"/>
              <a:t> </a:t>
            </a:r>
            <a:r>
              <a:rPr lang="tr-TR" sz="2600" dirty="0" err="1" smtClean="0"/>
              <a:t>used</a:t>
            </a:r>
            <a:r>
              <a:rPr lang="tr-TR" sz="2600" dirty="0" smtClean="0"/>
              <a:t>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fruits</a:t>
            </a:r>
            <a:r>
              <a:rPr lang="tr-TR" sz="2600" dirty="0" smtClean="0"/>
              <a:t>, </a:t>
            </a:r>
            <a:r>
              <a:rPr lang="tr-TR" sz="2600" dirty="0" err="1" smtClean="0"/>
              <a:t>vegetables</a:t>
            </a:r>
            <a:r>
              <a:rPr lang="tr-TR" sz="2600" dirty="0" smtClean="0"/>
              <a:t>, </a:t>
            </a:r>
            <a:r>
              <a:rPr lang="tr-TR" sz="2600" dirty="0" err="1" smtClean="0"/>
              <a:t>fresh</a:t>
            </a:r>
            <a:r>
              <a:rPr lang="tr-TR" sz="2600" dirty="0" smtClean="0"/>
              <a:t> </a:t>
            </a:r>
            <a:r>
              <a:rPr lang="tr-TR" sz="2600" dirty="0" err="1" smtClean="0"/>
              <a:t>bread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cakes</a:t>
            </a:r>
            <a:r>
              <a:rPr lang="tr-TR" sz="2600" dirty="0" smtClean="0"/>
              <a:t>. </a:t>
            </a:r>
            <a:r>
              <a:rPr lang="tr-TR" sz="2600" dirty="0" err="1" smtClean="0"/>
              <a:t>Manual</a:t>
            </a:r>
            <a:r>
              <a:rPr lang="tr-TR" sz="2600" dirty="0" smtClean="0"/>
              <a:t> </a:t>
            </a:r>
            <a:r>
              <a:rPr lang="tr-TR" sz="2600" dirty="0" err="1" smtClean="0"/>
              <a:t>wrapping</a:t>
            </a:r>
            <a:r>
              <a:rPr lang="tr-TR" sz="2600" dirty="0" smtClean="0"/>
              <a:t> </a:t>
            </a:r>
            <a:r>
              <a:rPr lang="tr-TR" sz="2600" dirty="0" err="1" smtClean="0"/>
              <a:t>papers</a:t>
            </a:r>
            <a:r>
              <a:rPr lang="tr-TR" sz="2600" dirty="0" smtClean="0"/>
              <a:t>, </a:t>
            </a:r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precut</a:t>
            </a:r>
            <a:r>
              <a:rPr lang="tr-TR" sz="2600" dirty="0" smtClean="0"/>
              <a:t> </a:t>
            </a:r>
            <a:r>
              <a:rPr lang="tr-TR" sz="2600" dirty="0" err="1" smtClean="0"/>
              <a:t>sheets</a:t>
            </a:r>
            <a:r>
              <a:rPr lang="tr-TR" sz="2600" dirty="0" smtClean="0"/>
              <a:t>,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en-US" sz="2600" dirty="0" smtClean="0"/>
              <a:t>also widely used in butchers shops and for fish</a:t>
            </a:r>
            <a:r>
              <a:rPr lang="tr-TR" sz="2600" dirty="0" smtClean="0"/>
              <a:t>, </a:t>
            </a:r>
            <a:r>
              <a:rPr lang="en-US" sz="2600" dirty="0" smtClean="0"/>
              <a:t>chips</a:t>
            </a:r>
            <a:r>
              <a:rPr lang="tr-TR" sz="2600" dirty="0" smtClean="0"/>
              <a:t>, </a:t>
            </a:r>
            <a:r>
              <a:rPr lang="tr-TR" sz="2600" dirty="0" err="1" smtClean="0"/>
              <a:t>hamburgers</a:t>
            </a:r>
            <a:endParaRPr lang="tr-T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28600" y="1809750"/>
            <a:ext cx="5162550" cy="4495800"/>
          </a:xfrm>
        </p:spPr>
        <p:txBody>
          <a:bodyPr>
            <a:normAutofit fontScale="92500"/>
          </a:bodyPr>
          <a:lstStyle/>
          <a:p>
            <a:r>
              <a:rPr lang="tr-TR" sz="2600" b="1" dirty="0" err="1" smtClean="0">
                <a:solidFill>
                  <a:srgbClr val="0000FF"/>
                </a:solidFill>
              </a:rPr>
              <a:t>Multiwall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paper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sucks</a:t>
            </a:r>
            <a:r>
              <a:rPr lang="tr-TR" sz="2600" b="1" dirty="0" smtClean="0">
                <a:solidFill>
                  <a:srgbClr val="0000FF"/>
                </a:solidFill>
              </a:rPr>
              <a:t>: </a:t>
            </a:r>
            <a:r>
              <a:rPr lang="tr-TR" sz="2600" dirty="0" err="1" smtClean="0"/>
              <a:t>They</a:t>
            </a:r>
            <a:r>
              <a:rPr lang="tr-TR" sz="2600" dirty="0" smtClean="0"/>
              <a:t> </a:t>
            </a:r>
            <a:r>
              <a:rPr lang="en-US" sz="2600" dirty="0" smtClean="0"/>
              <a:t>are made from between 2 and 6</a:t>
            </a:r>
            <a:r>
              <a:rPr lang="tr-TR" sz="2600" dirty="0" smtClean="0"/>
              <a:t> </a:t>
            </a:r>
            <a:r>
              <a:rPr lang="en-US" sz="2600" dirty="0" smtClean="0"/>
              <a:t>layers of paper</a:t>
            </a:r>
            <a:r>
              <a:rPr lang="tr-TR" sz="2600" dirty="0" smtClean="0"/>
              <a:t>. </a:t>
            </a:r>
            <a:r>
              <a:rPr lang="en-US" sz="2600" dirty="0" smtClean="0"/>
              <a:t>The main type of paper used is </a:t>
            </a:r>
            <a:r>
              <a:rPr lang="en-US" sz="2600" b="1" dirty="0" smtClean="0"/>
              <a:t>natural brown </a:t>
            </a:r>
            <a:r>
              <a:rPr lang="en-US" sz="2600" b="1" dirty="0" err="1" smtClean="0"/>
              <a:t>kraft</a:t>
            </a:r>
            <a:r>
              <a:rPr lang="en-US" sz="2600" b="1" dirty="0" smtClean="0"/>
              <a:t> paper which has good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strength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properties</a:t>
            </a:r>
            <a:r>
              <a:rPr lang="tr-TR" sz="2600" dirty="0" smtClean="0"/>
              <a:t>. S</a:t>
            </a:r>
            <a:r>
              <a:rPr lang="en-US" sz="2600" dirty="0" err="1" smtClean="0"/>
              <a:t>ugar</a:t>
            </a:r>
            <a:r>
              <a:rPr lang="en-US" sz="2600" dirty="0" smtClean="0"/>
              <a:t>, dried milk, whey powder, coffee beans, flour, peanuts, potatoes</a:t>
            </a:r>
            <a:r>
              <a:rPr lang="tr-TR" sz="2600" dirty="0" smtClean="0"/>
              <a:t> </a:t>
            </a:r>
            <a:r>
              <a:rPr lang="en-US" sz="2600" dirty="0" smtClean="0"/>
              <a:t>and other fresh vegetable products</a:t>
            </a:r>
            <a:r>
              <a:rPr lang="tr-TR" sz="2600" dirty="0" smtClean="0"/>
              <a:t> can be </a:t>
            </a:r>
            <a:r>
              <a:rPr lang="tr-TR" sz="2600" dirty="0" err="1" smtClean="0"/>
              <a:t>carry</a:t>
            </a:r>
            <a:r>
              <a:rPr lang="tr-TR" sz="2600" dirty="0" smtClean="0"/>
              <a:t> </a:t>
            </a:r>
            <a:r>
              <a:rPr lang="tr-TR" sz="2600" dirty="0" err="1" smtClean="0"/>
              <a:t>by</a:t>
            </a:r>
            <a:r>
              <a:rPr lang="tr-TR" sz="2600" dirty="0" smtClean="0"/>
              <a:t> </a:t>
            </a:r>
            <a:r>
              <a:rPr lang="tr-TR" sz="2600" dirty="0" err="1" smtClean="0"/>
              <a:t>using</a:t>
            </a:r>
            <a:r>
              <a:rPr lang="tr-TR" sz="2600" dirty="0" smtClean="0"/>
              <a:t> </a:t>
            </a:r>
            <a:r>
              <a:rPr lang="tr-TR" sz="2600" dirty="0" err="1" smtClean="0"/>
              <a:t>these</a:t>
            </a:r>
            <a:r>
              <a:rPr lang="tr-TR" sz="2600" dirty="0" smtClean="0"/>
              <a:t> </a:t>
            </a:r>
            <a:r>
              <a:rPr lang="tr-TR" sz="2600" dirty="0" err="1" smtClean="0"/>
              <a:t>sucks</a:t>
            </a:r>
            <a:r>
              <a:rPr lang="tr-TR" sz="2600" dirty="0" smtClean="0"/>
              <a:t>.</a:t>
            </a:r>
            <a:r>
              <a:rPr lang="en-US" sz="2600" dirty="0" smtClean="0"/>
              <a:t> Traditionally this form of packing </a:t>
            </a:r>
            <a:r>
              <a:rPr lang="en-US" sz="2600" dirty="0" err="1" smtClean="0"/>
              <a:t>wa</a:t>
            </a:r>
            <a:r>
              <a:rPr lang="tr-TR" sz="2600" dirty="0" smtClean="0"/>
              <a:t>s </a:t>
            </a:r>
            <a:r>
              <a:rPr lang="en-US" sz="2600" dirty="0" smtClean="0"/>
              <a:t>used </a:t>
            </a:r>
            <a:r>
              <a:rPr lang="en-US" sz="2600" b="1" dirty="0" smtClean="0">
                <a:solidFill>
                  <a:srgbClr val="C00000"/>
                </a:solidFill>
              </a:rPr>
              <a:t>for the shipment of product in bulk</a:t>
            </a:r>
            <a:r>
              <a:rPr lang="tr-TR" sz="2600" dirty="0" smtClean="0"/>
              <a:t> (</a:t>
            </a:r>
            <a:r>
              <a:rPr lang="tr-TR" sz="2600" dirty="0" err="1" smtClean="0"/>
              <a:t>higher</a:t>
            </a:r>
            <a:r>
              <a:rPr lang="tr-TR" sz="2600" dirty="0" smtClean="0"/>
              <a:t> </a:t>
            </a:r>
            <a:r>
              <a:rPr lang="tr-TR" sz="2600" dirty="0" err="1" smtClean="0"/>
              <a:t>weight</a:t>
            </a:r>
            <a:r>
              <a:rPr lang="tr-TR" sz="2600" dirty="0" smtClean="0"/>
              <a:t>)</a:t>
            </a:r>
          </a:p>
        </p:txBody>
      </p:sp>
      <p:pic>
        <p:nvPicPr>
          <p:cNvPr id="8194" name="Picture 2" descr="Multiwall paper sack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3367" y="1543050"/>
            <a:ext cx="3471083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b="1" dirty="0" err="1" smtClean="0">
                <a:solidFill>
                  <a:srgbClr val="C00000"/>
                </a:solidFill>
              </a:rPr>
              <a:t>Folding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cartons</a:t>
            </a:r>
            <a:r>
              <a:rPr lang="tr-TR" sz="2600" b="1" dirty="0" smtClean="0">
                <a:solidFill>
                  <a:srgbClr val="C00000"/>
                </a:solidFill>
              </a:rPr>
              <a:t>: </a:t>
            </a:r>
            <a:r>
              <a:rPr lang="en-US" sz="2600" dirty="0" smtClean="0"/>
              <a:t>They are used to package a wide range of food products. These</a:t>
            </a:r>
            <a:r>
              <a:rPr lang="tr-TR" sz="2600" dirty="0" smtClean="0"/>
              <a:t> </a:t>
            </a:r>
            <a:r>
              <a:rPr lang="en-US" sz="2600" dirty="0" smtClean="0"/>
              <a:t>range from cereals, frozen and chilled foods, ice cream, chocolate and sugar</a:t>
            </a:r>
            <a:r>
              <a:rPr lang="tr-TR" sz="2600" dirty="0" smtClean="0"/>
              <a:t> </a:t>
            </a:r>
            <a:r>
              <a:rPr lang="en-US" sz="2600" dirty="0" smtClean="0"/>
              <a:t>confectionery, cakes and biscuits, coffee, tea, </a:t>
            </a:r>
            <a:r>
              <a:rPr lang="en-US" sz="2600" dirty="0" err="1" smtClean="0"/>
              <a:t>snac</a:t>
            </a:r>
            <a:r>
              <a:rPr lang="tr-TR" sz="2600" dirty="0" smtClean="0"/>
              <a:t>k </a:t>
            </a:r>
            <a:r>
              <a:rPr lang="tr-TR" sz="2600" dirty="0" err="1" smtClean="0"/>
              <a:t>soups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dried</a:t>
            </a:r>
            <a:r>
              <a:rPr lang="tr-TR" sz="2600" dirty="0" smtClean="0"/>
              <a:t>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products</a:t>
            </a:r>
            <a:endParaRPr lang="tr-TR" sz="2600" dirty="0" smtClean="0"/>
          </a:p>
        </p:txBody>
      </p:sp>
      <p:pic>
        <p:nvPicPr>
          <p:cNvPr id="54276" name="Picture 4" descr="folding carton for food packagin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3684587"/>
            <a:ext cx="5524500" cy="2609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rgbClr val="0000FF"/>
                </a:solidFill>
              </a:rPr>
              <a:t>Liquid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packaging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cartons</a:t>
            </a:r>
            <a:r>
              <a:rPr lang="tr-TR" sz="2400" b="1" dirty="0" smtClean="0">
                <a:solidFill>
                  <a:srgbClr val="0000FF"/>
                </a:solidFill>
              </a:rPr>
              <a:t>: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widely</a:t>
            </a:r>
            <a:r>
              <a:rPr lang="tr-TR" sz="2400" dirty="0" smtClean="0"/>
              <a:t> </a:t>
            </a:r>
            <a:r>
              <a:rPr lang="tr-TR" sz="2400" dirty="0" err="1" smtClean="0"/>
              <a:t>used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en-US" sz="2400" dirty="0" smtClean="0"/>
              <a:t>milk and milk derived products, juices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soups</a:t>
            </a:r>
            <a:r>
              <a:rPr lang="tr-TR" sz="2400" dirty="0" smtClean="0"/>
              <a:t>, </a:t>
            </a:r>
            <a:r>
              <a:rPr lang="tr-TR" sz="2400" dirty="0" err="1" smtClean="0"/>
              <a:t>non</a:t>
            </a:r>
            <a:r>
              <a:rPr lang="tr-TR" sz="2400" dirty="0" smtClean="0"/>
              <a:t>-</a:t>
            </a:r>
            <a:r>
              <a:rPr lang="tr-TR" sz="2400" dirty="0" err="1" smtClean="0"/>
              <a:t>carbonated</a:t>
            </a:r>
            <a:r>
              <a:rPr lang="tr-TR" sz="2400" dirty="0" smtClean="0"/>
              <a:t> </a:t>
            </a:r>
            <a:r>
              <a:rPr lang="tr-TR" sz="2400" dirty="0" err="1" smtClean="0"/>
              <a:t>water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wines</a:t>
            </a:r>
            <a:r>
              <a:rPr lang="tr-TR" sz="2400" dirty="0" smtClean="0"/>
              <a:t>.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barrier</a:t>
            </a:r>
            <a:r>
              <a:rPr lang="tr-TR" sz="2400" dirty="0" smtClean="0"/>
              <a:t> </a:t>
            </a:r>
            <a:r>
              <a:rPr lang="tr-TR" sz="2400" dirty="0" err="1" smtClean="0"/>
              <a:t>properties</a:t>
            </a:r>
            <a:r>
              <a:rPr lang="tr-TR" sz="2400" dirty="0" smtClean="0"/>
              <a:t> of </a:t>
            </a:r>
            <a:r>
              <a:rPr lang="tr-TR" sz="2400" dirty="0" err="1" smtClean="0"/>
              <a:t>paper</a:t>
            </a:r>
            <a:r>
              <a:rPr lang="tr-TR" sz="2400" dirty="0" smtClean="0"/>
              <a:t> </a:t>
            </a:r>
            <a:r>
              <a:rPr lang="tr-TR" sz="2400" dirty="0" err="1" smtClean="0"/>
              <a:t>material</a:t>
            </a:r>
            <a:r>
              <a:rPr lang="tr-TR" sz="2400" dirty="0" smtClean="0"/>
              <a:t> is </a:t>
            </a:r>
            <a:r>
              <a:rPr lang="tr-TR" sz="2400" dirty="0" err="1" smtClean="0"/>
              <a:t>improved</a:t>
            </a:r>
            <a:r>
              <a:rPr lang="tr-TR" sz="2400" dirty="0" smtClean="0"/>
              <a:t> </a:t>
            </a:r>
            <a:r>
              <a:rPr lang="tr-TR" sz="2400" dirty="0" err="1" smtClean="0"/>
              <a:t>thruogh</a:t>
            </a:r>
            <a:r>
              <a:rPr lang="tr-TR" sz="2400" dirty="0" smtClean="0"/>
              <a:t> </a:t>
            </a:r>
            <a:r>
              <a:rPr lang="tr-TR" sz="2400" dirty="0" err="1" smtClean="0"/>
              <a:t>lamination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using</a:t>
            </a:r>
            <a:r>
              <a:rPr lang="tr-TR" sz="2400" dirty="0" smtClean="0"/>
              <a:t> </a:t>
            </a:r>
            <a:r>
              <a:rPr lang="tr-TR" sz="2400" dirty="0" err="1" smtClean="0"/>
              <a:t>plastic</a:t>
            </a:r>
            <a:r>
              <a:rPr lang="tr-TR" sz="2400" dirty="0" smtClean="0"/>
              <a:t> </a:t>
            </a:r>
            <a:r>
              <a:rPr lang="tr-TR" sz="2400" dirty="0" err="1" smtClean="0"/>
              <a:t>materials</a:t>
            </a:r>
            <a:r>
              <a:rPr lang="tr-TR" sz="2400" dirty="0" smtClean="0"/>
              <a:t>. </a:t>
            </a:r>
            <a:r>
              <a:rPr lang="tr-TR" sz="2400" dirty="0" err="1" smtClean="0"/>
              <a:t>Liquid</a:t>
            </a:r>
            <a:r>
              <a:rPr lang="tr-TR" sz="2400" dirty="0" smtClean="0"/>
              <a:t> </a:t>
            </a:r>
            <a:r>
              <a:rPr lang="tr-TR" sz="2400" dirty="0" err="1" smtClean="0"/>
              <a:t>packaging</a:t>
            </a:r>
            <a:r>
              <a:rPr lang="tr-TR" sz="2400" dirty="0" smtClean="0"/>
              <a:t> </a:t>
            </a:r>
            <a:r>
              <a:rPr lang="tr-TR" sz="2400" dirty="0" err="1" smtClean="0"/>
              <a:t>cartoons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heat</a:t>
            </a:r>
            <a:r>
              <a:rPr lang="tr-TR" sz="2400" dirty="0" smtClean="0"/>
              <a:t> </a:t>
            </a:r>
            <a:r>
              <a:rPr lang="tr-TR" sz="2400" dirty="0" err="1" smtClean="0"/>
              <a:t>resistant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have</a:t>
            </a:r>
            <a:r>
              <a:rPr lang="tr-TR" sz="2400" dirty="0" smtClean="0"/>
              <a:t> </a:t>
            </a:r>
            <a:r>
              <a:rPr lang="tr-TR" sz="2400" dirty="0" err="1" smtClean="0"/>
              <a:t>high</a:t>
            </a:r>
            <a:r>
              <a:rPr lang="tr-TR" sz="2400" dirty="0" smtClean="0"/>
              <a:t> </a:t>
            </a:r>
            <a:r>
              <a:rPr lang="tr-TR" sz="2400" dirty="0" err="1" smtClean="0"/>
              <a:t>moisture</a:t>
            </a:r>
            <a:r>
              <a:rPr lang="tr-TR" sz="2400" dirty="0" smtClean="0"/>
              <a:t>, </a:t>
            </a:r>
            <a:r>
              <a:rPr lang="tr-TR" sz="2400" dirty="0" err="1" smtClean="0"/>
              <a:t>light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oxygen</a:t>
            </a:r>
            <a:r>
              <a:rPr lang="tr-TR" sz="2400" dirty="0" smtClean="0"/>
              <a:t> </a:t>
            </a:r>
            <a:r>
              <a:rPr lang="tr-TR" sz="2400" dirty="0" err="1" smtClean="0"/>
              <a:t>barrier</a:t>
            </a:r>
            <a:r>
              <a:rPr lang="tr-TR" sz="2400" dirty="0" smtClean="0"/>
              <a:t> </a:t>
            </a:r>
            <a:r>
              <a:rPr lang="tr-TR" sz="2400" dirty="0" err="1" smtClean="0"/>
              <a:t>properties</a:t>
            </a:r>
            <a:r>
              <a:rPr lang="tr-TR" sz="2400" dirty="0" smtClean="0"/>
              <a:t>  </a:t>
            </a:r>
          </a:p>
        </p:txBody>
      </p:sp>
      <p:pic>
        <p:nvPicPr>
          <p:cNvPr id="7170" name="Picture 2" descr="Liquid packaging cartons for food packagi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151" y="3886199"/>
            <a:ext cx="3784599" cy="2838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Laminated</a:t>
            </a:r>
            <a:r>
              <a:rPr lang="tr-TR" b="1" dirty="0" smtClean="0"/>
              <a:t> </a:t>
            </a:r>
            <a:r>
              <a:rPr lang="tr-TR" b="1" dirty="0" err="1" smtClean="0"/>
              <a:t>carton</a:t>
            </a:r>
            <a:r>
              <a:rPr lang="tr-TR" b="1" dirty="0" smtClean="0"/>
              <a:t> </a:t>
            </a:r>
            <a:r>
              <a:rPr lang="tr-TR" b="1" dirty="0" err="1" smtClean="0"/>
              <a:t>package</a:t>
            </a:r>
            <a:r>
              <a:rPr lang="tr-TR" b="1" dirty="0" smtClean="0"/>
              <a:t> as an </a:t>
            </a:r>
            <a:r>
              <a:rPr lang="tr-TR" b="1" dirty="0" err="1" smtClean="0"/>
              <a:t>example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liquid</a:t>
            </a:r>
            <a:r>
              <a:rPr lang="tr-TR" b="1" dirty="0" smtClean="0"/>
              <a:t> </a:t>
            </a:r>
            <a:r>
              <a:rPr lang="tr-TR" b="1" dirty="0" err="1" smtClean="0"/>
              <a:t>cartons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36</a:t>
            </a:fld>
            <a:endParaRPr lang="tr-TR"/>
          </a:p>
        </p:txBody>
      </p:sp>
      <p:pic>
        <p:nvPicPr>
          <p:cNvPr id="55298" name="Picture 2" descr="Liquid packaging cartons for food packagin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4" y="1966912"/>
            <a:ext cx="8927781" cy="363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0" y="4305300"/>
            <a:ext cx="4210050" cy="2324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    </a:t>
            </a:r>
            <a:r>
              <a:rPr lang="tr-TR" sz="2400" b="1" dirty="0" err="1" smtClean="0">
                <a:solidFill>
                  <a:srgbClr val="0000FF"/>
                </a:solidFill>
              </a:rPr>
              <a:t>Rigid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cartons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or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boxes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used</a:t>
            </a:r>
            <a:r>
              <a:rPr lang="tr-TR" sz="2400" dirty="0" smtClean="0"/>
              <a:t> in </a:t>
            </a:r>
            <a:r>
              <a:rPr lang="en-US" sz="2400" dirty="0" smtClean="0"/>
              <a:t>luxury/gift market such as for chocolate confectioner</a:t>
            </a:r>
            <a:r>
              <a:rPr lang="tr-TR" sz="2400" dirty="0" smtClean="0"/>
              <a:t>y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the more expensive bottled wines and spirits</a:t>
            </a:r>
            <a:endParaRPr lang="tr-TR" sz="2400" dirty="0" smtClean="0"/>
          </a:p>
        </p:txBody>
      </p:sp>
      <p:pic>
        <p:nvPicPr>
          <p:cNvPr id="53250" name="Picture 2" descr="rigid  cartons for chocolate ile ilgili görsel sonucu"/>
          <p:cNvPicPr>
            <a:picLocks noChangeAspect="1" noChangeArrowheads="1"/>
          </p:cNvPicPr>
          <p:nvPr/>
        </p:nvPicPr>
        <p:blipFill>
          <a:blip r:embed="rId2"/>
          <a:srcRect t="18398" b="11472"/>
          <a:stretch>
            <a:fillRect/>
          </a:stretch>
        </p:blipFill>
        <p:spPr bwMode="auto">
          <a:xfrm>
            <a:off x="231775" y="1657350"/>
            <a:ext cx="3667125" cy="2571750"/>
          </a:xfrm>
          <a:prstGeom prst="rect">
            <a:avLst/>
          </a:prstGeom>
          <a:noFill/>
        </p:spPr>
      </p:pic>
      <p:pic>
        <p:nvPicPr>
          <p:cNvPr id="53252" name="Picture 4" descr="molded pulp ile ilgili görsel sonucu"/>
          <p:cNvPicPr>
            <a:picLocks noChangeAspect="1" noChangeArrowheads="1"/>
          </p:cNvPicPr>
          <p:nvPr/>
        </p:nvPicPr>
        <p:blipFill>
          <a:blip r:embed="rId3"/>
          <a:srcRect l="13758" t="21091" r="12061" b="14909"/>
          <a:stretch>
            <a:fillRect/>
          </a:stretch>
        </p:blipFill>
        <p:spPr bwMode="auto">
          <a:xfrm>
            <a:off x="4933950" y="1581151"/>
            <a:ext cx="2230148" cy="1924049"/>
          </a:xfrm>
          <a:prstGeom prst="rect">
            <a:avLst/>
          </a:prstGeom>
          <a:noFill/>
        </p:spPr>
      </p:pic>
      <p:pic>
        <p:nvPicPr>
          <p:cNvPr id="53256" name="Picture 8" descr="molded pulp for egg ile ilgili görsel sonucu"/>
          <p:cNvPicPr>
            <a:picLocks noChangeAspect="1" noChangeArrowheads="1"/>
          </p:cNvPicPr>
          <p:nvPr/>
        </p:nvPicPr>
        <p:blipFill>
          <a:blip r:embed="rId4"/>
          <a:srcRect t="9405" b="10595"/>
          <a:stretch>
            <a:fillRect/>
          </a:stretch>
        </p:blipFill>
        <p:spPr bwMode="auto">
          <a:xfrm>
            <a:off x="5419725" y="3467100"/>
            <a:ext cx="3724275" cy="2133600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4533900" y="5486400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C00000"/>
                </a:solidFill>
              </a:rPr>
              <a:t>Mulded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pulp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305800" cy="4972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Paper based tubes, tubs and composite containers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dirty="0" err="1" smtClean="0"/>
              <a:t>Composite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containers</a:t>
            </a:r>
            <a:r>
              <a:rPr lang="en-US" sz="2800" b="1" dirty="0" smtClean="0"/>
              <a:t> </a:t>
            </a:r>
            <a:r>
              <a:rPr lang="en-US" sz="2800" dirty="0" smtClean="0"/>
              <a:t>are used for both dry food products, such as tea, powdered or</a:t>
            </a:r>
            <a:r>
              <a:rPr lang="tr-TR" sz="2800" dirty="0" smtClean="0"/>
              <a:t> </a:t>
            </a:r>
            <a:r>
              <a:rPr lang="en-US" sz="2800" dirty="0" smtClean="0"/>
              <a:t>granular mixes and </a:t>
            </a:r>
            <a:r>
              <a:rPr lang="en-US" sz="2800" dirty="0" err="1" smtClean="0"/>
              <a:t>savoury</a:t>
            </a:r>
            <a:r>
              <a:rPr lang="en-US" sz="2800" dirty="0" smtClean="0"/>
              <a:t> snack products, and for liquids</a:t>
            </a:r>
            <a:r>
              <a:rPr lang="tr-TR" sz="2800" dirty="0" smtClean="0"/>
              <a:t>.</a:t>
            </a:r>
            <a:r>
              <a:rPr lang="en-US" sz="2800" dirty="0" smtClean="0"/>
              <a:t> The container bodies comprise paperboard and paperboard laminates</a:t>
            </a:r>
            <a:r>
              <a:rPr lang="tr-TR" sz="2800" dirty="0" smtClean="0"/>
              <a:t> </a:t>
            </a:r>
            <a:r>
              <a:rPr lang="en-US" sz="2800" dirty="0" smtClean="0"/>
              <a:t>with plastic and metal </a:t>
            </a:r>
            <a:r>
              <a:rPr lang="tr-TR" sz="2800" dirty="0" err="1" smtClean="0"/>
              <a:t>lid</a:t>
            </a:r>
            <a:r>
              <a:rPr lang="tr-TR" sz="2800" dirty="0" smtClean="0"/>
              <a:t>.</a:t>
            </a:r>
          </a:p>
          <a:p>
            <a:r>
              <a:rPr lang="tr-TR" sz="2800" b="1" dirty="0" err="1" smtClean="0"/>
              <a:t>Tubs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t</a:t>
            </a:r>
            <a:r>
              <a:rPr lang="en-US" sz="2800" dirty="0" err="1" smtClean="0"/>
              <a:t>ypically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en-US" sz="2800" dirty="0" smtClean="0"/>
              <a:t>the ice cream</a:t>
            </a:r>
            <a:r>
              <a:rPr lang="tr-TR" sz="2800" dirty="0" smtClean="0"/>
              <a:t>, </a:t>
            </a:r>
            <a:r>
              <a:rPr lang="en-US" sz="2800" dirty="0" smtClean="0"/>
              <a:t>cream and yoghurt based desserts.</a:t>
            </a:r>
            <a:r>
              <a:rPr lang="tr-TR" sz="2800" dirty="0" smtClean="0"/>
              <a:t> T</a:t>
            </a:r>
            <a:r>
              <a:rPr lang="en-US" sz="2800" dirty="0" err="1" smtClean="0"/>
              <a:t>ub</a:t>
            </a:r>
            <a:r>
              <a:rPr lang="tr-TR" sz="2800" dirty="0" smtClean="0"/>
              <a:t>s</a:t>
            </a:r>
            <a:r>
              <a:rPr lang="en-US" sz="2800" dirty="0" smtClean="0"/>
              <a:t> must be leak-proof, resistant to the product and</a:t>
            </a:r>
            <a:r>
              <a:rPr lang="tr-TR" sz="2800" dirty="0" smtClean="0"/>
              <a:t> </a:t>
            </a:r>
            <a:r>
              <a:rPr lang="en-US" sz="2800" dirty="0" smtClean="0"/>
              <a:t>suitable for low temperature distribution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types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food</a:t>
            </a:r>
            <a:r>
              <a:rPr lang="tr-TR" b="1" dirty="0" smtClean="0"/>
              <a:t> </a:t>
            </a:r>
            <a:r>
              <a:rPr lang="tr-TR" b="1" dirty="0" err="1" smtClean="0"/>
              <a:t>industry</a:t>
            </a:r>
            <a:endParaRPr lang="tr-TR" dirty="0"/>
          </a:p>
        </p:txBody>
      </p:sp>
      <p:pic>
        <p:nvPicPr>
          <p:cNvPr id="57346" name="Picture 2" descr="Paper based tubes, tubs and composite containers for food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1733549"/>
            <a:ext cx="3962400" cy="3962401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685800" y="546735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/>
              <a:t>Composite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container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coffee</a:t>
            </a:r>
            <a:endParaRPr lang="tr-TR" sz="3200" b="1" dirty="0"/>
          </a:p>
        </p:txBody>
      </p:sp>
      <p:pic>
        <p:nvPicPr>
          <p:cNvPr id="57350" name="Picture 6" descr="yoghurt based dessert tub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25" y="2309812"/>
            <a:ext cx="3600000" cy="2880000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5124450" y="535305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/>
              <a:t>Ice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cream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tubs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Corrugated</a:t>
            </a:r>
            <a:r>
              <a:rPr lang="tr-TR" b="1" dirty="0" smtClean="0"/>
              <a:t> </a:t>
            </a:r>
            <a:r>
              <a:rPr lang="tr-TR" b="1" dirty="0" err="1" smtClean="0"/>
              <a:t>fiberboard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C</a:t>
            </a:r>
            <a:r>
              <a:rPr lang="en-US" sz="2800" dirty="0" err="1" smtClean="0"/>
              <a:t>orrugated</a:t>
            </a:r>
            <a:r>
              <a:rPr lang="en-US" sz="2800" dirty="0" smtClean="0"/>
              <a:t> fiberboard is obtained </a:t>
            </a:r>
            <a:r>
              <a:rPr lang="en-US" sz="2800" b="1" dirty="0" smtClean="0"/>
              <a:t>by gluing a sheet of corrugated fluted</a:t>
            </a:r>
            <a:r>
              <a:rPr lang="tr-TR" sz="2800" b="1" dirty="0" smtClean="0"/>
              <a:t> </a:t>
            </a:r>
            <a:r>
              <a:rPr lang="en-US" sz="2800" b="1" dirty="0" smtClean="0"/>
              <a:t>paper between two sheets of liner paper</a:t>
            </a:r>
            <a:endParaRPr lang="tr-TR" sz="2800" b="1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structure</a:t>
            </a:r>
            <a:r>
              <a:rPr lang="tr-TR" sz="2800" dirty="0" smtClean="0"/>
              <a:t> </a:t>
            </a:r>
            <a:r>
              <a:rPr lang="tr-TR" sz="2800" b="1" dirty="0" smtClean="0">
                <a:solidFill>
                  <a:srgbClr val="C00000"/>
                </a:solidFill>
              </a:rPr>
              <a:t>has </a:t>
            </a:r>
            <a:r>
              <a:rPr lang="tr-TR" sz="2800" b="1" dirty="0" err="1" smtClean="0">
                <a:solidFill>
                  <a:srgbClr val="C00000"/>
                </a:solidFill>
              </a:rPr>
              <a:t>good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mechanical strength and thermal insulation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err="1" smtClean="0">
                <a:solidFill>
                  <a:srgbClr val="0000FF"/>
                </a:solidFill>
              </a:rPr>
              <a:t>It</a:t>
            </a:r>
            <a:r>
              <a:rPr lang="en-US" sz="2800" b="1" dirty="0" smtClean="0">
                <a:solidFill>
                  <a:srgbClr val="0000FF"/>
                </a:solidFill>
              </a:rPr>
              <a:t> is not suitable for printing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en-US" sz="2800" dirty="0" smtClean="0"/>
              <a:t>means that it may be necessary to print before the flutings (corrugated</a:t>
            </a:r>
            <a:r>
              <a:rPr lang="tr-TR" sz="2800" dirty="0" smtClean="0"/>
              <a:t> </a:t>
            </a:r>
            <a:r>
              <a:rPr lang="en-US" sz="2800" dirty="0" smtClean="0"/>
              <a:t>layers) are glued to the liners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References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 smtClean="0"/>
              <a:t>Coles</a:t>
            </a:r>
            <a:r>
              <a:rPr lang="tr-TR" sz="2800" dirty="0" smtClean="0"/>
              <a:t> R. et al. (2003).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Technology</a:t>
            </a:r>
            <a:r>
              <a:rPr lang="tr-TR" sz="2800" dirty="0" smtClean="0"/>
              <a:t>. </a:t>
            </a:r>
            <a:r>
              <a:rPr lang="tr-TR" sz="2800" dirty="0" err="1" smtClean="0"/>
              <a:t>Blackwell</a:t>
            </a:r>
            <a:r>
              <a:rPr lang="tr-TR" sz="2800" dirty="0" smtClean="0"/>
              <a:t> </a:t>
            </a:r>
            <a:r>
              <a:rPr lang="tr-TR" sz="2800" dirty="0" err="1" smtClean="0"/>
              <a:t>Publishing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CRC </a:t>
            </a:r>
            <a:r>
              <a:rPr lang="tr-TR" sz="2800" dirty="0" err="1" smtClean="0"/>
              <a:t>Press</a:t>
            </a:r>
            <a:r>
              <a:rPr lang="tr-TR" sz="2800" dirty="0" smtClean="0"/>
              <a:t>. 368 </a:t>
            </a:r>
            <a:r>
              <a:rPr lang="tr-TR" sz="2800" dirty="0" err="1" smtClean="0"/>
              <a:t>pages</a:t>
            </a:r>
            <a:r>
              <a:rPr lang="tr-TR" sz="2800" dirty="0" smtClean="0"/>
              <a:t> </a:t>
            </a:r>
            <a:r>
              <a:rPr lang="tr-TR" sz="2800" b="1" dirty="0" smtClean="0"/>
              <a:t>(in </a:t>
            </a:r>
            <a:r>
              <a:rPr lang="tr-TR" sz="2800" b="1" dirty="0" err="1" smtClean="0"/>
              <a:t>Chapter</a:t>
            </a:r>
            <a:r>
              <a:rPr lang="tr-TR" sz="2800" b="1" dirty="0" smtClean="0"/>
              <a:t> 8 </a:t>
            </a:r>
            <a:r>
              <a:rPr lang="tr-TR" sz="2800" b="1" dirty="0" err="1" smtClean="0"/>
              <a:t>pages</a:t>
            </a:r>
            <a:r>
              <a:rPr lang="tr-TR" sz="2800" b="1" dirty="0" smtClean="0"/>
              <a:t> 241-281)  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 smtClean="0"/>
              <a:t>Jeantet</a:t>
            </a:r>
            <a:r>
              <a:rPr lang="tr-TR" sz="2800" dirty="0" smtClean="0"/>
              <a:t>, R. et al. (2016).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(</a:t>
            </a:r>
            <a:r>
              <a:rPr lang="tr-TR" sz="2800" dirty="0" err="1" smtClean="0"/>
              <a:t>Part</a:t>
            </a:r>
            <a:r>
              <a:rPr lang="tr-TR" sz="2800" dirty="0" smtClean="0"/>
              <a:t> 5) </a:t>
            </a: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Handbook</a:t>
            </a:r>
            <a:r>
              <a:rPr lang="tr-TR" sz="2800" dirty="0" smtClean="0"/>
              <a:t> of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Science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Technology</a:t>
            </a:r>
            <a:r>
              <a:rPr lang="tr-TR" sz="2800" dirty="0" smtClean="0"/>
              <a:t> 2/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Process</a:t>
            </a:r>
            <a:r>
              <a:rPr lang="tr-TR" sz="2800" dirty="0" smtClean="0"/>
              <a:t> </a:t>
            </a:r>
            <a:r>
              <a:rPr lang="tr-TR" sz="2800" dirty="0" err="1" smtClean="0"/>
              <a:t>Engineering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. John </a:t>
            </a:r>
            <a:r>
              <a:rPr lang="tr-TR" sz="2800" dirty="0" err="1" smtClean="0"/>
              <a:t>Wiley</a:t>
            </a:r>
            <a:r>
              <a:rPr lang="tr-TR" sz="2800" dirty="0" smtClean="0"/>
              <a:t>&amp;</a:t>
            </a:r>
            <a:r>
              <a:rPr lang="tr-TR" sz="2800" dirty="0" err="1" smtClean="0"/>
              <a:t>Sons</a:t>
            </a:r>
            <a:r>
              <a:rPr lang="tr-TR" sz="2800" dirty="0" smtClean="0"/>
              <a:t>, </a:t>
            </a:r>
            <a:r>
              <a:rPr lang="tr-TR" sz="2800" dirty="0" err="1" smtClean="0"/>
              <a:t>Inc</a:t>
            </a:r>
            <a:r>
              <a:rPr lang="tr-TR" sz="2800" dirty="0" smtClean="0"/>
              <a:t>. USA. 347 </a:t>
            </a:r>
            <a:r>
              <a:rPr lang="tr-TR" sz="2800" dirty="0" err="1" smtClean="0"/>
              <a:t>pages</a:t>
            </a:r>
            <a:r>
              <a:rPr lang="tr-TR" sz="2800" dirty="0" smtClean="0"/>
              <a:t> </a:t>
            </a:r>
            <a:r>
              <a:rPr lang="tr-TR" sz="2800" b="1" dirty="0" smtClean="0"/>
              <a:t>(in </a:t>
            </a:r>
            <a:r>
              <a:rPr lang="tr-TR" sz="2800" b="1" dirty="0" err="1" smtClean="0"/>
              <a:t>Chapter</a:t>
            </a:r>
            <a:r>
              <a:rPr lang="tr-TR" sz="2800" b="1" dirty="0" smtClean="0"/>
              <a:t> 5 </a:t>
            </a:r>
            <a:r>
              <a:rPr lang="tr-TR" sz="2800" b="1" dirty="0" err="1" smtClean="0"/>
              <a:t>pages</a:t>
            </a:r>
            <a:r>
              <a:rPr lang="tr-TR" sz="2800" b="1" dirty="0" smtClean="0"/>
              <a:t> 292-297)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43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Corrugated</a:t>
            </a:r>
            <a:r>
              <a:rPr lang="tr-TR" b="1" dirty="0" smtClean="0"/>
              <a:t> </a:t>
            </a:r>
            <a:r>
              <a:rPr lang="tr-TR" b="1" dirty="0" err="1" smtClean="0"/>
              <a:t>fiberboard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50178" name="Picture 2" descr="corrugated fiberboard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668461"/>
            <a:ext cx="8896350" cy="502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Boxboard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cartonboard</a:t>
            </a:r>
            <a:endParaRPr lang="tr-TR" b="1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</a:t>
            </a:r>
            <a:r>
              <a:rPr lang="en-US" sz="2800" dirty="0" err="1" smtClean="0"/>
              <a:t>oxboard</a:t>
            </a:r>
            <a:r>
              <a:rPr lang="en-US" sz="2800" dirty="0" smtClean="0"/>
              <a:t> or </a:t>
            </a:r>
            <a:r>
              <a:rPr lang="en-US" sz="2800" dirty="0" err="1" smtClean="0"/>
              <a:t>cartonboard</a:t>
            </a:r>
            <a:r>
              <a:rPr lang="en-US" sz="2800" dirty="0" smtClean="0"/>
              <a:t> </a:t>
            </a:r>
            <a:r>
              <a:rPr lang="en-US" sz="2800" b="1" dirty="0" smtClean="0"/>
              <a:t>is made up of multiple layers of cellulose</a:t>
            </a:r>
            <a:r>
              <a:rPr lang="tr-TR" sz="2800" b="1" dirty="0" smtClean="0"/>
              <a:t> f</a:t>
            </a:r>
            <a:r>
              <a:rPr lang="en-US" sz="2800" b="1" dirty="0" err="1" smtClean="0"/>
              <a:t>ib</a:t>
            </a:r>
            <a:r>
              <a:rPr lang="tr-TR" sz="2800" b="1" dirty="0" smtClean="0"/>
              <a:t>re</a:t>
            </a:r>
          </a:p>
          <a:p>
            <a:pPr>
              <a:buNone/>
            </a:pPr>
            <a:endParaRPr lang="tr-TR" sz="2800" dirty="0" smtClean="0"/>
          </a:p>
          <a:p>
            <a:r>
              <a:rPr lang="en-US" sz="2800" dirty="0" smtClean="0"/>
              <a:t>Its main quality is that it can be decorated,</a:t>
            </a:r>
            <a:r>
              <a:rPr lang="tr-TR" sz="2800" dirty="0" smtClean="0"/>
              <a:t> </a:t>
            </a:r>
            <a:r>
              <a:rPr lang="en-US" sz="2800" dirty="0" smtClean="0"/>
              <a:t>embossed,</a:t>
            </a:r>
            <a:r>
              <a:rPr lang="tr-TR" sz="2800" dirty="0" smtClean="0"/>
              <a:t> </a:t>
            </a:r>
            <a:r>
              <a:rPr lang="en-US" sz="2800" dirty="0" smtClean="0"/>
              <a:t>pre-cut (for easy opening), coated (to</a:t>
            </a:r>
            <a:r>
              <a:rPr lang="tr-TR" sz="2800" dirty="0" smtClean="0"/>
              <a:t> </a:t>
            </a:r>
            <a:r>
              <a:rPr lang="en-US" sz="2800" dirty="0" smtClean="0"/>
              <a:t>improve its barrier properties), rendered impermeable to oil or grease</a:t>
            </a:r>
            <a:r>
              <a:rPr lang="tr-TR" sz="2800" dirty="0" smtClean="0"/>
              <a:t> </a:t>
            </a:r>
            <a:r>
              <a:rPr lang="en-US" sz="2800" dirty="0" smtClean="0"/>
              <a:t>(greaseproof), anti-fungal treated, etc.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Foods</a:t>
            </a:r>
            <a:r>
              <a:rPr lang="tr-TR" b="1" dirty="0" smtClean="0"/>
              <a:t> </a:t>
            </a:r>
            <a:r>
              <a:rPr lang="tr-TR" b="1" dirty="0" err="1" smtClean="0"/>
              <a:t>packaged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paperboard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06477" y="1600200"/>
            <a:ext cx="8731046" cy="4962832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main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categories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packaged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using</a:t>
            </a:r>
            <a:r>
              <a:rPr lang="tr-TR" sz="2400" dirty="0" smtClean="0"/>
              <a:t> </a:t>
            </a:r>
            <a:r>
              <a:rPr lang="tr-TR" sz="2400" dirty="0" err="1" smtClean="0"/>
              <a:t>paper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paperboard</a:t>
            </a:r>
            <a:r>
              <a:rPr lang="tr-TR" sz="2400" dirty="0" smtClean="0"/>
              <a:t> </a:t>
            </a:r>
            <a:r>
              <a:rPr lang="tr-TR" sz="2400" dirty="0" err="1" smtClean="0"/>
              <a:t>packaging</a:t>
            </a:r>
            <a:r>
              <a:rPr lang="tr-TR" sz="2400" dirty="0" smtClean="0"/>
              <a:t> </a:t>
            </a:r>
            <a:r>
              <a:rPr lang="tr-TR" sz="2400" dirty="0" err="1" smtClean="0"/>
              <a:t>materials</a:t>
            </a:r>
            <a:r>
              <a:rPr lang="tr-TR" sz="2400" dirty="0" smtClean="0"/>
              <a:t>,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listed</a:t>
            </a:r>
            <a:r>
              <a:rPr lang="tr-TR" sz="2400" dirty="0" smtClean="0"/>
              <a:t> </a:t>
            </a:r>
            <a:r>
              <a:rPr lang="tr-TR" sz="2400" dirty="0" err="1" smtClean="0"/>
              <a:t>below</a:t>
            </a:r>
            <a:endParaRPr lang="tr-TR" sz="2400" dirty="0" smtClean="0"/>
          </a:p>
          <a:p>
            <a:pPr lvl="1"/>
            <a:r>
              <a:rPr lang="en-US" sz="2400" dirty="0" smtClean="0"/>
              <a:t>dry food products – cereals, biscuits, bread and baked products, tea, coffee,</a:t>
            </a:r>
          </a:p>
          <a:p>
            <a:pPr lvl="1"/>
            <a:r>
              <a:rPr lang="tr-TR" sz="2400" dirty="0" err="1" smtClean="0"/>
              <a:t>sugar</a:t>
            </a:r>
            <a:r>
              <a:rPr lang="tr-TR" sz="2400" dirty="0" smtClean="0"/>
              <a:t>, </a:t>
            </a:r>
            <a:r>
              <a:rPr lang="tr-TR" sz="2400" dirty="0" err="1" smtClean="0"/>
              <a:t>flour</a:t>
            </a:r>
            <a:r>
              <a:rPr lang="tr-TR" sz="2400" dirty="0" smtClean="0"/>
              <a:t>, </a:t>
            </a:r>
            <a:r>
              <a:rPr lang="tr-TR" sz="2400" dirty="0" err="1" smtClean="0"/>
              <a:t>dry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mixes</a:t>
            </a:r>
            <a:r>
              <a:rPr lang="tr-TR" sz="2400" dirty="0" smtClean="0"/>
              <a:t> </a:t>
            </a:r>
            <a:r>
              <a:rPr lang="tr-TR" sz="2400" dirty="0" err="1" smtClean="0"/>
              <a:t>etc</a:t>
            </a:r>
            <a:r>
              <a:rPr lang="tr-TR" sz="2400" dirty="0" smtClean="0"/>
              <a:t>.</a:t>
            </a:r>
          </a:p>
          <a:p>
            <a:pPr lvl="1"/>
            <a:r>
              <a:rPr lang="en-US" sz="2400" dirty="0" smtClean="0"/>
              <a:t>frozen foods, chilled foods and ice cream</a:t>
            </a:r>
          </a:p>
          <a:p>
            <a:pPr lvl="1"/>
            <a:r>
              <a:rPr lang="en-US" sz="2400" dirty="0" smtClean="0"/>
              <a:t>liquid foods and beverages – juice drinks, milk and milk derived products</a:t>
            </a:r>
          </a:p>
          <a:p>
            <a:pPr lvl="1"/>
            <a:r>
              <a:rPr lang="tr-TR" sz="2400" dirty="0" err="1" smtClean="0"/>
              <a:t>chocolate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sugar</a:t>
            </a:r>
            <a:r>
              <a:rPr lang="tr-TR" sz="2400" dirty="0" smtClean="0"/>
              <a:t> </a:t>
            </a:r>
            <a:r>
              <a:rPr lang="tr-TR" sz="2400" dirty="0" err="1" smtClean="0"/>
              <a:t>confectionery</a:t>
            </a:r>
            <a:endParaRPr lang="tr-TR" sz="2400" dirty="0" smtClean="0"/>
          </a:p>
          <a:p>
            <a:pPr lvl="1"/>
            <a:r>
              <a:rPr lang="tr-TR" sz="2400" dirty="0" err="1" smtClean="0"/>
              <a:t>fast</a:t>
            </a:r>
            <a:r>
              <a:rPr lang="tr-TR" sz="2400" dirty="0" smtClean="0"/>
              <a:t> </a:t>
            </a:r>
            <a:r>
              <a:rPr lang="tr-TR" sz="2400" dirty="0" err="1" smtClean="0"/>
              <a:t>foods</a:t>
            </a:r>
            <a:endParaRPr lang="tr-TR" sz="2400" dirty="0" smtClean="0"/>
          </a:p>
          <a:p>
            <a:pPr lvl="1"/>
            <a:r>
              <a:rPr lang="en-US" sz="2400" dirty="0" smtClean="0"/>
              <a:t>fresh produce – fruit, vegetables, meat and fish</a:t>
            </a:r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Properties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paperboard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61950" y="1600200"/>
            <a:ext cx="8404098" cy="48958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Paper and paperboard </a:t>
            </a:r>
            <a:r>
              <a:rPr lang="tr-TR" sz="2800" b="1" dirty="0" err="1" smtClean="0">
                <a:solidFill>
                  <a:srgbClr val="0000FF"/>
                </a:solidFill>
              </a:rPr>
              <a:t>are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sheet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materials</a:t>
            </a:r>
            <a:r>
              <a:rPr lang="tr-TR" sz="2800" dirty="0" smtClean="0"/>
              <a:t>,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made up from an interlaced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network of cellulose </a:t>
            </a:r>
            <a:r>
              <a:rPr lang="en-US" sz="2800" b="1" dirty="0" err="1" smtClean="0">
                <a:solidFill>
                  <a:srgbClr val="C00000"/>
                </a:solidFill>
              </a:rPr>
              <a:t>fibres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derived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from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wood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12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Cellulose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are capable of developing</a:t>
            </a:r>
            <a:r>
              <a:rPr lang="tr-TR" sz="2800" dirty="0" smtClean="0"/>
              <a:t> </a:t>
            </a:r>
            <a:r>
              <a:rPr lang="en-US" sz="2800" dirty="0" err="1" smtClean="0"/>
              <a:t>physico</a:t>
            </a:r>
            <a:r>
              <a:rPr lang="en-US" sz="2800" dirty="0" smtClean="0"/>
              <a:t>-chemical bonds at their points of contact within the </a:t>
            </a:r>
            <a:r>
              <a:rPr lang="en-US" sz="2800" dirty="0" err="1" smtClean="0"/>
              <a:t>fibre</a:t>
            </a:r>
            <a:r>
              <a:rPr lang="en-US" sz="2800" dirty="0" smtClean="0"/>
              <a:t> network</a:t>
            </a:r>
            <a:r>
              <a:rPr lang="tr-TR" sz="2800" dirty="0" smtClean="0"/>
              <a:t> in </a:t>
            </a:r>
            <a:r>
              <a:rPr lang="tr-TR" sz="2800" dirty="0" err="1" smtClean="0"/>
              <a:t>order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form </a:t>
            </a:r>
            <a:r>
              <a:rPr lang="tr-TR" sz="2800" dirty="0" err="1" smtClean="0"/>
              <a:t>sheet</a:t>
            </a:r>
            <a:endParaRPr lang="tr-TR" sz="2800" dirty="0" smtClean="0"/>
          </a:p>
          <a:p>
            <a:pPr>
              <a:buNone/>
            </a:pPr>
            <a:endParaRPr lang="tr-TR" sz="1200" dirty="0" smtClean="0"/>
          </a:p>
          <a:p>
            <a:r>
              <a:rPr lang="en-US" sz="2800" b="1" dirty="0" smtClean="0"/>
              <a:t>Paper and paperboard materials are printable </a:t>
            </a:r>
            <a:r>
              <a:rPr lang="en-US" sz="2800" dirty="0" smtClean="0"/>
              <a:t>and have physical</a:t>
            </a:r>
            <a:r>
              <a:rPr lang="tr-TR" sz="2800" dirty="0" smtClean="0"/>
              <a:t> </a:t>
            </a:r>
            <a:r>
              <a:rPr lang="en-US" sz="2800" dirty="0" smtClean="0"/>
              <a:t>properties which enable them to be </a:t>
            </a:r>
            <a:r>
              <a:rPr lang="en-US" sz="2800" b="1" dirty="0" smtClean="0">
                <a:solidFill>
                  <a:srgbClr val="C00000"/>
                </a:solidFill>
              </a:rPr>
              <a:t>made into flexible and rigid packaging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Properties</a:t>
            </a:r>
            <a:r>
              <a:rPr lang="tr-TR" b="1" dirty="0" smtClean="0"/>
              <a:t> of </a:t>
            </a:r>
            <a:r>
              <a:rPr lang="tr-TR" b="1" dirty="0" err="1" smtClean="0"/>
              <a:t>paper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paperboard</a:t>
            </a:r>
            <a:r>
              <a:rPr lang="tr-TR" b="1" dirty="0" smtClean="0"/>
              <a:t>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3/25/2020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23850" y="1733550"/>
            <a:ext cx="8442198" cy="4495800"/>
          </a:xfrm>
        </p:spPr>
        <p:txBody>
          <a:bodyPr>
            <a:noAutofit/>
          </a:bodyPr>
          <a:lstStyle/>
          <a:p>
            <a:r>
              <a:rPr lang="tr-TR" sz="2800" b="1" dirty="0" err="1" smtClean="0"/>
              <a:t>Appearance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strenght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thickness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many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other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properties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sheet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vary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depending</a:t>
            </a:r>
            <a:r>
              <a:rPr lang="tr-TR" sz="2800" b="1" dirty="0" smtClean="0"/>
              <a:t> on 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tr-TR" sz="2800" b="1" dirty="0" err="1" smtClean="0">
                <a:solidFill>
                  <a:srgbClr val="C00000"/>
                </a:solidFill>
              </a:rPr>
              <a:t>origin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and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typ</a:t>
            </a:r>
            <a:r>
              <a:rPr lang="tr-TR" sz="2800" b="1" dirty="0" smtClean="0">
                <a:solidFill>
                  <a:srgbClr val="C00000"/>
                </a:solidFill>
              </a:rPr>
              <a:t>e of fiber </a:t>
            </a:r>
            <a:r>
              <a:rPr lang="tr-TR" sz="2800" b="1" dirty="0" err="1" smtClean="0">
                <a:solidFill>
                  <a:srgbClr val="C00000"/>
                </a:solidFill>
              </a:rPr>
              <a:t>used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lvl="2"/>
            <a:r>
              <a:rPr lang="tr-TR" sz="2800" b="1" dirty="0" err="1" smtClean="0">
                <a:solidFill>
                  <a:srgbClr val="0000FF"/>
                </a:solidFill>
              </a:rPr>
              <a:t>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amount of </a:t>
            </a:r>
            <a:r>
              <a:rPr lang="en-US" sz="2800" b="1" dirty="0" err="1" smtClean="0">
                <a:solidFill>
                  <a:srgbClr val="0000FF"/>
                </a:solidFill>
              </a:rPr>
              <a:t>fibre</a:t>
            </a:r>
            <a:r>
              <a:rPr lang="en-US" sz="2800" b="1" dirty="0" smtClean="0">
                <a:solidFill>
                  <a:srgbClr val="0000FF"/>
                </a:solidFill>
              </a:rPr>
              <a:t> used 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pPr lvl="2"/>
            <a:r>
              <a:rPr lang="en-US" sz="2800" b="1" dirty="0" smtClean="0">
                <a:solidFill>
                  <a:srgbClr val="00B050"/>
                </a:solidFill>
              </a:rPr>
              <a:t>how the </a:t>
            </a:r>
            <a:r>
              <a:rPr lang="en-US" sz="2800" b="1" dirty="0" err="1" smtClean="0">
                <a:solidFill>
                  <a:srgbClr val="00B050"/>
                </a:solidFill>
              </a:rPr>
              <a:t>fibres</a:t>
            </a:r>
            <a:r>
              <a:rPr lang="tr-TR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are processed </a:t>
            </a:r>
            <a:r>
              <a:rPr lang="en-US" sz="2800" dirty="0" smtClean="0"/>
              <a:t>in paper and paperboard manufacture</a:t>
            </a:r>
            <a:endParaRPr lang="tr-TR" sz="2800" dirty="0" smtClean="0"/>
          </a:p>
          <a:p>
            <a:pPr lvl="2"/>
            <a:r>
              <a:rPr lang="tr-TR" sz="2800" b="1" dirty="0" err="1" smtClean="0">
                <a:solidFill>
                  <a:srgbClr val="0000FF"/>
                </a:solidFill>
              </a:rPr>
              <a:t>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lenght</a:t>
            </a:r>
            <a:r>
              <a:rPr lang="tr-TR" sz="2800" b="1" dirty="0" smtClean="0">
                <a:solidFill>
                  <a:srgbClr val="0000FF"/>
                </a:solidFill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</a:rPr>
              <a:t>fibre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; </a:t>
            </a:r>
            <a:r>
              <a:rPr lang="tr-TR" sz="2800" dirty="0" err="1" smtClean="0"/>
              <a:t>long</a:t>
            </a:r>
            <a:r>
              <a:rPr lang="tr-TR" sz="2800" dirty="0" smtClean="0"/>
              <a:t>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en-US" sz="2800" dirty="0" smtClean="0"/>
              <a:t>for </a:t>
            </a:r>
            <a:r>
              <a:rPr lang="tr-TR" sz="2800" dirty="0" err="1" smtClean="0"/>
              <a:t>more</a:t>
            </a:r>
            <a:r>
              <a:rPr lang="tr-TR" sz="2800" dirty="0" smtClean="0"/>
              <a:t> </a:t>
            </a:r>
            <a:r>
              <a:rPr lang="en-US" sz="2800" dirty="0" smtClean="0"/>
              <a:t>strength</a:t>
            </a:r>
            <a:r>
              <a:rPr lang="tr-TR" sz="2800" dirty="0" smtClean="0"/>
              <a:t> </a:t>
            </a:r>
            <a:r>
              <a:rPr lang="tr-TR" sz="2800" dirty="0" err="1" smtClean="0"/>
              <a:t>sheet</a:t>
            </a:r>
            <a:r>
              <a:rPr lang="tr-TR" sz="2800" dirty="0" smtClean="0"/>
              <a:t> </a:t>
            </a:r>
            <a:r>
              <a:rPr lang="tr-TR" sz="2800" dirty="0" err="1" smtClean="0"/>
              <a:t>whereas</a:t>
            </a:r>
            <a:r>
              <a:rPr lang="tr-TR" sz="2800" dirty="0" smtClean="0"/>
              <a:t> </a:t>
            </a:r>
            <a:r>
              <a:rPr lang="en-US" sz="2800" dirty="0" smtClean="0"/>
              <a:t>short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en-US" sz="2800" dirty="0" smtClean="0"/>
              <a:t>for surface smoothness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efficient</a:t>
            </a:r>
            <a:r>
              <a:rPr lang="tr-TR" sz="2800" dirty="0" smtClean="0"/>
              <a:t> </a:t>
            </a:r>
            <a:r>
              <a:rPr lang="tr-TR" sz="2800" dirty="0" err="1" smtClean="0"/>
              <a:t>sheet</a:t>
            </a:r>
            <a:r>
              <a:rPr lang="tr-TR" sz="2800" dirty="0" smtClean="0"/>
              <a:t> </a:t>
            </a:r>
            <a:r>
              <a:rPr lang="tr-TR" sz="2800" dirty="0" err="1" smtClean="0"/>
              <a:t>forming</a:t>
            </a:r>
            <a:r>
              <a:rPr lang="tr-TR" sz="2800" dirty="0" smtClean="0"/>
              <a:t>)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2670</TotalTime>
  <Words>2220</Words>
  <Application>Microsoft Office PowerPoint</Application>
  <PresentationFormat>Ekran Gösterisi (4:3)</PresentationFormat>
  <Paragraphs>321</Paragraphs>
  <Slides>40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Tema1</vt:lpstr>
      <vt:lpstr>Paper and paperboard packagIng MATERIALS  (CelulosIc MATERIALS)</vt:lpstr>
      <vt:lpstr>Paper and paperboard materials</vt:lpstr>
      <vt:lpstr>What is the difference between paper and paperboard?</vt:lpstr>
      <vt:lpstr>Corrugated fiberboard</vt:lpstr>
      <vt:lpstr>Corrugated fiberboard</vt:lpstr>
      <vt:lpstr>Boxboard or cartonboard</vt:lpstr>
      <vt:lpstr>Foods packaged with paper and paperboard packaging materials</vt:lpstr>
      <vt:lpstr>Properties of paper and paperboard packaging materials</vt:lpstr>
      <vt:lpstr>Properties of paper and paperboard packaging materials</vt:lpstr>
      <vt:lpstr>Manufacture stages of paper and paperboard packaging materials</vt:lpstr>
      <vt:lpstr>Stage 1) Pulping</vt:lpstr>
      <vt:lpstr>Stage 1) Pulping</vt:lpstr>
      <vt:lpstr>Production of mechanical pulp</vt:lpstr>
      <vt:lpstr>Production of chemical pulp</vt:lpstr>
      <vt:lpstr>Production of chemical pulp</vt:lpstr>
      <vt:lpstr>The color of chemical pulp </vt:lpstr>
      <vt:lpstr>Stage 2) Stock preparation</vt:lpstr>
      <vt:lpstr>Stage 3) Sheet forming</vt:lpstr>
      <vt:lpstr>Diagram of the sheet forming process</vt:lpstr>
      <vt:lpstr>Stage 5) Pressing</vt:lpstr>
      <vt:lpstr>Stage 6) Drying</vt:lpstr>
      <vt:lpstr>Stage 7) Coating</vt:lpstr>
      <vt:lpstr>Production process of paper link: https://www.youtube.com/watch?v=mg5HXNBUYi0 </vt:lpstr>
      <vt:lpstr>Can we change permeability and physical properties of paper materials?</vt:lpstr>
      <vt:lpstr>Can we change permeability and physical properties of paper materials?</vt:lpstr>
      <vt:lpstr>Some examples for modified paper materials</vt:lpstr>
      <vt:lpstr>Some examples for modified paper materials</vt:lpstr>
      <vt:lpstr>Glassine paper for food packaging</vt:lpstr>
      <vt:lpstr>Kraft paper for food packaging</vt:lpstr>
      <vt:lpstr>Parchment paper for food packaging</vt:lpstr>
      <vt:lpstr>Greaseproof paper/kraft for food packaging</vt:lpstr>
      <vt:lpstr>Different types of paper packaging used in the food industry</vt:lpstr>
      <vt:lpstr>Different types of paper packaging used in the food industry</vt:lpstr>
      <vt:lpstr>Different types of paper packaging used in the food industry</vt:lpstr>
      <vt:lpstr>Different types of paper packaging used in the food industry</vt:lpstr>
      <vt:lpstr>Laminated carton package as an example for liquid cartons</vt:lpstr>
      <vt:lpstr>Different types of paper packaging used in the food industry</vt:lpstr>
      <vt:lpstr>Different types of paper packaging used in the food industry</vt:lpstr>
      <vt:lpstr>Different types of paper packaging used in the food industry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</cp:lastModifiedBy>
  <cp:revision>150</cp:revision>
  <dcterms:created xsi:type="dcterms:W3CDTF">2020-02-11T12:23:21Z</dcterms:created>
  <dcterms:modified xsi:type="dcterms:W3CDTF">2020-03-25T09:52:54Z</dcterms:modified>
</cp:coreProperties>
</file>