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25.12.2019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1 Başlık"/>
          <p:cNvSpPr>
            <a:spLocks noGrp="1"/>
          </p:cNvSpPr>
          <p:nvPr>
            <p:ph type="title"/>
          </p:nvPr>
        </p:nvSpPr>
        <p:spPr/>
        <p:txBody>
          <a:bodyPr/>
          <a:lstStyle/>
          <a:p>
            <a:r>
              <a:rPr lang="tr-TR" altLang="tr-TR" b="1" dirty="0" err="1" smtClean="0"/>
              <a:t>İzahnamenin</a:t>
            </a:r>
            <a:r>
              <a:rPr lang="tr-TR" altLang="tr-TR" b="1" dirty="0" smtClean="0"/>
              <a:t> Onaylanması Sistemi</a:t>
            </a:r>
          </a:p>
        </p:txBody>
      </p:sp>
      <p:sp>
        <p:nvSpPr>
          <p:cNvPr id="65539" name="2 İçerik Yer Tutucusu"/>
          <p:cNvSpPr>
            <a:spLocks noGrp="1"/>
          </p:cNvSpPr>
          <p:nvPr>
            <p:ph idx="1"/>
          </p:nvPr>
        </p:nvSpPr>
        <p:spPr>
          <a:xfrm>
            <a:off x="755650" y="1700213"/>
            <a:ext cx="7783513" cy="4313237"/>
          </a:xfrm>
        </p:spPr>
        <p:txBody>
          <a:bodyPr/>
          <a:lstStyle/>
          <a:p>
            <a:endParaRPr lang="tr-TR" altLang="tr-TR" smtClean="0"/>
          </a:p>
          <a:p>
            <a:pPr>
              <a:buFont typeface="Wingdings" pitchFamily="2" charset="2"/>
              <a:buNone/>
            </a:pPr>
            <a:r>
              <a:rPr lang="tr-TR" altLang="tr-TR" smtClean="0"/>
              <a:t>“Halka Arz”                          “İzahname”</a:t>
            </a:r>
          </a:p>
          <a:p>
            <a:pPr>
              <a:buFont typeface="Wingdings" pitchFamily="2" charset="2"/>
              <a:buNone/>
            </a:pPr>
            <a:endParaRPr lang="tr-TR" altLang="tr-TR" smtClean="0"/>
          </a:p>
          <a:p>
            <a:pPr>
              <a:buFont typeface="Wingdings" pitchFamily="2" charset="2"/>
              <a:buNone/>
            </a:pPr>
            <a:r>
              <a:rPr lang="tr-TR" altLang="tr-TR" smtClean="0"/>
              <a:t>“Halka Arz </a:t>
            </a:r>
          </a:p>
          <a:p>
            <a:pPr>
              <a:buFont typeface="Wingdings" pitchFamily="2" charset="2"/>
              <a:buNone/>
            </a:pPr>
            <a:r>
              <a:rPr lang="tr-TR" altLang="tr-TR" smtClean="0"/>
              <a:t>Edilmeksizin                         “İhraç Belgesi” </a:t>
            </a:r>
          </a:p>
          <a:p>
            <a:pPr>
              <a:buFont typeface="Wingdings" pitchFamily="2" charset="2"/>
              <a:buNone/>
            </a:pPr>
            <a:r>
              <a:rPr lang="tr-TR" altLang="tr-TR" smtClean="0"/>
              <a:t>İhraç                                            (SerPK m. 11)</a:t>
            </a:r>
          </a:p>
        </p:txBody>
      </p:sp>
      <p:sp>
        <p:nvSpPr>
          <p:cNvPr id="65540"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2D1CDD52-4132-4CA5-8B5B-778F2A55891E}" type="slidenum">
              <a:rPr lang="tr-TR" altLang="tr-TR" sz="1200">
                <a:latin typeface="Verdana" pitchFamily="34" charset="0"/>
              </a:rPr>
              <a:pPr>
                <a:spcBef>
                  <a:spcPct val="0"/>
                </a:spcBef>
                <a:buFontTx/>
                <a:buNone/>
              </a:pPr>
              <a:t>1</a:t>
            </a:fld>
            <a:endParaRPr lang="tr-TR" altLang="tr-TR" sz="1200">
              <a:latin typeface="Verdana" pitchFamily="34" charset="0"/>
            </a:endParaRPr>
          </a:p>
        </p:txBody>
      </p:sp>
      <p:sp>
        <p:nvSpPr>
          <p:cNvPr id="5" name="4 Sağ Ok"/>
          <p:cNvSpPr/>
          <p:nvPr/>
        </p:nvSpPr>
        <p:spPr>
          <a:xfrm>
            <a:off x="3492500" y="2276475"/>
            <a:ext cx="1511300" cy="5572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defRPr/>
            </a:pPr>
            <a:endParaRPr lang="tr-TR" altLang="tr-TR" sz="1700" smtClean="0">
              <a:solidFill>
                <a:srgbClr val="FFFFFF"/>
              </a:solidFill>
              <a:cs typeface="Arial" panose="020B0604020202020204" pitchFamily="34" charset="0"/>
            </a:endParaRPr>
          </a:p>
        </p:txBody>
      </p:sp>
      <p:sp>
        <p:nvSpPr>
          <p:cNvPr id="7" name="6 Sağ Ok"/>
          <p:cNvSpPr/>
          <p:nvPr/>
        </p:nvSpPr>
        <p:spPr>
          <a:xfrm>
            <a:off x="3563938" y="4005263"/>
            <a:ext cx="1512887" cy="5572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defRPr/>
            </a:pPr>
            <a:endParaRPr lang="tr-TR" altLang="tr-TR" sz="1700" smtClean="0">
              <a:solidFill>
                <a:srgbClr val="FFFFFF"/>
              </a:solidFill>
              <a:cs typeface="Arial" panose="020B0604020202020204" pitchFamily="34" charset="0"/>
            </a:endParaRPr>
          </a:p>
        </p:txBody>
      </p:sp>
      <p:sp>
        <p:nvSpPr>
          <p:cNvPr id="65543"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39966961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2 İçerik Yer Tutucusu"/>
          <p:cNvSpPr>
            <a:spLocks noGrp="1"/>
          </p:cNvSpPr>
          <p:nvPr>
            <p:ph idx="1"/>
          </p:nvPr>
        </p:nvSpPr>
        <p:spPr>
          <a:xfrm>
            <a:off x="250825" y="404813"/>
            <a:ext cx="8642350" cy="6192837"/>
          </a:xfrm>
        </p:spPr>
        <p:txBody>
          <a:bodyPr/>
          <a:lstStyle/>
          <a:p>
            <a:pPr>
              <a:buFont typeface="Wingdings" pitchFamily="2" charset="2"/>
              <a:buNone/>
            </a:pPr>
            <a:r>
              <a:rPr lang="tr-TR" altLang="tr-TR" sz="2200" b="1" smtClean="0"/>
              <a:t>	İzahnamedeki değişiklikler ve yeni hususların izahnameye eklenmesi</a:t>
            </a:r>
            <a:endParaRPr lang="tr-TR" altLang="tr-TR" sz="2200" smtClean="0"/>
          </a:p>
          <a:p>
            <a:pPr>
              <a:buFont typeface="Wingdings" pitchFamily="2" charset="2"/>
              <a:buNone/>
            </a:pPr>
            <a:r>
              <a:rPr lang="tr-TR" altLang="tr-TR" sz="2200" b="1" smtClean="0"/>
              <a:t>	MADDE 8 –</a:t>
            </a:r>
            <a:r>
              <a:rPr lang="tr-TR" altLang="tr-TR" sz="2200" smtClean="0"/>
              <a:t> (1) İzahname ile kamuya açıklanan bilgilerde, satışa başlamadan önce veya satış süresi içinde yatırımcıların yatırım kararını etkileyebilecek değişiklik veya yeni hususların ortaya çıkması hâlinde durum ihraççı veya halka arz eden tarafından en uygun haberleşme vasıtasıyla derhâl Kurula bildirilir.</a:t>
            </a:r>
          </a:p>
          <a:p>
            <a:pPr>
              <a:buFont typeface="Wingdings" pitchFamily="2" charset="2"/>
              <a:buNone/>
            </a:pPr>
            <a:r>
              <a:rPr lang="tr-TR" altLang="tr-TR" sz="2200" smtClean="0"/>
              <a:t>		(2) Değişiklik gerektiren veya yeni hususların ortaya çıkması hâlinde, satış süreci durdurulabilir.</a:t>
            </a:r>
          </a:p>
          <a:p>
            <a:pPr>
              <a:buFont typeface="Wingdings" pitchFamily="2" charset="2"/>
              <a:buNone/>
            </a:pPr>
            <a:r>
              <a:rPr lang="tr-TR" altLang="tr-TR" sz="2200" smtClean="0"/>
              <a:t>		(3) Değiştirilecek veya yeni eklenecek hususlar bildirim tarihinden itibaren yedi iş günü içinde 6 ncı maddede yer alan esaslar çerçevesinde onaylanır ve 7 nci maddede belirtilen şekilde yayımlanır.</a:t>
            </a:r>
          </a:p>
          <a:p>
            <a:pPr>
              <a:buFont typeface="Wingdings" pitchFamily="2" charset="2"/>
              <a:buNone/>
            </a:pPr>
            <a:r>
              <a:rPr lang="tr-TR" altLang="tr-TR" sz="2200" smtClean="0"/>
              <a:t>		(4) Değişiklik veya yeni hususların yayımlanmasından önce sermaye piyasası araçlarını satın almak için talepte bulunmuş olan yatırımcılar, izahnamede yapılan ek ve değişikliklerin yayımlanmasından itibaren iki iş günü içinde taleplerini geri alma hakkına sahiptirler.</a:t>
            </a:r>
          </a:p>
          <a:p>
            <a:pPr>
              <a:buFont typeface="Wingdings" pitchFamily="2" charset="2"/>
              <a:buNone/>
            </a:pPr>
            <a:endParaRPr lang="tr-TR" altLang="tr-TR" sz="2200" smtClean="0"/>
          </a:p>
        </p:txBody>
      </p:sp>
      <p:sp>
        <p:nvSpPr>
          <p:cNvPr id="74755"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9794EE31-81D9-4AA9-9241-C63DCE4D9FB2}" type="slidenum">
              <a:rPr lang="tr-TR" altLang="tr-TR" sz="1200">
                <a:latin typeface="Verdana" pitchFamily="34" charset="0"/>
              </a:rPr>
              <a:pPr>
                <a:spcBef>
                  <a:spcPct val="0"/>
                </a:spcBef>
                <a:buFontTx/>
                <a:buNone/>
              </a:pPr>
              <a:t>10</a:t>
            </a:fld>
            <a:endParaRPr lang="tr-TR" altLang="tr-TR" sz="1200">
              <a:latin typeface="Verdana" pitchFamily="34" charset="0"/>
            </a:endParaRPr>
          </a:p>
        </p:txBody>
      </p:sp>
      <p:sp>
        <p:nvSpPr>
          <p:cNvPr id="74756"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24765790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2 İçerik Yer Tutucusu"/>
          <p:cNvSpPr>
            <a:spLocks noGrp="1"/>
          </p:cNvSpPr>
          <p:nvPr>
            <p:ph idx="1"/>
          </p:nvPr>
        </p:nvSpPr>
        <p:spPr>
          <a:xfrm>
            <a:off x="395288" y="404813"/>
            <a:ext cx="8424862" cy="6119812"/>
          </a:xfrm>
        </p:spPr>
        <p:txBody>
          <a:bodyPr/>
          <a:lstStyle/>
          <a:p>
            <a:pPr>
              <a:buFont typeface="Wingdings" pitchFamily="2" charset="2"/>
              <a:buNone/>
            </a:pPr>
            <a:r>
              <a:rPr lang="tr-TR" altLang="tr-TR" sz="2200" b="1" smtClean="0"/>
              <a:t>	Kurulun yetkisi</a:t>
            </a:r>
            <a:endParaRPr lang="tr-TR" altLang="tr-TR" sz="2200" smtClean="0"/>
          </a:p>
          <a:p>
            <a:pPr>
              <a:buFont typeface="Wingdings" pitchFamily="2" charset="2"/>
              <a:buNone/>
            </a:pPr>
            <a:r>
              <a:rPr lang="tr-TR" altLang="tr-TR" sz="2200" b="1" smtClean="0"/>
              <a:t>	MADDE 5 –</a:t>
            </a:r>
            <a:r>
              <a:rPr lang="tr-TR" altLang="tr-TR" sz="2200" smtClean="0"/>
              <a:t> </a:t>
            </a:r>
          </a:p>
          <a:p>
            <a:pPr>
              <a:buFont typeface="Wingdings" pitchFamily="2" charset="2"/>
              <a:buNone/>
            </a:pPr>
            <a:r>
              <a:rPr lang="tr-TR" altLang="tr-TR" sz="2200" smtClean="0"/>
              <a:t>		(1) </a:t>
            </a:r>
            <a:r>
              <a:rPr lang="tr-TR" altLang="tr-TR" sz="2200" b="1" smtClean="0"/>
              <a:t>Kurul</a:t>
            </a:r>
            <a:r>
              <a:rPr lang="tr-TR" altLang="tr-TR" sz="2200" smtClean="0"/>
              <a:t>, ihraççının ve halka arz edilecek veya borsada işlem görecek sermaye piyasası araçlarının türü ve niteliğine göre, izahnamede bulunması gereken asgari bilgilere, garantöre ve garantinin niteliğine, izahnameyi oluşturan belgelere, izahnamenin şekline, kamuya duyurulmasına, yayımlanmasına, ilan ve reklamlara, izahnamede önceden yayımlanmış bilgilere atıfta bulunulmasına, satış şartlarına, onaylanan izahnamede değişiklik yapılmasına ve izahname hazırlama ve yayımlanmasından </a:t>
            </a:r>
            <a:r>
              <a:rPr lang="tr-TR" altLang="tr-TR" sz="2200" b="1" smtClean="0"/>
              <a:t>kısmen veya tamamen muafiyete </a:t>
            </a:r>
            <a:r>
              <a:rPr lang="tr-TR" altLang="tr-TR" sz="2200" smtClean="0"/>
              <a:t>ilişkin </a:t>
            </a:r>
            <a:r>
              <a:rPr lang="tr-TR" altLang="tr-TR" sz="2200" i="1" smtClean="0"/>
              <a:t>usul ve esasları belirler.</a:t>
            </a:r>
          </a:p>
          <a:p>
            <a:pPr>
              <a:buFont typeface="Wingdings" pitchFamily="2" charset="2"/>
              <a:buNone/>
            </a:pPr>
            <a:endParaRPr lang="tr-TR" altLang="tr-TR" sz="2200" i="1" smtClean="0"/>
          </a:p>
          <a:p>
            <a:pPr>
              <a:buFont typeface="Wingdings" pitchFamily="2" charset="2"/>
              <a:buNone/>
            </a:pPr>
            <a:endParaRPr lang="tr-TR" altLang="tr-TR" sz="2200" i="1" smtClean="0"/>
          </a:p>
          <a:p>
            <a:pPr algn="ctr">
              <a:buFont typeface="Wingdings" pitchFamily="2" charset="2"/>
              <a:buNone/>
            </a:pPr>
            <a:r>
              <a:rPr lang="tr-TR" altLang="tr-TR" sz="2200" smtClean="0"/>
              <a:t>bkz. </a:t>
            </a:r>
            <a:r>
              <a:rPr lang="tr-TR" altLang="tr-TR" sz="2200" b="1" smtClean="0"/>
              <a:t>“İzahname ve İhraç Belgesi Tebliği (II-5.1)”</a:t>
            </a:r>
          </a:p>
          <a:p>
            <a:pPr algn="ctr">
              <a:buFont typeface="Wingdings" pitchFamily="2" charset="2"/>
              <a:buNone/>
            </a:pPr>
            <a:r>
              <a:rPr lang="tr-TR" altLang="tr-TR" sz="2200" smtClean="0"/>
              <a:t>(RG. 22.06.2013, S. 28685)</a:t>
            </a:r>
          </a:p>
          <a:p>
            <a:pPr>
              <a:buFont typeface="Wingdings" pitchFamily="2" charset="2"/>
              <a:buNone/>
            </a:pPr>
            <a:endParaRPr lang="tr-TR" altLang="tr-TR" sz="2000" smtClean="0"/>
          </a:p>
        </p:txBody>
      </p:sp>
      <p:sp>
        <p:nvSpPr>
          <p:cNvPr id="75779"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8BA823F0-8B98-4B07-8DC3-A25490D10317}" type="slidenum">
              <a:rPr lang="tr-TR" altLang="tr-TR" sz="1200">
                <a:latin typeface="Verdana" pitchFamily="34" charset="0"/>
              </a:rPr>
              <a:pPr>
                <a:spcBef>
                  <a:spcPct val="0"/>
                </a:spcBef>
                <a:buFontTx/>
                <a:buNone/>
              </a:pPr>
              <a:t>11</a:t>
            </a:fld>
            <a:endParaRPr lang="tr-TR" altLang="tr-TR" sz="1200">
              <a:latin typeface="Verdana" pitchFamily="34" charset="0"/>
            </a:endParaRPr>
          </a:p>
        </p:txBody>
      </p:sp>
      <p:sp>
        <p:nvSpPr>
          <p:cNvPr id="5" name="4 Aşağı Ok"/>
          <p:cNvSpPr/>
          <p:nvPr/>
        </p:nvSpPr>
        <p:spPr>
          <a:xfrm>
            <a:off x="3851275" y="4437063"/>
            <a:ext cx="1368425" cy="5461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defRPr/>
            </a:pPr>
            <a:endParaRPr lang="tr-TR" altLang="tr-TR" sz="1700" smtClean="0">
              <a:solidFill>
                <a:srgbClr val="FFFFFF"/>
              </a:solidFill>
              <a:cs typeface="Arial" panose="020B0604020202020204" pitchFamily="34" charset="0"/>
            </a:endParaRPr>
          </a:p>
        </p:txBody>
      </p:sp>
      <p:sp>
        <p:nvSpPr>
          <p:cNvPr id="75781"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10983885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1 Başlık"/>
          <p:cNvSpPr>
            <a:spLocks noGrp="1"/>
          </p:cNvSpPr>
          <p:nvPr>
            <p:ph type="title"/>
          </p:nvPr>
        </p:nvSpPr>
        <p:spPr>
          <a:xfrm>
            <a:off x="179388" y="188913"/>
            <a:ext cx="8507412" cy="1228725"/>
          </a:xfrm>
        </p:spPr>
        <p:txBody>
          <a:bodyPr/>
          <a:lstStyle/>
          <a:p>
            <a:r>
              <a:rPr lang="tr-TR" altLang="tr-TR" sz="3600" b="1" smtClean="0"/>
              <a:t>İzahname Konusundaki Önemli Düzenlemeler</a:t>
            </a:r>
          </a:p>
        </p:txBody>
      </p:sp>
      <p:sp>
        <p:nvSpPr>
          <p:cNvPr id="66563" name="2 İçerik Yer Tutucusu"/>
          <p:cNvSpPr>
            <a:spLocks noGrp="1"/>
          </p:cNvSpPr>
          <p:nvPr>
            <p:ph idx="1"/>
          </p:nvPr>
        </p:nvSpPr>
        <p:spPr>
          <a:xfrm>
            <a:off x="539750" y="1773238"/>
            <a:ext cx="8353425" cy="4824412"/>
          </a:xfrm>
        </p:spPr>
        <p:txBody>
          <a:bodyPr/>
          <a:lstStyle/>
          <a:p>
            <a:pPr algn="ctr">
              <a:buFont typeface="Wingdings" pitchFamily="2" charset="2"/>
              <a:buNone/>
            </a:pPr>
            <a:r>
              <a:rPr lang="tr-TR" altLang="tr-TR" smtClean="0"/>
              <a:t>Sermaye Piyasası Kanunu </a:t>
            </a:r>
          </a:p>
          <a:p>
            <a:pPr algn="ctr">
              <a:buFont typeface="Wingdings" pitchFamily="2" charset="2"/>
              <a:buNone/>
            </a:pPr>
            <a:r>
              <a:rPr lang="tr-TR" altLang="tr-TR" b="1" i="1" u="sng" smtClean="0">
                <a:solidFill>
                  <a:srgbClr val="FF0000"/>
                </a:solidFill>
              </a:rPr>
              <a:t>Özellikle m. 4-10, 32</a:t>
            </a:r>
          </a:p>
          <a:p>
            <a:pPr algn="ctr">
              <a:buFont typeface="Wingdings" pitchFamily="2" charset="2"/>
              <a:buNone/>
            </a:pPr>
            <a:r>
              <a:rPr lang="tr-TR" altLang="tr-TR" sz="3500" b="1" smtClean="0"/>
              <a:t>+</a:t>
            </a:r>
          </a:p>
          <a:p>
            <a:pPr algn="ctr">
              <a:buFont typeface="Wingdings" pitchFamily="2" charset="2"/>
              <a:buNone/>
            </a:pPr>
            <a:r>
              <a:rPr lang="tr-TR" altLang="tr-TR" smtClean="0"/>
              <a:t>“İzahname ve İhraç Belgesi Tebliği (II-5.1)”</a:t>
            </a:r>
          </a:p>
          <a:p>
            <a:pPr algn="ctr">
              <a:buFont typeface="Wingdings" pitchFamily="2" charset="2"/>
              <a:buNone/>
            </a:pPr>
            <a:r>
              <a:rPr lang="tr-TR" altLang="tr-TR" smtClean="0"/>
              <a:t>(RG. 22.06.2013, S. 28685)</a:t>
            </a:r>
          </a:p>
          <a:p>
            <a:pPr algn="ctr">
              <a:buFont typeface="Wingdings" pitchFamily="2" charset="2"/>
              <a:buNone/>
            </a:pPr>
            <a:r>
              <a:rPr lang="tr-TR" altLang="tr-TR" sz="3500" b="1" smtClean="0"/>
              <a:t>+</a:t>
            </a:r>
          </a:p>
          <a:p>
            <a:pPr algn="ctr">
              <a:buFont typeface="Wingdings" pitchFamily="2" charset="2"/>
              <a:buNone/>
            </a:pPr>
            <a:r>
              <a:rPr lang="tr-TR" altLang="tr-TR" smtClean="0"/>
              <a:t>SPK’nın İzahname Format ve Kılavuzları</a:t>
            </a:r>
          </a:p>
        </p:txBody>
      </p:sp>
      <p:sp>
        <p:nvSpPr>
          <p:cNvPr id="6656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542708D3-0EA8-432B-B852-9212BCF2FE89}" type="slidenum">
              <a:rPr lang="tr-TR" altLang="tr-TR" sz="1200">
                <a:latin typeface="Verdana" pitchFamily="34" charset="0"/>
              </a:rPr>
              <a:pPr>
                <a:spcBef>
                  <a:spcPct val="0"/>
                </a:spcBef>
                <a:buFontTx/>
                <a:buNone/>
              </a:pPr>
              <a:t>2</a:t>
            </a:fld>
            <a:endParaRPr lang="tr-TR" altLang="tr-TR" sz="1200">
              <a:latin typeface="Verdana" pitchFamily="34" charset="0"/>
            </a:endParaRPr>
          </a:p>
        </p:txBody>
      </p:sp>
      <p:sp>
        <p:nvSpPr>
          <p:cNvPr id="66565"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12803898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1 Başlık"/>
          <p:cNvSpPr>
            <a:spLocks noGrp="1"/>
          </p:cNvSpPr>
          <p:nvPr>
            <p:ph type="title"/>
          </p:nvPr>
        </p:nvSpPr>
        <p:spPr/>
        <p:txBody>
          <a:bodyPr/>
          <a:lstStyle/>
          <a:p>
            <a:r>
              <a:rPr lang="tr-TR" altLang="tr-TR" b="1" smtClean="0"/>
              <a:t>İzahnamenin Onaylanması Sistemi</a:t>
            </a:r>
          </a:p>
        </p:txBody>
      </p:sp>
      <p:sp>
        <p:nvSpPr>
          <p:cNvPr id="67587" name="2 İçerik Yer Tutucusu"/>
          <p:cNvSpPr>
            <a:spLocks noGrp="1"/>
          </p:cNvSpPr>
          <p:nvPr>
            <p:ph idx="1"/>
          </p:nvPr>
        </p:nvSpPr>
        <p:spPr>
          <a:xfrm>
            <a:off x="971550" y="1916113"/>
            <a:ext cx="7715250" cy="4033837"/>
          </a:xfrm>
        </p:spPr>
        <p:txBody>
          <a:bodyPr/>
          <a:lstStyle/>
          <a:p>
            <a:pPr marL="0" algn="just">
              <a:lnSpc>
                <a:spcPct val="150000"/>
              </a:lnSpc>
              <a:spcBef>
                <a:spcPct val="0"/>
              </a:spcBef>
            </a:pPr>
            <a:r>
              <a:rPr lang="tr-TR" altLang="tr-TR" sz="2600" smtClean="0"/>
              <a:t>Bu sistem ile birlikte Kurul’un </a:t>
            </a:r>
            <a:r>
              <a:rPr lang="tr-TR" altLang="tr-TR" sz="2600" b="1" smtClean="0"/>
              <a:t>değerlendirme</a:t>
            </a:r>
            <a:r>
              <a:rPr lang="tr-TR" altLang="tr-TR" sz="2600" smtClean="0"/>
              <a:t> </a:t>
            </a:r>
            <a:r>
              <a:rPr lang="tr-TR" altLang="tr-TR" sz="2600" b="1" smtClean="0"/>
              <a:t>kriterlerinin</a:t>
            </a:r>
            <a:r>
              <a:rPr lang="tr-TR" altLang="tr-TR" sz="2600" smtClean="0"/>
              <a:t> değiştirilmesiyle yetinilmemiş; izahname ile ilgili birtakım </a:t>
            </a:r>
            <a:r>
              <a:rPr lang="tr-TR" altLang="tr-TR" sz="2600" b="1" smtClean="0"/>
              <a:t>yeni hukuki kurumlar ve imkanlar </a:t>
            </a:r>
            <a:r>
              <a:rPr lang="tr-TR" altLang="tr-TR" sz="2600" smtClean="0"/>
              <a:t>getirilmiş ve </a:t>
            </a:r>
            <a:r>
              <a:rPr lang="tr-TR" altLang="tr-TR" sz="2600" b="1" smtClean="0"/>
              <a:t>izahnameye ilişkin sorumluluk rejimi </a:t>
            </a:r>
            <a:r>
              <a:rPr lang="tr-TR" altLang="tr-TR" sz="2600" smtClean="0"/>
              <a:t>farklılaştırılmıştır.</a:t>
            </a:r>
          </a:p>
        </p:txBody>
      </p:sp>
      <p:sp>
        <p:nvSpPr>
          <p:cNvPr id="6758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D3CFBD35-3ED3-4CA3-9F65-E3D2610BB84A}" type="slidenum">
              <a:rPr lang="tr-TR" altLang="tr-TR" sz="1200">
                <a:latin typeface="Verdana" pitchFamily="34" charset="0"/>
              </a:rPr>
              <a:pPr>
                <a:spcBef>
                  <a:spcPct val="0"/>
                </a:spcBef>
                <a:buFontTx/>
                <a:buNone/>
              </a:pPr>
              <a:t>3</a:t>
            </a:fld>
            <a:endParaRPr lang="tr-TR" altLang="tr-TR" sz="1200">
              <a:latin typeface="Verdana" pitchFamily="34" charset="0"/>
            </a:endParaRPr>
          </a:p>
        </p:txBody>
      </p:sp>
      <p:sp>
        <p:nvSpPr>
          <p:cNvPr id="67589"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32001359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1 Başlık"/>
          <p:cNvSpPr>
            <a:spLocks noGrp="1"/>
          </p:cNvSpPr>
          <p:nvPr>
            <p:ph type="title"/>
          </p:nvPr>
        </p:nvSpPr>
        <p:spPr>
          <a:xfrm>
            <a:off x="457200" y="274638"/>
            <a:ext cx="8229600" cy="777875"/>
          </a:xfrm>
        </p:spPr>
        <p:txBody>
          <a:bodyPr/>
          <a:lstStyle/>
          <a:p>
            <a:r>
              <a:rPr lang="tr-TR" altLang="tr-TR" b="1" smtClean="0"/>
              <a:t>Değerlendirme Kriterleri</a:t>
            </a:r>
          </a:p>
        </p:txBody>
      </p:sp>
      <p:sp>
        <p:nvSpPr>
          <p:cNvPr id="68611" name="2 İçerik Yer Tutucusu"/>
          <p:cNvSpPr>
            <a:spLocks noGrp="1"/>
          </p:cNvSpPr>
          <p:nvPr>
            <p:ph idx="1"/>
          </p:nvPr>
        </p:nvSpPr>
        <p:spPr>
          <a:xfrm>
            <a:off x="457200" y="1417638"/>
            <a:ext cx="8226425" cy="5106987"/>
          </a:xfrm>
        </p:spPr>
        <p:txBody>
          <a:bodyPr/>
          <a:lstStyle/>
          <a:p>
            <a:pPr>
              <a:buFont typeface="Wingdings" pitchFamily="2" charset="2"/>
              <a:buNone/>
            </a:pPr>
            <a:r>
              <a:rPr lang="tr-TR" altLang="tr-TR" sz="2800" b="1" smtClean="0"/>
              <a:t>	6362 sayılı SerPK</a:t>
            </a:r>
          </a:p>
          <a:p>
            <a:pPr>
              <a:buFont typeface="Wingdings" pitchFamily="2" charset="2"/>
              <a:buNone/>
            </a:pPr>
            <a:r>
              <a:rPr lang="tr-TR" altLang="tr-TR" sz="2800" b="1" smtClean="0"/>
              <a:t>	İzahnamenin onaylanması</a:t>
            </a:r>
            <a:endParaRPr lang="tr-TR" altLang="tr-TR" sz="2800" smtClean="0"/>
          </a:p>
          <a:p>
            <a:pPr>
              <a:buFont typeface="Wingdings" pitchFamily="2" charset="2"/>
              <a:buNone/>
            </a:pPr>
            <a:r>
              <a:rPr lang="tr-TR" altLang="tr-TR" sz="2800" b="1" smtClean="0"/>
              <a:t>	MADDE 6 –</a:t>
            </a:r>
            <a:r>
              <a:rPr lang="tr-TR" altLang="tr-TR" sz="2800" smtClean="0"/>
              <a:t> </a:t>
            </a:r>
          </a:p>
          <a:p>
            <a:pPr>
              <a:buFont typeface="Wingdings" pitchFamily="2" charset="2"/>
              <a:buNone/>
            </a:pPr>
            <a:r>
              <a:rPr lang="tr-TR" altLang="tr-TR" sz="2800" smtClean="0"/>
              <a:t>		(1) Kurul, izahnamede yer alan bilgilerin </a:t>
            </a:r>
            <a:r>
              <a:rPr lang="tr-TR" altLang="tr-TR" sz="2800" b="1" smtClean="0"/>
              <a:t>tutarlı</a:t>
            </a:r>
            <a:r>
              <a:rPr lang="tr-TR" altLang="tr-TR" sz="2800" smtClean="0"/>
              <a:t>, </a:t>
            </a:r>
            <a:r>
              <a:rPr lang="tr-TR" altLang="tr-TR" sz="2800" b="1" smtClean="0"/>
              <a:t>anlaşılabilir</a:t>
            </a:r>
            <a:r>
              <a:rPr lang="tr-TR" altLang="tr-TR" sz="2800" smtClean="0"/>
              <a:t> ve </a:t>
            </a:r>
            <a:r>
              <a:rPr lang="tr-TR" altLang="tr-TR" sz="2800" b="1" smtClean="0"/>
              <a:t>Kurulca belirlenen izahname standartlarına göre eksiksiz</a:t>
            </a:r>
            <a:r>
              <a:rPr lang="tr-TR" altLang="tr-TR" sz="2800" smtClean="0"/>
              <a:t> olduğunun tespiti hâlinde izahnamenin onaylanmasına </a:t>
            </a:r>
            <a:r>
              <a:rPr lang="tr-TR" altLang="tr-TR" sz="2800" b="1" i="1" u="sng" smtClean="0"/>
              <a:t>karar verir</a:t>
            </a:r>
            <a:r>
              <a:rPr lang="tr-TR" altLang="tr-TR" sz="2800" smtClean="0"/>
              <a:t>.</a:t>
            </a:r>
          </a:p>
          <a:p>
            <a:pPr>
              <a:buFont typeface="Wingdings" pitchFamily="2" charset="2"/>
              <a:buNone/>
            </a:pPr>
            <a:r>
              <a:rPr lang="tr-TR" altLang="tr-TR" sz="2800" smtClean="0"/>
              <a:t>	….</a:t>
            </a:r>
          </a:p>
          <a:p>
            <a:pPr>
              <a:buFont typeface="Wingdings" pitchFamily="2" charset="2"/>
              <a:buNone/>
            </a:pPr>
            <a:r>
              <a:rPr lang="tr-TR" altLang="tr-TR" sz="2800" smtClean="0"/>
              <a:t>	….</a:t>
            </a:r>
          </a:p>
        </p:txBody>
      </p:sp>
      <p:sp>
        <p:nvSpPr>
          <p:cNvPr id="6861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7781415A-C19E-4370-9E46-DBF5B3ECD129}" type="slidenum">
              <a:rPr lang="tr-TR" altLang="tr-TR" sz="1200">
                <a:latin typeface="Verdana" pitchFamily="34" charset="0"/>
              </a:rPr>
              <a:pPr>
                <a:spcBef>
                  <a:spcPct val="0"/>
                </a:spcBef>
                <a:buFontTx/>
                <a:buNone/>
              </a:pPr>
              <a:t>4</a:t>
            </a:fld>
            <a:endParaRPr lang="tr-TR" altLang="tr-TR" sz="1200">
              <a:latin typeface="Verdana" pitchFamily="34" charset="0"/>
            </a:endParaRPr>
          </a:p>
        </p:txBody>
      </p:sp>
      <p:sp>
        <p:nvSpPr>
          <p:cNvPr id="68613"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42355881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1 Başlık"/>
          <p:cNvSpPr>
            <a:spLocks noGrp="1"/>
          </p:cNvSpPr>
          <p:nvPr>
            <p:ph type="title"/>
          </p:nvPr>
        </p:nvSpPr>
        <p:spPr/>
        <p:txBody>
          <a:bodyPr>
            <a:normAutofit fontScale="90000"/>
          </a:bodyPr>
          <a:lstStyle/>
          <a:p>
            <a:r>
              <a:rPr lang="tr-TR" altLang="tr-TR" sz="3600" b="1" smtClean="0"/>
              <a:t>«İzahname ve İhraç Belgesi Tebliği» Düzenlemesi</a:t>
            </a:r>
          </a:p>
        </p:txBody>
      </p:sp>
      <p:sp>
        <p:nvSpPr>
          <p:cNvPr id="69635" name="2 İçerik Yer Tutucusu"/>
          <p:cNvSpPr>
            <a:spLocks noGrp="1"/>
          </p:cNvSpPr>
          <p:nvPr>
            <p:ph idx="1"/>
          </p:nvPr>
        </p:nvSpPr>
        <p:spPr>
          <a:xfrm>
            <a:off x="684213" y="1700213"/>
            <a:ext cx="7848600" cy="4824412"/>
          </a:xfrm>
        </p:spPr>
        <p:txBody>
          <a:bodyPr/>
          <a:lstStyle/>
          <a:p>
            <a:pPr marL="355600" lvl="1" indent="-177800" algn="just">
              <a:buFont typeface="Arial" charset="0"/>
              <a:buNone/>
            </a:pPr>
            <a:r>
              <a:rPr lang="tr-TR" altLang="tr-TR" sz="2600" smtClean="0"/>
              <a:t>	Sermaye piyasası araçlarının halka arzı veya borsada işlem görmesi öncesinde hazırlanan ve Kurula onaylanması için sunulan izahname, </a:t>
            </a:r>
          </a:p>
          <a:p>
            <a:pPr marL="355600" lvl="1" indent="-177800" algn="just">
              <a:buFont typeface="Arial" charset="0"/>
              <a:buNone/>
            </a:pPr>
            <a:r>
              <a:rPr lang="tr-TR" altLang="tr-TR" sz="2600" smtClean="0"/>
              <a:t>	Kurula başvuru tarihinden itibaren beş iş günü içinde </a:t>
            </a:r>
          </a:p>
          <a:p>
            <a:pPr marL="812800" lvl="3" indent="-177800" algn="just"/>
            <a:r>
              <a:rPr lang="tr-TR" altLang="tr-TR" sz="2600" b="1" smtClean="0"/>
              <a:t>ihraççının internet sitesinde ve </a:t>
            </a:r>
          </a:p>
          <a:p>
            <a:pPr marL="812800" lvl="3" indent="-177800" algn="just"/>
            <a:r>
              <a:rPr lang="tr-TR" altLang="tr-TR" sz="2600" b="1" smtClean="0"/>
              <a:t>ihraççının Kamuyu Aydınlatma Platformu (KAP) üyeliğinin bulunması durumunda KAP’ta ve </a:t>
            </a:r>
          </a:p>
          <a:p>
            <a:pPr marL="812800" lvl="3" indent="-177800" algn="just"/>
            <a:r>
              <a:rPr lang="tr-TR" altLang="tr-TR" sz="2600" b="1" smtClean="0"/>
              <a:t>varsa yetkili kuruluşun internet sitesinde</a:t>
            </a:r>
            <a:r>
              <a:rPr lang="tr-TR" altLang="tr-TR" sz="2600" smtClean="0"/>
              <a:t> </a:t>
            </a:r>
          </a:p>
          <a:p>
            <a:pPr marL="355600" lvl="2" indent="-177800" algn="just">
              <a:buFont typeface="Arial" charset="0"/>
              <a:buNone/>
            </a:pPr>
            <a:r>
              <a:rPr lang="tr-TR" altLang="tr-TR" sz="2600" smtClean="0"/>
              <a:t>ilan edilir </a:t>
            </a:r>
            <a:r>
              <a:rPr lang="tr-TR" altLang="tr-TR" sz="2600" b="1" smtClean="0"/>
              <a:t>(m. 28/2).</a:t>
            </a:r>
          </a:p>
          <a:p>
            <a:pPr marL="0" indent="0" algn="just">
              <a:buFont typeface="Arial" charset="0"/>
              <a:buNone/>
            </a:pPr>
            <a:endParaRPr lang="tr-TR" altLang="tr-TR" sz="2600" smtClean="0"/>
          </a:p>
        </p:txBody>
      </p:sp>
      <p:sp>
        <p:nvSpPr>
          <p:cNvPr id="6963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280178EB-ADC6-403E-B4C1-65EA07022612}" type="slidenum">
              <a:rPr lang="tr-TR" altLang="tr-TR" sz="1200">
                <a:solidFill>
                  <a:srgbClr val="898989"/>
                </a:solidFill>
                <a:latin typeface="Verdana" pitchFamily="34" charset="0"/>
              </a:rPr>
              <a:pPr>
                <a:spcBef>
                  <a:spcPct val="0"/>
                </a:spcBef>
                <a:buFontTx/>
                <a:buNone/>
              </a:pPr>
              <a:t>5</a:t>
            </a:fld>
            <a:endParaRPr lang="tr-TR" altLang="tr-TR" sz="1200">
              <a:solidFill>
                <a:srgbClr val="898989"/>
              </a:solidFill>
              <a:latin typeface="Verdana" pitchFamily="34" charset="0"/>
            </a:endParaRPr>
          </a:p>
        </p:txBody>
      </p:sp>
      <p:sp>
        <p:nvSpPr>
          <p:cNvPr id="69637"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23449695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2 İçerik Yer Tutucusu"/>
          <p:cNvSpPr>
            <a:spLocks noGrp="1"/>
          </p:cNvSpPr>
          <p:nvPr>
            <p:ph idx="1"/>
          </p:nvPr>
        </p:nvSpPr>
        <p:spPr>
          <a:xfrm>
            <a:off x="323850" y="2349500"/>
            <a:ext cx="8569325" cy="4103688"/>
          </a:xfrm>
        </p:spPr>
        <p:txBody>
          <a:bodyPr>
            <a:normAutofit lnSpcReduction="10000"/>
          </a:bodyPr>
          <a:lstStyle/>
          <a:p>
            <a:r>
              <a:rPr lang="tr-TR" altLang="tr-TR" sz="2500" b="1" smtClean="0"/>
              <a:t>“Kamuyu Aydınlatma Platformu”</a:t>
            </a:r>
            <a:r>
              <a:rPr lang="tr-TR" altLang="tr-TR" sz="2500" smtClean="0"/>
              <a:t>, “</a:t>
            </a:r>
            <a:r>
              <a:rPr lang="tr-TR" altLang="tr-TR" sz="2500" i="1" smtClean="0"/>
              <a:t>Mevzuat uyarınca kamuya açıklanması gerekli olan bilgilerin elektronik imzalı olarak iletildiği ve kamuya duyurulduğu elektronik </a:t>
            </a:r>
            <a:r>
              <a:rPr lang="tr-TR" altLang="tr-TR" sz="2500" smtClean="0"/>
              <a:t>sistem” olarak tanımlanmıştır [SerPK m. 3/1(k)]. </a:t>
            </a:r>
          </a:p>
          <a:p>
            <a:endParaRPr lang="tr-TR" altLang="tr-TR" sz="2500" smtClean="0"/>
          </a:p>
          <a:p>
            <a:r>
              <a:rPr lang="tr-TR" altLang="tr-TR" sz="2500" smtClean="0"/>
              <a:t>SerPK’nın m. 128/1(ğ) bendinde,</a:t>
            </a:r>
          </a:p>
          <a:p>
            <a:pPr>
              <a:buFont typeface="Arial" charset="0"/>
              <a:buNone/>
            </a:pPr>
            <a:r>
              <a:rPr lang="tr-TR" altLang="tr-TR" sz="2500" smtClean="0"/>
              <a:t>		“</a:t>
            </a:r>
            <a:r>
              <a:rPr lang="tr-TR" altLang="tr-TR" sz="2500" i="1" smtClean="0"/>
              <a:t>Kamuyu Aydınlatma Platformunun işletim ve çalışma esasları ile bu Kanun kapsamında Kurula yapılacak bildirim ve başvuruların usul ve esaslarını belirlemek</a:t>
            </a:r>
            <a:r>
              <a:rPr lang="tr-TR" altLang="tr-TR" sz="2500" smtClean="0"/>
              <a:t>” Sermaye Piyasası Kurulu’nun yetkileri arasında sayılmıştır. </a:t>
            </a:r>
          </a:p>
        </p:txBody>
      </p:sp>
      <p:pic>
        <p:nvPicPr>
          <p:cNvPr id="26627" name="3 İçerik Yer Tutucusu" descr="kap.jpg"/>
          <p:cNvPicPr>
            <a:picLocks noChangeAspect="1"/>
          </p:cNvPicPr>
          <p:nvPr/>
        </p:nvPicPr>
        <p:blipFill>
          <a:blip r:embed="rId2" cstate="print"/>
          <a:srcRect/>
          <a:stretch>
            <a:fillRect/>
          </a:stretch>
        </p:blipFill>
        <p:spPr bwMode="auto">
          <a:xfrm>
            <a:off x="323850" y="260350"/>
            <a:ext cx="6769100" cy="1800225"/>
          </a:xfrm>
          <a:prstGeom prst="rect">
            <a:avLst/>
          </a:prstGeom>
          <a:noFill/>
          <a:ln w="9525">
            <a:noFill/>
            <a:miter lim="800000"/>
            <a:headEnd/>
            <a:tailEn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
        <p:nvSpPr>
          <p:cNvPr id="70660"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EBFCCACE-2E97-4EB4-B58A-4B5C3B1197C6}" type="slidenum">
              <a:rPr lang="tr-TR" altLang="tr-TR" sz="1200">
                <a:solidFill>
                  <a:srgbClr val="898989"/>
                </a:solidFill>
                <a:latin typeface="Verdana" pitchFamily="34" charset="0"/>
              </a:rPr>
              <a:pPr>
                <a:spcBef>
                  <a:spcPct val="0"/>
                </a:spcBef>
                <a:buFontTx/>
                <a:buNone/>
              </a:pPr>
              <a:t>6</a:t>
            </a:fld>
            <a:endParaRPr lang="tr-TR" altLang="tr-TR" sz="1200">
              <a:solidFill>
                <a:srgbClr val="898989"/>
              </a:solidFill>
              <a:latin typeface="Verdana" pitchFamily="34" charset="0"/>
            </a:endParaRPr>
          </a:p>
        </p:txBody>
      </p:sp>
      <p:sp>
        <p:nvSpPr>
          <p:cNvPr id="70661"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4132878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1 Başlık"/>
          <p:cNvSpPr>
            <a:spLocks noGrp="1"/>
          </p:cNvSpPr>
          <p:nvPr>
            <p:ph type="title"/>
          </p:nvPr>
        </p:nvSpPr>
        <p:spPr/>
        <p:txBody>
          <a:bodyPr>
            <a:normAutofit fontScale="90000"/>
          </a:bodyPr>
          <a:lstStyle/>
          <a:p>
            <a:r>
              <a:rPr lang="tr-TR" altLang="tr-TR" b="1" smtClean="0"/>
              <a:t>Yeni Bir Hukuki Kavram Olarak “İzahnamenin Geçerlilik Süresi”</a:t>
            </a:r>
          </a:p>
        </p:txBody>
      </p:sp>
      <p:sp>
        <p:nvSpPr>
          <p:cNvPr id="71683" name="2 İçerik Yer Tutucusu"/>
          <p:cNvSpPr>
            <a:spLocks noGrp="1"/>
          </p:cNvSpPr>
          <p:nvPr>
            <p:ph idx="1"/>
          </p:nvPr>
        </p:nvSpPr>
        <p:spPr>
          <a:xfrm>
            <a:off x="323850" y="1916113"/>
            <a:ext cx="8359775" cy="4608512"/>
          </a:xfrm>
        </p:spPr>
        <p:txBody>
          <a:bodyPr/>
          <a:lstStyle/>
          <a:p>
            <a:pPr>
              <a:buFont typeface="Wingdings" pitchFamily="2" charset="2"/>
              <a:buNone/>
            </a:pPr>
            <a:r>
              <a:rPr lang="tr-TR" altLang="tr-TR" sz="2400" b="1" smtClean="0"/>
              <a:t>	İzahnamenin geçerlilik süresi</a:t>
            </a:r>
            <a:endParaRPr lang="tr-TR" altLang="tr-TR" sz="2400" smtClean="0"/>
          </a:p>
          <a:p>
            <a:pPr>
              <a:buFont typeface="Wingdings" pitchFamily="2" charset="2"/>
              <a:buNone/>
            </a:pPr>
            <a:r>
              <a:rPr lang="tr-TR" altLang="tr-TR" sz="2400" b="1" smtClean="0"/>
              <a:t>	MADDE 9 –</a:t>
            </a:r>
            <a:r>
              <a:rPr lang="tr-TR" altLang="tr-TR" sz="2400" smtClean="0"/>
              <a:t> </a:t>
            </a:r>
          </a:p>
          <a:p>
            <a:pPr>
              <a:buFont typeface="Wingdings" pitchFamily="2" charset="2"/>
              <a:buNone/>
            </a:pPr>
            <a:r>
              <a:rPr lang="tr-TR" altLang="tr-TR" sz="2400" smtClean="0"/>
              <a:t>		(1) İhraççı veya halka arz edenin, izahnamenin </a:t>
            </a:r>
            <a:r>
              <a:rPr lang="tr-TR" altLang="tr-TR" sz="2400" b="1" smtClean="0"/>
              <a:t>ilk yayımı tarihinden itibaren on iki ay</a:t>
            </a:r>
            <a:r>
              <a:rPr lang="tr-TR" altLang="tr-TR" sz="2400" smtClean="0"/>
              <a:t> boyunca gerçekleştireceği ihraçlar için, izahnamedeki ek ve değişikliklerin 6 ncı maddede belirtilen esaslar çerçevesinde onaylanması ve 7 nci maddeye uygun şekilde ilan edilmesi yeterlidir. Bu sürenin geçmesinden sonra yapılacak halka arzlarda izahnamenin tümünün onaylanması gereklidir.</a:t>
            </a:r>
          </a:p>
          <a:p>
            <a:endParaRPr lang="tr-TR" altLang="tr-TR" sz="2400" smtClean="0"/>
          </a:p>
        </p:txBody>
      </p:sp>
      <p:sp>
        <p:nvSpPr>
          <p:cNvPr id="7168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E94E9FB1-3DC5-4DE9-84C1-B472D533AF7B}" type="slidenum">
              <a:rPr lang="tr-TR" altLang="tr-TR" sz="1200">
                <a:latin typeface="Verdana" pitchFamily="34" charset="0"/>
              </a:rPr>
              <a:pPr>
                <a:spcBef>
                  <a:spcPct val="0"/>
                </a:spcBef>
                <a:buFontTx/>
                <a:buNone/>
              </a:pPr>
              <a:t>7</a:t>
            </a:fld>
            <a:endParaRPr lang="tr-TR" altLang="tr-TR" sz="1200">
              <a:latin typeface="Verdana" pitchFamily="34" charset="0"/>
            </a:endParaRPr>
          </a:p>
        </p:txBody>
      </p:sp>
      <p:sp>
        <p:nvSpPr>
          <p:cNvPr id="71685"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27447621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1 Başlık"/>
          <p:cNvSpPr>
            <a:spLocks noGrp="1"/>
          </p:cNvSpPr>
          <p:nvPr>
            <p:ph type="title"/>
          </p:nvPr>
        </p:nvSpPr>
        <p:spPr/>
        <p:txBody>
          <a:bodyPr/>
          <a:lstStyle/>
          <a:p>
            <a:r>
              <a:rPr lang="tr-TR" altLang="tr-TR" b="1" smtClean="0"/>
              <a:t>Başvuruların Sonuçlandırılması</a:t>
            </a:r>
          </a:p>
        </p:txBody>
      </p:sp>
      <p:sp>
        <p:nvSpPr>
          <p:cNvPr id="72707" name="2 İçerik Yer Tutucusu"/>
          <p:cNvSpPr>
            <a:spLocks noGrp="1"/>
          </p:cNvSpPr>
          <p:nvPr>
            <p:ph idx="1"/>
          </p:nvPr>
        </p:nvSpPr>
        <p:spPr>
          <a:xfrm>
            <a:off x="457200" y="1773238"/>
            <a:ext cx="8435975" cy="4824412"/>
          </a:xfrm>
        </p:spPr>
        <p:txBody>
          <a:bodyPr/>
          <a:lstStyle/>
          <a:p>
            <a:pPr>
              <a:buFont typeface="Wingdings" pitchFamily="2" charset="2"/>
              <a:buNone/>
            </a:pPr>
            <a:r>
              <a:rPr lang="tr-TR" altLang="tr-TR" sz="2200" b="1" smtClean="0"/>
              <a:t>	Mülga SerPK m. 5/4 : “</a:t>
            </a:r>
            <a:r>
              <a:rPr lang="tr-TR" altLang="tr-TR" sz="2200" smtClean="0"/>
              <a:t>Başvurular </a:t>
            </a:r>
            <a:r>
              <a:rPr lang="tr-TR" altLang="tr-TR" sz="2200" b="1" smtClean="0"/>
              <a:t>en çok otuz gün</a:t>
            </a:r>
            <a:r>
              <a:rPr lang="tr-TR" altLang="tr-TR" sz="2200" smtClean="0"/>
              <a:t> içinde sonuçlandırılır. Eksikliklerin tamamlanması için verilen süreler hesaba katılmaz.”</a:t>
            </a:r>
          </a:p>
          <a:p>
            <a:pPr>
              <a:buFont typeface="Wingdings" pitchFamily="2" charset="2"/>
              <a:buNone/>
            </a:pPr>
            <a:r>
              <a:rPr lang="tr-TR" altLang="tr-TR" sz="2200" smtClean="0"/>
              <a:t>---------------------------------------------------------------</a:t>
            </a:r>
          </a:p>
          <a:p>
            <a:pPr>
              <a:buFont typeface="Wingdings" pitchFamily="2" charset="2"/>
              <a:buNone/>
            </a:pPr>
            <a:r>
              <a:rPr lang="tr-TR" altLang="tr-TR" sz="2200" b="1" smtClean="0"/>
              <a:t>	Yeni SerPK m. 6/3 : </a:t>
            </a:r>
            <a:r>
              <a:rPr lang="tr-TR" altLang="tr-TR" sz="2200" smtClean="0"/>
              <a:t>İzahnamenin onaylanmasına ilişkin başvuruda sunulan bilgi ve belgelerin eksik olması veya ek bilgi ve belgeye ihtiyaç duyulması hâlinde, başvuru tarihinden itibaren </a:t>
            </a:r>
            <a:r>
              <a:rPr lang="tr-TR" altLang="tr-TR" sz="2200" b="1" smtClean="0"/>
              <a:t>on iş günü içinde </a:t>
            </a:r>
            <a:r>
              <a:rPr lang="tr-TR" altLang="tr-TR" sz="2200" smtClean="0"/>
              <a:t>başvuru sahibi bilgilendirilerek, eksikliklerin Kurulca belirlenecek süre içinde giderilmesi istenir. Bu takdirde, ikinci fıkrada öngörülen süreler, söz konusu eksik veya ek bilgi ve belgelerin Kurula sunulduğu tarihten itibaren işlemeye başlar.</a:t>
            </a:r>
          </a:p>
          <a:p>
            <a:pPr>
              <a:buFont typeface="Wingdings" pitchFamily="2" charset="2"/>
              <a:buNone/>
            </a:pPr>
            <a:endParaRPr lang="tr-TR" altLang="tr-TR" sz="2200" smtClean="0"/>
          </a:p>
        </p:txBody>
      </p:sp>
      <p:sp>
        <p:nvSpPr>
          <p:cNvPr id="7270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255B1C27-C763-42E0-A472-40FF8B8C30CE}" type="slidenum">
              <a:rPr lang="tr-TR" altLang="tr-TR" sz="1200">
                <a:latin typeface="Verdana" pitchFamily="34" charset="0"/>
              </a:rPr>
              <a:pPr>
                <a:spcBef>
                  <a:spcPct val="0"/>
                </a:spcBef>
                <a:buFontTx/>
                <a:buNone/>
              </a:pPr>
              <a:t>8</a:t>
            </a:fld>
            <a:endParaRPr lang="tr-TR" altLang="tr-TR" sz="1200">
              <a:latin typeface="Verdana" pitchFamily="34" charset="0"/>
            </a:endParaRPr>
          </a:p>
        </p:txBody>
      </p:sp>
      <p:sp>
        <p:nvSpPr>
          <p:cNvPr id="72709"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21320793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2 İçerik Yer Tutucusu"/>
          <p:cNvSpPr>
            <a:spLocks noGrp="1"/>
          </p:cNvSpPr>
          <p:nvPr>
            <p:ph idx="1"/>
          </p:nvPr>
        </p:nvSpPr>
        <p:spPr>
          <a:xfrm>
            <a:off x="539750" y="620713"/>
            <a:ext cx="8147050" cy="5832475"/>
          </a:xfrm>
        </p:spPr>
        <p:txBody>
          <a:bodyPr/>
          <a:lstStyle/>
          <a:p>
            <a:pPr>
              <a:buFont typeface="Wingdings" pitchFamily="2" charset="2"/>
              <a:buNone/>
            </a:pPr>
            <a:r>
              <a:rPr lang="tr-TR" altLang="tr-TR" sz="2000" smtClean="0"/>
              <a:t>	</a:t>
            </a:r>
            <a:r>
              <a:rPr lang="tr-TR" altLang="tr-TR" sz="2000" b="1" smtClean="0"/>
              <a:t>Mülga SerPK m. 6/1: </a:t>
            </a:r>
            <a:r>
              <a:rPr lang="tr-TR" altLang="tr-TR" sz="2000" smtClean="0"/>
              <a:t>“Sermaye piyasası araçlarının Kurul kaydına alınmasından sonra izahname ticaret siciline tescil ve ilan edilir. Halkın sermaye piyasası araçlarını satın almaya daveti sirküler ile yapılır. Yayımlanacak sirküler ve ilanların esasları Kurul tarafından belirlenir.</a:t>
            </a:r>
          </a:p>
          <a:p>
            <a:pPr>
              <a:buFont typeface="Wingdings" pitchFamily="2" charset="2"/>
              <a:buNone/>
            </a:pPr>
            <a:r>
              <a:rPr lang="tr-TR" altLang="tr-TR" sz="2000" smtClean="0"/>
              <a:t>--------------------------------------------------------------------</a:t>
            </a:r>
          </a:p>
          <a:p>
            <a:pPr>
              <a:buFont typeface="Wingdings" pitchFamily="2" charset="2"/>
              <a:buNone/>
            </a:pPr>
            <a:r>
              <a:rPr lang="tr-TR" altLang="tr-TR" sz="2000" b="1" smtClean="0"/>
              <a:t>	6362 sayılı Yeni SerPK: </a:t>
            </a:r>
          </a:p>
          <a:p>
            <a:pPr>
              <a:buFont typeface="Wingdings" pitchFamily="2" charset="2"/>
              <a:buNone/>
            </a:pPr>
            <a:r>
              <a:rPr lang="tr-TR" altLang="tr-TR" sz="2000" b="1" smtClean="0"/>
              <a:t>	İzahnamenin yayımlanması, ilan ve reklamlar</a:t>
            </a:r>
            <a:endParaRPr lang="tr-TR" altLang="tr-TR" sz="2000" smtClean="0"/>
          </a:p>
          <a:p>
            <a:pPr>
              <a:buFont typeface="Wingdings" pitchFamily="2" charset="2"/>
              <a:buNone/>
            </a:pPr>
            <a:r>
              <a:rPr lang="tr-TR" altLang="tr-TR" sz="2000" b="1" smtClean="0"/>
              <a:t>	MADDE 7 –</a:t>
            </a:r>
            <a:r>
              <a:rPr lang="tr-TR" altLang="tr-TR" sz="2000" smtClean="0"/>
              <a:t> (1) İzahname onaylandıktan sonra Kurulca belirlenecek esaslar çerçevesinde </a:t>
            </a:r>
            <a:r>
              <a:rPr lang="tr-TR" altLang="tr-TR" sz="2000" b="1" smtClean="0"/>
              <a:t>yayımlanır</a:t>
            </a:r>
            <a:r>
              <a:rPr lang="tr-TR" altLang="tr-TR" sz="2000" smtClean="0"/>
              <a:t>, ayrıca </a:t>
            </a:r>
            <a:r>
              <a:rPr lang="tr-TR" altLang="tr-TR" sz="2000" b="1" smtClean="0"/>
              <a:t>ticaret siciline tescil ve Türkiye Ticaret Sicili Gazetesi’nde ilan edilmez. </a:t>
            </a:r>
            <a:r>
              <a:rPr lang="tr-TR" altLang="tr-TR" sz="2000" smtClean="0"/>
              <a:t>Ancak, </a:t>
            </a:r>
            <a:r>
              <a:rPr lang="tr-TR" altLang="tr-TR" sz="2000" b="1" smtClean="0"/>
              <a:t>izahnamenin nerede yayımlandığı hususu </a:t>
            </a:r>
            <a:r>
              <a:rPr lang="tr-TR" altLang="tr-TR" sz="2000" smtClean="0"/>
              <a:t>ticaret siciline tescil ve Türkiye Ticaret Sicili Gazetesi’nde ilan edilir.</a:t>
            </a:r>
          </a:p>
          <a:p>
            <a:pPr>
              <a:buFont typeface="Wingdings" pitchFamily="2" charset="2"/>
              <a:buNone/>
            </a:pPr>
            <a:r>
              <a:rPr lang="tr-TR" altLang="tr-TR" sz="2000" smtClean="0"/>
              <a:t>		(2) İzahnamenin, onaylanmadan önce Kurulca belirlenecek esaslar çerçevesinde ilan edilmesi mümkündür.</a:t>
            </a:r>
          </a:p>
          <a:p>
            <a:pPr>
              <a:buFont typeface="Wingdings" pitchFamily="2" charset="2"/>
              <a:buNone/>
            </a:pPr>
            <a:r>
              <a:rPr lang="tr-TR" altLang="tr-TR" sz="2000" smtClean="0"/>
              <a:t>		(3) İhraca ilişkin ilan, </a:t>
            </a:r>
            <a:r>
              <a:rPr lang="tr-TR" altLang="tr-TR" sz="2000" b="1" smtClean="0">
                <a:solidFill>
                  <a:srgbClr val="FF0000"/>
                </a:solidFill>
              </a:rPr>
              <a:t>reklam ve açıklamalar </a:t>
            </a:r>
            <a:r>
              <a:rPr lang="tr-TR" altLang="tr-TR" sz="2000" smtClean="0"/>
              <a:t>izahname ile tutarlı olmalı, gerçeğe aykırı, abartılmış ve yanıltıcı bilgiler içermemelidir.</a:t>
            </a:r>
          </a:p>
          <a:p>
            <a:pPr>
              <a:buFont typeface="Wingdings" pitchFamily="2" charset="2"/>
              <a:buNone/>
            </a:pPr>
            <a:endParaRPr lang="tr-TR" altLang="tr-TR" sz="2000" smtClean="0"/>
          </a:p>
        </p:txBody>
      </p:sp>
      <p:sp>
        <p:nvSpPr>
          <p:cNvPr id="73731"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A1A7C3D2-F539-4079-A49F-BF820B035CDD}" type="slidenum">
              <a:rPr lang="tr-TR" altLang="tr-TR" sz="1200">
                <a:latin typeface="Verdana" pitchFamily="34" charset="0"/>
              </a:rPr>
              <a:pPr>
                <a:spcBef>
                  <a:spcPct val="0"/>
                </a:spcBef>
                <a:buFontTx/>
                <a:buNone/>
              </a:pPr>
              <a:t>9</a:t>
            </a:fld>
            <a:endParaRPr lang="tr-TR" altLang="tr-TR" sz="1200">
              <a:latin typeface="Verdana" pitchFamily="34" charset="0"/>
            </a:endParaRPr>
          </a:p>
        </p:txBody>
      </p:sp>
      <p:sp>
        <p:nvSpPr>
          <p:cNvPr id="73732"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38898546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230</Words>
  <Application>Microsoft Office PowerPoint</Application>
  <PresentationFormat>Ekran Gösterisi (4:3)</PresentationFormat>
  <Paragraphs>84</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Ofis Teması</vt:lpstr>
      <vt:lpstr>İzahnamenin Onaylanması Sistemi</vt:lpstr>
      <vt:lpstr>İzahname Konusundaki Önemli Düzenlemeler</vt:lpstr>
      <vt:lpstr>İzahnamenin Onaylanması Sistemi</vt:lpstr>
      <vt:lpstr>Değerlendirme Kriterleri</vt:lpstr>
      <vt:lpstr>«İzahname ve İhraç Belgesi Tebliği» Düzenlemesi</vt:lpstr>
      <vt:lpstr>PowerPoint Sunusu</vt:lpstr>
      <vt:lpstr>Yeni Bir Hukuki Kavram Olarak “İzahnamenin Geçerlilik Süresi”</vt:lpstr>
      <vt:lpstr>Başvuruların Sonuçlandırılması</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İzahnamenin Onaylanması Sistemi</dc:title>
  <dc:creator>KORKUT OZKORKUT</dc:creator>
  <cp:lastModifiedBy>KORKUT OZKORKUT</cp:lastModifiedBy>
  <cp:revision>1</cp:revision>
  <dcterms:created xsi:type="dcterms:W3CDTF">2019-12-25T15:27:59Z</dcterms:created>
  <dcterms:modified xsi:type="dcterms:W3CDTF">2019-12-25T16:06:48Z</dcterms:modified>
</cp:coreProperties>
</file>