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4"/>
  </p:notesMasterIdLst>
  <p:handoutMasterIdLst>
    <p:handoutMasterId r:id="rId15"/>
  </p:handoutMasterIdLst>
  <p:sldIdLst>
    <p:sldId id="669" r:id="rId4"/>
    <p:sldId id="671" r:id="rId5"/>
    <p:sldId id="672" r:id="rId6"/>
    <p:sldId id="673" r:id="rId7"/>
    <p:sldId id="674" r:id="rId8"/>
    <p:sldId id="675" r:id="rId9"/>
    <p:sldId id="676" r:id="rId10"/>
    <p:sldId id="677" r:id="rId11"/>
    <p:sldId id="678" r:id="rId12"/>
    <p:sldId id="679"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24.02.2020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2/24/2020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28650" y="6356351"/>
            <a:ext cx="2057400" cy="365125"/>
          </a:xfrm>
          <a:prstGeom prst="rect">
            <a:avLst/>
          </a:prstGeom>
        </p:spPr>
        <p:txBody>
          <a:bodyPr/>
          <a:lstStyle/>
          <a:p>
            <a:fld id="{48216472-B17B-4CA4-BE5A-ACACC1E6C338}" type="datetimeFigureOut">
              <a:rPr lang="tr-TR" smtClean="0"/>
              <a:t>24.02.2020</a:t>
            </a:fld>
            <a:endParaRPr lang="tr-TR"/>
          </a:p>
        </p:txBody>
      </p:sp>
      <p:sp>
        <p:nvSpPr>
          <p:cNvPr id="3" name="Altbilgi Yer Tutucusu 2"/>
          <p:cNvSpPr>
            <a:spLocks noGrp="1"/>
          </p:cNvSpPr>
          <p:nvPr>
            <p:ph type="ftr" sz="quarter" idx="11"/>
          </p:nvPr>
        </p:nvSpPr>
        <p:spPr>
          <a:xfrm>
            <a:off x="3028950" y="6356351"/>
            <a:ext cx="3086100" cy="365125"/>
          </a:xfrm>
          <a:prstGeom prst="rect">
            <a:avLst/>
          </a:prstGeom>
        </p:spPr>
        <p:txBody>
          <a:bodyPr/>
          <a:lstStyle/>
          <a:p>
            <a:endParaRPr lang="tr-TR"/>
          </a:p>
        </p:txBody>
      </p:sp>
      <p:sp>
        <p:nvSpPr>
          <p:cNvPr id="4" name="Slayt Numarası Yer Tutucusu 3"/>
          <p:cNvSpPr>
            <a:spLocks noGrp="1"/>
          </p:cNvSpPr>
          <p:nvPr>
            <p:ph type="sldNum" sz="quarter" idx="12"/>
          </p:nvPr>
        </p:nvSpPr>
        <p:spPr>
          <a:xfrm>
            <a:off x="6457950" y="6356351"/>
            <a:ext cx="2057400" cy="365125"/>
          </a:xfrm>
          <a:prstGeom prst="rect">
            <a:avLst/>
          </a:prstGeom>
        </p:spPr>
        <p:txBody>
          <a:bodyPr/>
          <a:lstStyle/>
          <a:p>
            <a:fld id="{4BCFA9AA-2855-45EC-9BD1-D4BBD69107BC}" type="slidenum">
              <a:rPr lang="tr-TR" smtClean="0"/>
              <a:t>‹#›</a:t>
            </a:fld>
            <a:endParaRPr lang="tr-TR"/>
          </a:p>
        </p:txBody>
      </p:sp>
    </p:spTree>
    <p:extLst>
      <p:ext uri="{BB962C8B-B14F-4D97-AF65-F5344CB8AC3E}">
        <p14:creationId xmlns:p14="http://schemas.microsoft.com/office/powerpoint/2010/main" val="1687736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6"/>
            <a:ext cx="7886700" cy="1325563"/>
          </a:xfrm>
          <a:prstGeom prst="rect">
            <a:avLst/>
          </a:prstGeom>
        </p:spPr>
        <p:txBody>
          <a:bodyPr/>
          <a:lstStyle/>
          <a:p>
            <a:r>
              <a:rPr lang="tr-TR" smtClean="0"/>
              <a:t>Asıl başlık stili için tıklatın</a:t>
            </a:r>
            <a:endParaRPr lang="tr-TR"/>
          </a:p>
        </p:txBody>
      </p:sp>
      <p:sp>
        <p:nvSpPr>
          <p:cNvPr id="3" name="Veri Yer Tutucusu 2"/>
          <p:cNvSpPr>
            <a:spLocks noGrp="1"/>
          </p:cNvSpPr>
          <p:nvPr>
            <p:ph type="dt" sz="half" idx="10"/>
          </p:nvPr>
        </p:nvSpPr>
        <p:spPr>
          <a:xfrm>
            <a:off x="628650" y="6356351"/>
            <a:ext cx="2057400" cy="365125"/>
          </a:xfrm>
          <a:prstGeom prst="rect">
            <a:avLst/>
          </a:prstGeom>
        </p:spPr>
        <p:txBody>
          <a:bodyPr/>
          <a:lstStyle/>
          <a:p>
            <a:fld id="{48216472-B17B-4CA4-BE5A-ACACC1E6C338}" type="datetimeFigureOut">
              <a:rPr lang="tr-TR" smtClean="0"/>
              <a:t>24.02.2020</a:t>
            </a:fld>
            <a:endParaRPr lang="tr-TR"/>
          </a:p>
        </p:txBody>
      </p:sp>
      <p:sp>
        <p:nvSpPr>
          <p:cNvPr id="4" name="Altbilgi Yer Tutucusu 3"/>
          <p:cNvSpPr>
            <a:spLocks noGrp="1"/>
          </p:cNvSpPr>
          <p:nvPr>
            <p:ph type="ftr" sz="quarter" idx="11"/>
          </p:nvPr>
        </p:nvSpPr>
        <p:spPr>
          <a:xfrm>
            <a:off x="3028950" y="6356351"/>
            <a:ext cx="3086100" cy="365125"/>
          </a:xfrm>
          <a:prstGeom prst="rect">
            <a:avLst/>
          </a:prstGeom>
        </p:spPr>
        <p:txBody>
          <a:bodyPr/>
          <a:lstStyle/>
          <a:p>
            <a:endParaRPr lang="tr-TR"/>
          </a:p>
        </p:txBody>
      </p:sp>
      <p:sp>
        <p:nvSpPr>
          <p:cNvPr id="5" name="Slayt Numarası Yer Tutucusu 4"/>
          <p:cNvSpPr>
            <a:spLocks noGrp="1"/>
          </p:cNvSpPr>
          <p:nvPr>
            <p:ph type="sldNum" sz="quarter" idx="12"/>
          </p:nvPr>
        </p:nvSpPr>
        <p:spPr>
          <a:xfrm>
            <a:off x="6457950" y="6356351"/>
            <a:ext cx="2057400" cy="365125"/>
          </a:xfrm>
          <a:prstGeom prst="rect">
            <a:avLst/>
          </a:prstGeom>
        </p:spPr>
        <p:txBody>
          <a:bodyPr/>
          <a:lstStyle/>
          <a:p>
            <a:fld id="{4BCFA9AA-2855-45EC-9BD1-D4BBD69107BC}" type="slidenum">
              <a:rPr lang="tr-TR" smtClean="0"/>
              <a:t>‹#›</a:t>
            </a:fld>
            <a:endParaRPr lang="tr-TR"/>
          </a:p>
        </p:txBody>
      </p:sp>
    </p:spTree>
    <p:extLst>
      <p:ext uri="{BB962C8B-B14F-4D97-AF65-F5344CB8AC3E}">
        <p14:creationId xmlns:p14="http://schemas.microsoft.com/office/powerpoint/2010/main" val="351130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9.xml"/><Relationship Id="rId7"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2/24/2020</a:t>
            </a:fld>
            <a:endParaRPr lang="en-US" dirty="0"/>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dirty="0" smtClean="0"/>
              <a:t>Prof. Dr. Harun TANRIVERMİŞ, </a:t>
            </a:r>
            <a:r>
              <a:rPr lang="en-US" dirty="0" err="1" smtClean="0"/>
              <a:t>Yrd</a:t>
            </a:r>
            <a:r>
              <a:rPr lang="en-US" dirty="0" smtClean="0"/>
              <a:t>. </a:t>
            </a:r>
            <a:r>
              <a:rPr lang="en-US" dirty="0" err="1" smtClean="0"/>
              <a:t>Doç</a:t>
            </a:r>
            <a:r>
              <a:rPr lang="en-US" dirty="0" smtClean="0"/>
              <a:t>. Dr. </a:t>
            </a:r>
            <a:r>
              <a:rPr lang="en-US" dirty="0" err="1" smtClean="0"/>
              <a:t>Yeşim</a:t>
            </a:r>
            <a:r>
              <a:rPr lang="en-US" dirty="0" smtClean="0"/>
              <a:t> ALİEFENDİOĞLU </a:t>
            </a:r>
            <a:r>
              <a:rPr lang="en-US" dirty="0" err="1" smtClean="0"/>
              <a:t>Ekonomi</a:t>
            </a:r>
            <a:r>
              <a:rPr lang="en-US" dirty="0" smtClean="0"/>
              <a:t> I 2016-2017 </a:t>
            </a:r>
            <a:r>
              <a:rPr lang="en-US" dirty="0" err="1" smtClean="0"/>
              <a:t>Güz</a:t>
            </a:r>
            <a:r>
              <a:rPr lang="en-US" dirty="0" smtClean="0"/>
              <a:t> </a:t>
            </a:r>
            <a:r>
              <a:rPr lang="en-US" dirty="0" err="1" smtClean="0"/>
              <a:t>Dönemi</a:t>
            </a:r>
            <a:endParaRPr lang="en-US" dirty="0"/>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r>
              <a:rPr lang="tr-TR" sz="3200" b="1" dirty="0" smtClean="0"/>
              <a:t>GGY405</a:t>
            </a:r>
            <a:endParaRPr lang="tr-TR" sz="3200" b="1" dirty="0"/>
          </a:p>
          <a:p>
            <a:pPr marL="0" lvl="1" algn="ctr">
              <a:spcBef>
                <a:spcPct val="20000"/>
              </a:spcBef>
              <a:buClr>
                <a:schemeClr val="accent1"/>
              </a:buClr>
            </a:pPr>
            <a:endParaRPr lang="tr-TR" sz="3200" b="1" dirty="0"/>
          </a:p>
          <a:p>
            <a:pPr marL="0" lvl="1" algn="ctr">
              <a:spcBef>
                <a:spcPct val="20000"/>
              </a:spcBef>
              <a:buClr>
                <a:schemeClr val="accent1"/>
              </a:buClr>
            </a:pPr>
            <a:r>
              <a:rPr lang="tr-TR" sz="3200" b="1" dirty="0" smtClean="0"/>
              <a:t>Gayrimenkul ve Varlık Analizleri I</a:t>
            </a:r>
            <a:endParaRPr lang="tr-TR" sz="3200" b="1" dirty="0"/>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Prof. Dr. F. Nihan ÖZDEMİR SÖNMEZ</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1198468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1141809" y="-572535"/>
            <a:ext cx="176307" cy="349732"/>
          </a:xfrm>
          <a:prstGeom prst="rect">
            <a:avLst/>
          </a:prstGeom>
          <a:noFill/>
          <a:ln w="9525">
            <a:noFill/>
            <a:miter lim="800000"/>
            <a:headEnd/>
            <a:tailEnd/>
          </a:ln>
        </p:spPr>
        <p:txBody>
          <a:bodyPr wrap="none" lIns="87269" tIns="43635" rIns="87269" bIns="43635" anchor="ctr">
            <a:spAutoFit/>
          </a:bodyPr>
          <a:lstStyle/>
          <a:p>
            <a:pPr defTabSz="873125" fontAlgn="base">
              <a:spcBef>
                <a:spcPct val="0"/>
              </a:spcBef>
              <a:spcAft>
                <a:spcPct val="0"/>
              </a:spcAft>
            </a:pPr>
            <a:endParaRPr lang="tr-TR" sz="1700">
              <a:solidFill>
                <a:prstClr val="black"/>
              </a:solidFill>
              <a:latin typeface="Arial" charset="0"/>
            </a:endParaRPr>
          </a:p>
        </p:txBody>
      </p:sp>
      <p:sp>
        <p:nvSpPr>
          <p:cNvPr id="5" name="Rectangle 2"/>
          <p:cNvSpPr txBox="1">
            <a:spLocks noChangeArrowheads="1"/>
          </p:cNvSpPr>
          <p:nvPr/>
        </p:nvSpPr>
        <p:spPr>
          <a:xfrm>
            <a:off x="1504908" y="439709"/>
            <a:ext cx="6188954" cy="542920"/>
          </a:xfrm>
          <a:prstGeom prst="rect">
            <a:avLst/>
          </a:prstGeom>
        </p:spPr>
        <p:txBody>
          <a:bodyPr>
            <a:noAutofit/>
          </a:bodyPr>
          <a:lstStyle/>
          <a:p>
            <a:pPr>
              <a:spcBef>
                <a:spcPct val="0"/>
              </a:spcBef>
              <a:defRPr/>
            </a:pPr>
            <a:r>
              <a:rPr lang="tr-TR" b="1" dirty="0">
                <a:solidFill>
                  <a:srgbClr val="C00000"/>
                </a:solidFill>
                <a:latin typeface="Arial Black" pitchFamily="34" charset="0"/>
              </a:rPr>
              <a:t>İstanbul Ümraniye 1/1000 ölçekli Uygulama İmar Planı</a:t>
            </a:r>
          </a:p>
        </p:txBody>
      </p:sp>
      <p:pic>
        <p:nvPicPr>
          <p:cNvPr id="34817" name="Picture 1" descr="G:\umraniye_plan.jpg"/>
          <p:cNvPicPr>
            <a:picLocks noChangeAspect="1" noChangeArrowheads="1"/>
          </p:cNvPicPr>
          <p:nvPr/>
        </p:nvPicPr>
        <p:blipFill>
          <a:blip r:embed="rId2" cstate="print"/>
          <a:srcRect l="4865" t="20540" r="17647" b="2972"/>
          <a:stretch>
            <a:fillRect/>
          </a:stretch>
        </p:blipFill>
        <p:spPr bwMode="auto">
          <a:xfrm>
            <a:off x="948690" y="1143001"/>
            <a:ext cx="7566660" cy="4709480"/>
          </a:xfrm>
          <a:prstGeom prst="rect">
            <a:avLst/>
          </a:prstGeom>
          <a:noFill/>
        </p:spPr>
      </p:pic>
    </p:spTree>
    <p:extLst>
      <p:ext uri="{BB962C8B-B14F-4D97-AF65-F5344CB8AC3E}">
        <p14:creationId xmlns:p14="http://schemas.microsoft.com/office/powerpoint/2010/main" val="3605002436"/>
      </p:ext>
    </p:extLst>
  </p:cSld>
  <p:clrMapOvr>
    <a:masterClrMapping/>
  </p:clrMapOvr>
  <p:transition spd="med">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954124" y="1852700"/>
            <a:ext cx="6243723"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endParaRPr lang="tr-TR" sz="2400" dirty="0">
              <a:solidFill>
                <a:prstClr val="black"/>
              </a:solidFill>
              <a:latin typeface="Arial" pitchFamily="34" charset="0"/>
              <a:ea typeface="Calibri" pitchFamily="34" charset="0"/>
              <a:cs typeface="Times New Roman" pitchFamily="18" charset="0"/>
            </a:endParaRPr>
          </a:p>
          <a:p>
            <a:pPr algn="just" fontAlgn="base">
              <a:spcBef>
                <a:spcPct val="0"/>
              </a:spcBef>
              <a:spcAft>
                <a:spcPct val="0"/>
              </a:spcAft>
              <a:buFont typeface="Arial" pitchFamily="34" charset="0"/>
              <a:buChar char="•"/>
            </a:pPr>
            <a:r>
              <a:rPr lang="tr-TR" sz="2000" dirty="0" smtClean="0">
                <a:solidFill>
                  <a:prstClr val="black"/>
                </a:solidFill>
                <a:latin typeface="Arial" pitchFamily="34" charset="0"/>
                <a:ea typeface="Calibri" pitchFamily="34" charset="0"/>
                <a:cs typeface="Times New Roman" pitchFamily="18" charset="0"/>
              </a:rPr>
              <a:t>Mekânsal </a:t>
            </a:r>
            <a:r>
              <a:rPr lang="tr-TR" sz="2000" dirty="0">
                <a:solidFill>
                  <a:prstClr val="black"/>
                </a:solidFill>
                <a:latin typeface="Arial" pitchFamily="34" charset="0"/>
                <a:ea typeface="Calibri" pitchFamily="34" charset="0"/>
                <a:cs typeface="Times New Roman" pitchFamily="18" charset="0"/>
              </a:rPr>
              <a:t>planlama kademelenmesinin ikinci sırasında yer alan çevre düzeni planları bölge, havza ya da il düzeyinde hazırlanan üst ölçekli planlardır. Mekânsal Planlar Yapım Yönetmeliği’nde çevre düzeni planlarının varsa mekânsal strateji planlarının hedef ve strateji kararlarına uygun olarak hazırlanması gerektiği hükme bağlanmıştır. </a:t>
            </a:r>
          </a:p>
        </p:txBody>
      </p:sp>
      <p:sp>
        <p:nvSpPr>
          <p:cNvPr id="2" name="Dikdörtgen 1"/>
          <p:cNvSpPr/>
          <p:nvPr/>
        </p:nvSpPr>
        <p:spPr>
          <a:xfrm>
            <a:off x="1429240" y="489704"/>
            <a:ext cx="4697239" cy="461665"/>
          </a:xfrm>
          <a:prstGeom prst="rect">
            <a:avLst/>
          </a:prstGeom>
        </p:spPr>
        <p:txBody>
          <a:bodyPr wrap="square">
            <a:spAutoFit/>
          </a:bodyPr>
          <a:lstStyle/>
          <a:p>
            <a:pPr algn="just" fontAlgn="base">
              <a:spcBef>
                <a:spcPct val="0"/>
              </a:spcBef>
              <a:spcAft>
                <a:spcPct val="0"/>
              </a:spcAft>
            </a:pPr>
            <a:r>
              <a:rPr lang="tr-TR" sz="2400" b="1" dirty="0">
                <a:solidFill>
                  <a:srgbClr val="C00000"/>
                </a:solidFill>
                <a:latin typeface="Arial" pitchFamily="34" charset="0"/>
                <a:ea typeface="Calibri" pitchFamily="34" charset="0"/>
                <a:cs typeface="Times New Roman" pitchFamily="18" charset="0"/>
              </a:rPr>
              <a:t>Çevre Düzeni Planı</a:t>
            </a:r>
            <a:endParaRPr lang="tr-TR" sz="2400" b="1" dirty="0">
              <a:solidFill>
                <a:srgbClr val="C00000"/>
              </a:solidFill>
              <a:latin typeface="Arial" pitchFamily="34" charset="0"/>
              <a:ea typeface="Calibri" pitchFamily="34" charset="0"/>
              <a:cs typeface="Times New Roman" pitchFamily="18" charset="0"/>
            </a:endParaRPr>
          </a:p>
        </p:txBody>
      </p:sp>
    </p:spTree>
    <p:extLst>
      <p:ext uri="{BB962C8B-B14F-4D97-AF65-F5344CB8AC3E}">
        <p14:creationId xmlns:p14="http://schemas.microsoft.com/office/powerpoint/2010/main" val="2978377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ebdosya.csb.gov.tr/db/mpgm/editordosya/file/CDP_100000/SABLON_100000_06012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 y="1287048"/>
            <a:ext cx="8458199" cy="4416522"/>
          </a:xfrm>
          <a:prstGeom prst="rect">
            <a:avLst/>
          </a:prstGeom>
          <a:noFill/>
          <a:extLst>
            <a:ext uri="{909E8E84-426E-40DD-AFC4-6F175D3DCCD1}">
              <a14:hiddenFill xmlns:a14="http://schemas.microsoft.com/office/drawing/2010/main">
                <a:solidFill>
                  <a:srgbClr val="FFFFFF"/>
                </a:solidFill>
              </a14:hiddenFill>
            </a:ext>
          </a:extLst>
        </p:spPr>
      </p:pic>
      <p:sp>
        <p:nvSpPr>
          <p:cNvPr id="6" name="Unvan 5"/>
          <p:cNvSpPr>
            <a:spLocks noGrp="1"/>
          </p:cNvSpPr>
          <p:nvPr>
            <p:ph type="title"/>
          </p:nvPr>
        </p:nvSpPr>
        <p:spPr>
          <a:xfrm>
            <a:off x="958215" y="135890"/>
            <a:ext cx="7258050" cy="723900"/>
          </a:xfrm>
        </p:spPr>
        <p:txBody>
          <a:bodyPr>
            <a:noAutofit/>
          </a:bodyPr>
          <a:lstStyle/>
          <a:p>
            <a:pPr>
              <a:defRPr/>
            </a:pPr>
            <a:r>
              <a:rPr lang="tr-TR" sz="2400" dirty="0">
                <a:solidFill>
                  <a:srgbClr val="C00000"/>
                </a:solidFill>
                <a:latin typeface="Arial Black" pitchFamily="34" charset="0"/>
                <a:ea typeface="+mn-ea"/>
                <a:cs typeface="+mn-cs"/>
              </a:rPr>
              <a:t>ÇEVRE DÜZENİ TAMAMLANMIŞ OLAN BÖLGELER</a:t>
            </a:r>
            <a:endParaRPr lang="tr-TR" sz="2400" dirty="0">
              <a:solidFill>
                <a:srgbClr val="C00000"/>
              </a:solidFill>
              <a:latin typeface="Arial Black" pitchFamily="34" charset="0"/>
              <a:ea typeface="+mn-ea"/>
              <a:cs typeface="+mn-cs"/>
            </a:endParaRPr>
          </a:p>
        </p:txBody>
      </p:sp>
    </p:spTree>
    <p:extLst>
      <p:ext uri="{BB962C8B-B14F-4D97-AF65-F5344CB8AC3E}">
        <p14:creationId xmlns:p14="http://schemas.microsoft.com/office/powerpoint/2010/main" val="23063936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1141809" y="-572535"/>
            <a:ext cx="176307" cy="349732"/>
          </a:xfrm>
          <a:prstGeom prst="rect">
            <a:avLst/>
          </a:prstGeom>
          <a:noFill/>
          <a:ln w="9525">
            <a:noFill/>
            <a:miter lim="800000"/>
            <a:headEnd/>
            <a:tailEnd/>
          </a:ln>
        </p:spPr>
        <p:txBody>
          <a:bodyPr wrap="none" lIns="87269" tIns="43635" rIns="87269" bIns="43635" anchor="ctr">
            <a:spAutoFit/>
          </a:bodyPr>
          <a:lstStyle/>
          <a:p>
            <a:pPr defTabSz="873125" fontAlgn="base">
              <a:spcBef>
                <a:spcPct val="0"/>
              </a:spcBef>
              <a:spcAft>
                <a:spcPct val="0"/>
              </a:spcAft>
            </a:pPr>
            <a:endParaRPr lang="tr-TR" sz="1700">
              <a:solidFill>
                <a:prstClr val="black"/>
              </a:solidFill>
              <a:latin typeface="Arial" charset="0"/>
            </a:endParaRPr>
          </a:p>
        </p:txBody>
      </p:sp>
      <p:sp>
        <p:nvSpPr>
          <p:cNvPr id="5" name="Rectangle 2"/>
          <p:cNvSpPr txBox="1">
            <a:spLocks noChangeArrowheads="1"/>
          </p:cNvSpPr>
          <p:nvPr/>
        </p:nvSpPr>
        <p:spPr>
          <a:xfrm>
            <a:off x="1332599" y="168249"/>
            <a:ext cx="6188954" cy="542920"/>
          </a:xfrm>
          <a:prstGeom prst="rect">
            <a:avLst/>
          </a:prstGeom>
        </p:spPr>
        <p:txBody>
          <a:bodyPr>
            <a:noAutofit/>
          </a:bodyPr>
          <a:lstStyle/>
          <a:p>
            <a:pPr>
              <a:spcBef>
                <a:spcPct val="0"/>
              </a:spcBef>
              <a:defRPr/>
            </a:pPr>
            <a:r>
              <a:rPr lang="tr-TR" sz="2400" b="1" dirty="0">
                <a:solidFill>
                  <a:srgbClr val="C00000"/>
                </a:solidFill>
                <a:latin typeface="Arial Black" pitchFamily="34" charset="0"/>
              </a:rPr>
              <a:t>İMAR </a:t>
            </a:r>
            <a:r>
              <a:rPr lang="tr-TR" sz="2400" b="1" dirty="0" smtClean="0">
                <a:solidFill>
                  <a:srgbClr val="C00000"/>
                </a:solidFill>
                <a:latin typeface="Arial Black" pitchFamily="34" charset="0"/>
              </a:rPr>
              <a:t>PLANI</a:t>
            </a:r>
            <a:endParaRPr lang="tr-TR" sz="2400" b="1" dirty="0">
              <a:solidFill>
                <a:srgbClr val="C00000"/>
              </a:solidFill>
              <a:latin typeface="Arial Black" pitchFamily="34" charset="0"/>
            </a:endParaRPr>
          </a:p>
        </p:txBody>
      </p:sp>
      <p:sp>
        <p:nvSpPr>
          <p:cNvPr id="8" name="7 Dikdörtgen"/>
          <p:cNvSpPr/>
          <p:nvPr/>
        </p:nvSpPr>
        <p:spPr>
          <a:xfrm>
            <a:off x="640080" y="909605"/>
            <a:ext cx="8012429" cy="5016758"/>
          </a:xfrm>
          <a:prstGeom prst="rect">
            <a:avLst/>
          </a:prstGeom>
        </p:spPr>
        <p:txBody>
          <a:bodyPr wrap="square">
            <a:spAutoFit/>
          </a:bodyPr>
          <a:lstStyle/>
          <a:p>
            <a:pPr indent="360000" algn="just" fontAlgn="base">
              <a:spcAft>
                <a:spcPct val="0"/>
              </a:spcAft>
              <a:buFont typeface="Arial" pitchFamily="34" charset="0"/>
              <a:buChar char="•"/>
              <a:defRPr/>
            </a:pPr>
            <a:endParaRPr lang="tr-TR" sz="1600" dirty="0" smtClean="0">
              <a:solidFill>
                <a:prstClr val="black"/>
              </a:solidFill>
              <a:effectLst>
                <a:outerShdw blurRad="38100" dist="38100" dir="2700000" algn="tl">
                  <a:srgbClr val="FFFFFF"/>
                </a:outerShdw>
              </a:effectLst>
              <a:latin typeface="Arial" pitchFamily="34" charset="0"/>
              <a:cs typeface="Arial" pitchFamily="34" charset="0"/>
            </a:endParaRPr>
          </a:p>
          <a:p>
            <a:pPr indent="360000" algn="just" fontAlgn="base">
              <a:spcAft>
                <a:spcPct val="0"/>
              </a:spcAft>
              <a:buFont typeface="Arial" pitchFamily="34" charset="0"/>
              <a:buChar char="•"/>
              <a:defRPr/>
            </a:pPr>
            <a:r>
              <a:rPr lang="tr-TR" sz="1600" dirty="0" smtClean="0">
                <a:solidFill>
                  <a:prstClr val="black"/>
                </a:solidFill>
                <a:effectLst>
                  <a:outerShdw blurRad="38100" dist="38100" dir="2700000" algn="tl">
                    <a:srgbClr val="FFFFFF"/>
                  </a:outerShdw>
                </a:effectLst>
                <a:latin typeface="Arial" pitchFamily="34" charset="0"/>
                <a:cs typeface="Arial" pitchFamily="34" charset="0"/>
              </a:rPr>
              <a:t>Kent </a:t>
            </a:r>
            <a:r>
              <a:rPr lang="tr-TR" sz="1600" dirty="0">
                <a:solidFill>
                  <a:prstClr val="black"/>
                </a:solidFill>
                <a:effectLst>
                  <a:outerShdw blurRad="38100" dist="38100" dir="2700000" algn="tl">
                    <a:srgbClr val="FFFFFF"/>
                  </a:outerShdw>
                </a:effectLst>
                <a:latin typeface="Arial" pitchFamily="34" charset="0"/>
                <a:cs typeface="Arial" pitchFamily="34" charset="0"/>
              </a:rPr>
              <a:t>halkının sosyal ve kültürel gereksinimlerini karşılamayı, </a:t>
            </a:r>
          </a:p>
          <a:p>
            <a:pPr indent="360000" algn="just" fontAlgn="base">
              <a:spcAft>
                <a:spcPct val="0"/>
              </a:spcAft>
              <a:buFont typeface="Arial" pitchFamily="34" charset="0"/>
              <a:buChar char="•"/>
              <a:defRPr/>
            </a:pPr>
            <a:r>
              <a:rPr lang="tr-TR" sz="1600" dirty="0">
                <a:solidFill>
                  <a:prstClr val="black"/>
                </a:solidFill>
                <a:effectLst>
                  <a:outerShdw blurRad="38100" dist="38100" dir="2700000" algn="tl">
                    <a:srgbClr val="FFFFFF"/>
                  </a:outerShdw>
                </a:effectLst>
                <a:latin typeface="Arial" pitchFamily="34" charset="0"/>
                <a:cs typeface="Arial" pitchFamily="34" charset="0"/>
              </a:rPr>
              <a:t>Sağlıklı ve güvenli bir çevre oluşturmayı, </a:t>
            </a:r>
          </a:p>
          <a:p>
            <a:pPr indent="360000" algn="just" fontAlgn="base">
              <a:spcAft>
                <a:spcPct val="0"/>
              </a:spcAft>
              <a:buFont typeface="Arial" pitchFamily="34" charset="0"/>
              <a:buChar char="•"/>
              <a:defRPr/>
            </a:pPr>
            <a:r>
              <a:rPr lang="tr-TR" sz="1600" dirty="0">
                <a:solidFill>
                  <a:prstClr val="black"/>
                </a:solidFill>
                <a:effectLst>
                  <a:outerShdw blurRad="38100" dist="38100" dir="2700000" algn="tl">
                    <a:srgbClr val="FFFFFF"/>
                  </a:outerShdw>
                </a:effectLst>
                <a:latin typeface="Arial" pitchFamily="34" charset="0"/>
                <a:cs typeface="Arial" pitchFamily="34" charset="0"/>
              </a:rPr>
              <a:t>Yaşam kalitesini artırmayı hedefleyen </a:t>
            </a:r>
          </a:p>
          <a:p>
            <a:pPr indent="360000" algn="just" fontAlgn="base">
              <a:spcAft>
                <a:spcPct val="0"/>
              </a:spcAft>
              <a:buFont typeface="Arial" pitchFamily="34" charset="0"/>
              <a:buChar char="•"/>
              <a:defRPr/>
            </a:pPr>
            <a:r>
              <a:rPr lang="tr-TR" sz="1600" dirty="0">
                <a:solidFill>
                  <a:prstClr val="black"/>
                </a:solidFill>
                <a:effectLst>
                  <a:outerShdw blurRad="38100" dist="38100" dir="2700000" algn="tl">
                    <a:srgbClr val="FFFFFF"/>
                  </a:outerShdw>
                </a:effectLst>
                <a:latin typeface="Arial" pitchFamily="34" charset="0"/>
                <a:cs typeface="Arial" pitchFamily="34" charset="0"/>
              </a:rPr>
              <a:t>Bu amaçla kentin ekonomik, demografik, sosyal, kültürel, tarihsel, fiziksel özelliklerine ilişkin araştırmalara ve verilere dayalı olarak hazırlanan, </a:t>
            </a:r>
          </a:p>
          <a:p>
            <a:pPr indent="360000" algn="just" fontAlgn="base">
              <a:spcAft>
                <a:spcPct val="0"/>
              </a:spcAft>
              <a:buFont typeface="Arial" pitchFamily="34" charset="0"/>
              <a:buChar char="•"/>
              <a:defRPr/>
            </a:pPr>
            <a:r>
              <a:rPr lang="tr-TR" sz="1600" dirty="0">
                <a:solidFill>
                  <a:prstClr val="black"/>
                </a:solidFill>
                <a:effectLst>
                  <a:outerShdw blurRad="38100" dist="38100" dir="2700000" algn="tl">
                    <a:srgbClr val="FFFFFF"/>
                  </a:outerShdw>
                </a:effectLst>
                <a:latin typeface="Arial" pitchFamily="34" charset="0"/>
                <a:cs typeface="Arial" pitchFamily="34" charset="0"/>
              </a:rPr>
              <a:t>Kentsel yerleşme ve gelişme eğilimlerini alternatif çözümler oluşturmak suretiyle belirleyen, </a:t>
            </a:r>
          </a:p>
          <a:p>
            <a:pPr indent="360000" algn="just" fontAlgn="base">
              <a:spcAft>
                <a:spcPct val="0"/>
              </a:spcAft>
              <a:buFont typeface="Arial" pitchFamily="34" charset="0"/>
              <a:buChar char="•"/>
              <a:defRPr/>
            </a:pPr>
            <a:r>
              <a:rPr lang="tr-TR" sz="1600" dirty="0">
                <a:solidFill>
                  <a:prstClr val="black"/>
                </a:solidFill>
                <a:effectLst>
                  <a:outerShdw blurRad="38100" dist="38100" dir="2700000" algn="tl">
                    <a:srgbClr val="FFFFFF"/>
                  </a:outerShdw>
                </a:effectLst>
                <a:latin typeface="Arial" pitchFamily="34" charset="0"/>
                <a:cs typeface="Arial" pitchFamily="34" charset="0"/>
              </a:rPr>
              <a:t>Arazi kullanımı, koruma, kısıtlama kararları, örgütlenme ve uygulama ilkelerini içeren </a:t>
            </a:r>
          </a:p>
          <a:p>
            <a:pPr indent="360000" algn="just" fontAlgn="base">
              <a:spcAft>
                <a:spcPct val="0"/>
              </a:spcAft>
              <a:buFont typeface="Arial" pitchFamily="34" charset="0"/>
              <a:buChar char="•"/>
              <a:defRPr/>
            </a:pPr>
            <a:r>
              <a:rPr lang="tr-TR" sz="1600" dirty="0">
                <a:solidFill>
                  <a:prstClr val="black"/>
                </a:solidFill>
                <a:effectLst>
                  <a:outerShdw blurRad="38100" dist="38100" dir="2700000" algn="tl">
                    <a:srgbClr val="FFFFFF"/>
                  </a:outerShdw>
                </a:effectLst>
                <a:latin typeface="Arial" pitchFamily="34" charset="0"/>
                <a:cs typeface="Arial" pitchFamily="34" charset="0"/>
              </a:rPr>
              <a:t>Plan paftası, rapor ve notlardan oluşan belgedir. </a:t>
            </a:r>
          </a:p>
          <a:p>
            <a:pPr indent="360000" algn="just" fontAlgn="base">
              <a:spcAft>
                <a:spcPct val="0"/>
              </a:spcAft>
              <a:buFont typeface="Wingdings" pitchFamily="2" charset="2"/>
              <a:buChar char="q"/>
              <a:defRPr/>
            </a:pPr>
            <a:r>
              <a:rPr lang="tr-TR" sz="1600" dirty="0">
                <a:solidFill>
                  <a:prstClr val="black"/>
                </a:solidFill>
                <a:effectLst>
                  <a:outerShdw blurRad="38100" dist="38100" dir="2700000" algn="tl">
                    <a:srgbClr val="FFFFFF"/>
                  </a:outerShdw>
                </a:effectLst>
                <a:latin typeface="Arial" pitchFamily="34" charset="0"/>
                <a:cs typeface="Arial" pitchFamily="34" charset="0"/>
              </a:rPr>
              <a:t>İmar planları, yerleşme, çalışma, sosyal ve kültürel gereksinimler, dinlenme, ulaşım gibi kentsel fonksiyonlar arasında, olanaklar çerçevesinde en iyi ve güvenli çözümü sağlayarak, doğal ve kültürel kaynakları koruma ve kullanma dengesini rasyonel biçimde belirleyerek, kenti halkı için yaşanabilir bir mekansal çevreyi oluşturmak amacı ile yapılır.</a:t>
            </a:r>
          </a:p>
          <a:p>
            <a:pPr indent="360000" algn="just" fontAlgn="base">
              <a:spcAft>
                <a:spcPct val="0"/>
              </a:spcAft>
              <a:buFont typeface="Wingdings" pitchFamily="2" charset="2"/>
              <a:buChar char="q"/>
              <a:defRPr/>
            </a:pPr>
            <a:r>
              <a:rPr lang="tr-TR" sz="1600" dirty="0">
                <a:solidFill>
                  <a:prstClr val="black"/>
                </a:solidFill>
                <a:effectLst>
                  <a:outerShdw blurRad="38100" dist="38100" dir="2700000" algn="tl">
                    <a:srgbClr val="FFFFFF"/>
                  </a:outerShdw>
                </a:effectLst>
                <a:latin typeface="Arial" pitchFamily="34" charset="0"/>
                <a:cs typeface="Arial" pitchFamily="34" charset="0"/>
              </a:rPr>
              <a:t>İmar planları, yasal düzenlemelere göre hazırlanan toplum yararını esas alan açık, katılımcı ve objektif bir yaklaşımla şehircilik ilkeleri, bilimsel esaslar ve teknik kurallara göre yapılan, toplumun uymakla zorunlu olduğu kuralları ortaya koyan hukuki belgelerdir.</a:t>
            </a:r>
          </a:p>
        </p:txBody>
      </p:sp>
    </p:spTree>
    <p:extLst>
      <p:ext uri="{BB962C8B-B14F-4D97-AF65-F5344CB8AC3E}">
        <p14:creationId xmlns:p14="http://schemas.microsoft.com/office/powerpoint/2010/main" val="765375263"/>
      </p:ext>
    </p:extLst>
  </p:cSld>
  <p:clrMapOvr>
    <a:masterClrMapping/>
  </p:clrMapOvr>
  <p:transition spd="med">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85900" y="274638"/>
            <a:ext cx="6172200" cy="639762"/>
          </a:xfrm>
        </p:spPr>
        <p:txBody>
          <a:bodyPr/>
          <a:lstStyle/>
          <a:p>
            <a:pPr eaLnBrk="1" hangingPunct="1"/>
            <a:r>
              <a:rPr lang="tr-TR" altLang="tr-TR" sz="2400" b="1" dirty="0">
                <a:solidFill>
                  <a:srgbClr val="C00000"/>
                </a:solidFill>
              </a:rPr>
              <a:t>İMAR PLANI GENEL PLANLAMA İLKELERİ</a:t>
            </a:r>
          </a:p>
        </p:txBody>
      </p:sp>
      <p:sp>
        <p:nvSpPr>
          <p:cNvPr id="6147" name="Rectangle 3"/>
          <p:cNvSpPr>
            <a:spLocks noGrp="1" noChangeArrowheads="1"/>
          </p:cNvSpPr>
          <p:nvPr>
            <p:ph idx="1"/>
          </p:nvPr>
        </p:nvSpPr>
        <p:spPr>
          <a:xfrm>
            <a:off x="445770" y="1448782"/>
            <a:ext cx="7898130" cy="5135563"/>
          </a:xfrm>
        </p:spPr>
        <p:txBody>
          <a:bodyPr/>
          <a:lstStyle/>
          <a:p>
            <a:pPr algn="just" eaLnBrk="1" hangingPunct="1">
              <a:lnSpc>
                <a:spcPct val="90000"/>
              </a:lnSpc>
              <a:buFontTx/>
              <a:buNone/>
            </a:pPr>
            <a:r>
              <a:rPr lang="tr-TR" altLang="tr-TR" b="1" u="sng" dirty="0" smtClean="0">
                <a:cs typeface="Times New Roman" panose="02020603050405020304" pitchFamily="18" charset="0"/>
              </a:rPr>
              <a:t>1) Genellik İlkesi;</a:t>
            </a:r>
            <a:r>
              <a:rPr lang="tr-TR" altLang="tr-TR" dirty="0" smtClean="0">
                <a:cs typeface="Times New Roman" panose="02020603050405020304" pitchFamily="18" charset="0"/>
              </a:rPr>
              <a:t> Kentin gelecekteki geli</a:t>
            </a:r>
            <a:r>
              <a:rPr lang="tr-TR" altLang="tr-TR" dirty="0" smtClean="0"/>
              <a:t>ş</a:t>
            </a:r>
            <a:r>
              <a:rPr lang="tr-TR" altLang="tr-TR" dirty="0" smtClean="0">
                <a:cs typeface="Times New Roman" panose="02020603050405020304" pitchFamily="18" charset="0"/>
              </a:rPr>
              <a:t>mesinin ana çizgilerle belirlenmesi, ayr</a:t>
            </a:r>
            <a:r>
              <a:rPr lang="tr-TR" altLang="tr-TR" dirty="0" smtClean="0"/>
              <a:t>ı</a:t>
            </a:r>
            <a:r>
              <a:rPr lang="tr-TR" altLang="tr-TR" dirty="0" smtClean="0">
                <a:cs typeface="Times New Roman" panose="02020603050405020304" pitchFamily="18" charset="0"/>
              </a:rPr>
              <a:t>nt</a:t>
            </a:r>
            <a:r>
              <a:rPr lang="tr-TR" altLang="tr-TR" dirty="0" smtClean="0"/>
              <a:t>ı</a:t>
            </a:r>
            <a:r>
              <a:rPr lang="tr-TR" altLang="tr-TR" dirty="0" smtClean="0">
                <a:cs typeface="Times New Roman" panose="02020603050405020304" pitchFamily="18" charset="0"/>
              </a:rPr>
              <a:t>daki kararlar</a:t>
            </a:r>
            <a:r>
              <a:rPr lang="tr-TR" altLang="tr-TR" dirty="0" smtClean="0"/>
              <a:t>ı</a:t>
            </a:r>
            <a:r>
              <a:rPr lang="tr-TR" altLang="tr-TR" dirty="0" smtClean="0">
                <a:cs typeface="Times New Roman" panose="02020603050405020304" pitchFamily="18" charset="0"/>
              </a:rPr>
              <a:t> plan kademelenmesi çerçevesinde içermesi,</a:t>
            </a:r>
          </a:p>
          <a:p>
            <a:pPr algn="just" eaLnBrk="1" hangingPunct="1">
              <a:lnSpc>
                <a:spcPct val="90000"/>
              </a:lnSpc>
              <a:buFontTx/>
              <a:buNone/>
            </a:pPr>
            <a:r>
              <a:rPr lang="tr-TR" altLang="tr-TR" b="1" u="sng" dirty="0" smtClean="0">
                <a:cs typeface="Times New Roman" panose="02020603050405020304" pitchFamily="18" charset="0"/>
              </a:rPr>
              <a:t>2) Nesnellik </a:t>
            </a:r>
            <a:r>
              <a:rPr lang="tr-TR" altLang="tr-TR" b="1" u="sng" dirty="0" smtClean="0"/>
              <a:t>İ</a:t>
            </a:r>
            <a:r>
              <a:rPr lang="tr-TR" altLang="tr-TR" b="1" u="sng" dirty="0" smtClean="0">
                <a:cs typeface="Times New Roman" panose="02020603050405020304" pitchFamily="18" charset="0"/>
              </a:rPr>
              <a:t>lkesi;</a:t>
            </a:r>
            <a:r>
              <a:rPr lang="tr-TR" altLang="tr-TR" dirty="0" smtClean="0">
                <a:cs typeface="Times New Roman" panose="02020603050405020304" pitchFamily="18" charset="0"/>
              </a:rPr>
              <a:t> İmar plan</a:t>
            </a:r>
            <a:r>
              <a:rPr lang="tr-TR" altLang="tr-TR" dirty="0" smtClean="0"/>
              <a:t>ı</a:t>
            </a:r>
            <a:r>
              <a:rPr lang="tr-TR" altLang="tr-TR" dirty="0" smtClean="0">
                <a:cs typeface="Times New Roman" panose="02020603050405020304" pitchFamily="18" charset="0"/>
              </a:rPr>
              <a:t>n</a:t>
            </a:r>
            <a:r>
              <a:rPr lang="tr-TR" altLang="tr-TR" dirty="0" smtClean="0"/>
              <a:t>ı</a:t>
            </a:r>
            <a:r>
              <a:rPr lang="tr-TR" altLang="tr-TR" dirty="0" smtClean="0">
                <a:cs typeface="Times New Roman" panose="02020603050405020304" pitchFamily="18" charset="0"/>
              </a:rPr>
              <a:t>n e</a:t>
            </a:r>
            <a:r>
              <a:rPr lang="tr-TR" altLang="tr-TR" dirty="0" smtClean="0"/>
              <a:t>ş</a:t>
            </a:r>
            <a:r>
              <a:rPr lang="tr-TR" altLang="tr-TR" dirty="0" smtClean="0">
                <a:cs typeface="Times New Roman" panose="02020603050405020304" pitchFamily="18" charset="0"/>
              </a:rPr>
              <a:t>it ve adalet ilkeleri çerçevesinde kararlar içermesi ve yine ayn</a:t>
            </a:r>
            <a:r>
              <a:rPr lang="tr-TR" altLang="tr-TR" dirty="0" smtClean="0"/>
              <a:t>ı</a:t>
            </a:r>
            <a:r>
              <a:rPr lang="tr-TR" altLang="tr-TR" dirty="0" smtClean="0">
                <a:cs typeface="Times New Roman" panose="02020603050405020304" pitchFamily="18" charset="0"/>
              </a:rPr>
              <a:t> ilkelerle uygulanabilmesidir. Plan nesnel de</a:t>
            </a:r>
            <a:r>
              <a:rPr lang="tr-TR" altLang="tr-TR" dirty="0" smtClean="0"/>
              <a:t>ğ</a:t>
            </a:r>
            <a:r>
              <a:rPr lang="tr-TR" altLang="tr-TR" dirty="0" smtClean="0">
                <a:cs typeface="Times New Roman" panose="02020603050405020304" pitchFamily="18" charset="0"/>
              </a:rPr>
              <a:t>ilse zarar gören taraf (birey, tüzel ki</a:t>
            </a:r>
            <a:r>
              <a:rPr lang="tr-TR" altLang="tr-TR" dirty="0" smtClean="0"/>
              <a:t>ş</a:t>
            </a:r>
            <a:r>
              <a:rPr lang="tr-TR" altLang="tr-TR" dirty="0" smtClean="0">
                <a:cs typeface="Times New Roman" panose="02020603050405020304" pitchFamily="18" charset="0"/>
              </a:rPr>
              <a:t>iler ya da devlet olabilir) toplumsal adalet mekanizmas</a:t>
            </a:r>
            <a:r>
              <a:rPr lang="tr-TR" altLang="tr-TR" dirty="0" smtClean="0"/>
              <a:t>ı</a:t>
            </a:r>
            <a:r>
              <a:rPr lang="tr-TR" altLang="tr-TR" dirty="0" smtClean="0">
                <a:cs typeface="Times New Roman" panose="02020603050405020304" pitchFamily="18" charset="0"/>
              </a:rPr>
              <a:t>na ba</a:t>
            </a:r>
            <a:r>
              <a:rPr lang="tr-TR" altLang="tr-TR" dirty="0" smtClean="0"/>
              <a:t>ş</a:t>
            </a:r>
            <a:r>
              <a:rPr lang="tr-TR" altLang="tr-TR" dirty="0" smtClean="0">
                <a:cs typeface="Times New Roman" panose="02020603050405020304" pitchFamily="18" charset="0"/>
              </a:rPr>
              <a:t>vurabilecektir. </a:t>
            </a:r>
          </a:p>
          <a:p>
            <a:pPr algn="just" eaLnBrk="1" hangingPunct="1">
              <a:lnSpc>
                <a:spcPct val="90000"/>
              </a:lnSpc>
              <a:buFontTx/>
              <a:buNone/>
            </a:pPr>
            <a:r>
              <a:rPr lang="tr-TR" altLang="tr-TR" b="1" u="sng" dirty="0" smtClean="0">
                <a:cs typeface="Times New Roman" panose="02020603050405020304" pitchFamily="18" charset="0"/>
              </a:rPr>
              <a:t>3) Aç</a:t>
            </a:r>
            <a:r>
              <a:rPr lang="tr-TR" altLang="tr-TR" b="1" u="sng" dirty="0" smtClean="0"/>
              <a:t>ı</a:t>
            </a:r>
            <a:r>
              <a:rPr lang="tr-TR" altLang="tr-TR" b="1" u="sng" dirty="0" smtClean="0">
                <a:cs typeface="Times New Roman" panose="02020603050405020304" pitchFamily="18" charset="0"/>
              </a:rPr>
              <a:t>kl</a:t>
            </a:r>
            <a:r>
              <a:rPr lang="tr-TR" altLang="tr-TR" b="1" u="sng" dirty="0" smtClean="0"/>
              <a:t>ı</a:t>
            </a:r>
            <a:r>
              <a:rPr lang="tr-TR" altLang="tr-TR" b="1" u="sng" dirty="0" smtClean="0">
                <a:cs typeface="Times New Roman" panose="02020603050405020304" pitchFamily="18" charset="0"/>
              </a:rPr>
              <a:t>k </a:t>
            </a:r>
            <a:r>
              <a:rPr lang="tr-TR" altLang="tr-TR" b="1" u="sng" dirty="0" smtClean="0"/>
              <a:t>İ</a:t>
            </a:r>
            <a:r>
              <a:rPr lang="tr-TR" altLang="tr-TR" b="1" u="sng" dirty="0" smtClean="0">
                <a:cs typeface="Times New Roman" panose="02020603050405020304" pitchFamily="18" charset="0"/>
              </a:rPr>
              <a:t>lkesi;</a:t>
            </a:r>
            <a:r>
              <a:rPr lang="tr-TR" altLang="tr-TR" dirty="0" smtClean="0">
                <a:cs typeface="Times New Roman" panose="02020603050405020304" pitchFamily="18" charset="0"/>
              </a:rPr>
              <a:t> Plan</a:t>
            </a:r>
            <a:r>
              <a:rPr lang="tr-TR" altLang="tr-TR" dirty="0" smtClean="0"/>
              <a:t>ı</a:t>
            </a:r>
            <a:r>
              <a:rPr lang="tr-TR" altLang="tr-TR" dirty="0" smtClean="0">
                <a:cs typeface="Times New Roman" panose="02020603050405020304" pitchFamily="18" charset="0"/>
              </a:rPr>
              <a:t>n herkesçe bilinmesi, toplumun istedi</a:t>
            </a:r>
            <a:r>
              <a:rPr lang="tr-TR" altLang="tr-TR" dirty="0" smtClean="0"/>
              <a:t>ğ</a:t>
            </a:r>
            <a:r>
              <a:rPr lang="tr-TR" altLang="tr-TR" dirty="0" smtClean="0">
                <a:cs typeface="Times New Roman" panose="02020603050405020304" pitchFamily="18" charset="0"/>
              </a:rPr>
              <a:t>i zaman plan</a:t>
            </a:r>
            <a:r>
              <a:rPr lang="tr-TR" altLang="tr-TR" dirty="0" smtClean="0"/>
              <a:t>ı</a:t>
            </a:r>
            <a:r>
              <a:rPr lang="tr-TR" altLang="tr-TR" dirty="0" smtClean="0">
                <a:cs typeface="Times New Roman" panose="02020603050405020304" pitchFamily="18" charset="0"/>
              </a:rPr>
              <a:t> görme ve/veya elde etme hakk</a:t>
            </a:r>
            <a:r>
              <a:rPr lang="tr-TR" altLang="tr-TR" dirty="0" smtClean="0"/>
              <a:t>ı</a:t>
            </a:r>
            <a:r>
              <a:rPr lang="tr-TR" altLang="tr-TR" dirty="0" smtClean="0">
                <a:cs typeface="Times New Roman" panose="02020603050405020304" pitchFamily="18" charset="0"/>
              </a:rPr>
              <a:t> bulunmal</a:t>
            </a:r>
            <a:r>
              <a:rPr lang="tr-TR" altLang="tr-TR" dirty="0" smtClean="0"/>
              <a:t>ı</a:t>
            </a:r>
            <a:r>
              <a:rPr lang="tr-TR" altLang="tr-TR" dirty="0" smtClean="0">
                <a:cs typeface="Times New Roman" panose="02020603050405020304" pitchFamily="18" charset="0"/>
              </a:rPr>
              <a:t>d</a:t>
            </a:r>
            <a:r>
              <a:rPr lang="tr-TR" altLang="tr-TR" dirty="0" smtClean="0"/>
              <a:t>ı</a:t>
            </a:r>
            <a:r>
              <a:rPr lang="tr-TR" altLang="tr-TR" dirty="0" smtClean="0">
                <a:cs typeface="Times New Roman" panose="02020603050405020304" pitchFamily="18" charset="0"/>
              </a:rPr>
              <a:t>r. 3194 say</a:t>
            </a:r>
            <a:r>
              <a:rPr lang="tr-TR" altLang="tr-TR" dirty="0" smtClean="0"/>
              <a:t>ı</a:t>
            </a:r>
            <a:r>
              <a:rPr lang="tr-TR" altLang="tr-TR" dirty="0" smtClean="0">
                <a:cs typeface="Times New Roman" panose="02020603050405020304" pitchFamily="18" charset="0"/>
              </a:rPr>
              <a:t>l</a:t>
            </a:r>
            <a:r>
              <a:rPr lang="tr-TR" altLang="tr-TR" dirty="0" smtClean="0"/>
              <a:t>ı</a:t>
            </a:r>
            <a:r>
              <a:rPr lang="tr-TR" altLang="tr-TR" dirty="0" smtClean="0">
                <a:cs typeface="Times New Roman" panose="02020603050405020304" pitchFamily="18" charset="0"/>
              </a:rPr>
              <a:t> İmar Kanununun 8. Maddesinin son f</a:t>
            </a:r>
            <a:r>
              <a:rPr lang="tr-TR" altLang="tr-TR" dirty="0" smtClean="0"/>
              <a:t>ı</a:t>
            </a:r>
            <a:r>
              <a:rPr lang="tr-TR" altLang="tr-TR" dirty="0" smtClean="0">
                <a:cs typeface="Times New Roman" panose="02020603050405020304" pitchFamily="18" charset="0"/>
              </a:rPr>
              <a:t>kras</a:t>
            </a:r>
            <a:r>
              <a:rPr lang="tr-TR" altLang="tr-TR" dirty="0" smtClean="0"/>
              <a:t>ı uyarınca</a:t>
            </a:r>
            <a:r>
              <a:rPr lang="tr-TR" altLang="tr-TR" dirty="0" smtClean="0">
                <a:cs typeface="Times New Roman" panose="02020603050405020304" pitchFamily="18" charset="0"/>
              </a:rPr>
              <a:t> bir yere ili</a:t>
            </a:r>
            <a:r>
              <a:rPr lang="tr-TR" altLang="tr-TR" dirty="0" smtClean="0"/>
              <a:t>ş</a:t>
            </a:r>
            <a:r>
              <a:rPr lang="tr-TR" altLang="tr-TR" dirty="0" smtClean="0">
                <a:cs typeface="Times New Roman" panose="02020603050405020304" pitchFamily="18" charset="0"/>
              </a:rPr>
              <a:t>kin yap</a:t>
            </a:r>
            <a:r>
              <a:rPr lang="tr-TR" altLang="tr-TR" dirty="0" smtClean="0"/>
              <a:t>ı</a:t>
            </a:r>
            <a:r>
              <a:rPr lang="tr-TR" altLang="tr-TR" dirty="0" smtClean="0">
                <a:cs typeface="Times New Roman" panose="02020603050405020304" pitchFamily="18" charset="0"/>
              </a:rPr>
              <a:t>lan imar planlar</a:t>
            </a:r>
            <a:r>
              <a:rPr lang="tr-TR" altLang="tr-TR" dirty="0" smtClean="0"/>
              <a:t>ı</a:t>
            </a:r>
            <a:r>
              <a:rPr lang="tr-TR" altLang="tr-TR" dirty="0" smtClean="0">
                <a:cs typeface="Times New Roman" panose="02020603050405020304" pitchFamily="18" charset="0"/>
              </a:rPr>
              <a:t>n</a:t>
            </a:r>
            <a:r>
              <a:rPr lang="tr-TR" altLang="tr-TR" dirty="0" smtClean="0"/>
              <a:t>ı</a:t>
            </a:r>
            <a:r>
              <a:rPr lang="tr-TR" altLang="tr-TR" dirty="0" smtClean="0">
                <a:cs typeface="Times New Roman" panose="02020603050405020304" pitchFamily="18" charset="0"/>
              </a:rPr>
              <a:t>n belediyelerce ya da plandan sorumlu kurumlarca ilan edilmek zorundad</a:t>
            </a:r>
            <a:r>
              <a:rPr lang="tr-TR" altLang="tr-TR" dirty="0" smtClean="0"/>
              <a:t>ı</a:t>
            </a:r>
            <a:r>
              <a:rPr lang="tr-TR" altLang="tr-TR" dirty="0" smtClean="0">
                <a:cs typeface="Times New Roman" panose="02020603050405020304" pitchFamily="18" charset="0"/>
              </a:rPr>
              <a:t>r. </a:t>
            </a:r>
            <a:endParaRPr lang="tr-TR" altLang="tr-TR" dirty="0">
              <a:cs typeface="Times New Roman" panose="02020603050405020304" pitchFamily="18" charset="0"/>
            </a:endParaRPr>
          </a:p>
        </p:txBody>
      </p:sp>
    </p:spTree>
    <p:extLst>
      <p:ext uri="{BB962C8B-B14F-4D97-AF65-F5344CB8AC3E}">
        <p14:creationId xmlns:p14="http://schemas.microsoft.com/office/powerpoint/2010/main" val="25959112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834390" y="1232758"/>
            <a:ext cx="6966483" cy="5088471"/>
          </a:xfrm>
        </p:spPr>
        <p:txBody>
          <a:bodyPr/>
          <a:lstStyle/>
          <a:p>
            <a:pPr algn="just" eaLnBrk="1" hangingPunct="1">
              <a:lnSpc>
                <a:spcPct val="90000"/>
              </a:lnSpc>
              <a:buFontTx/>
              <a:buNone/>
            </a:pPr>
            <a:r>
              <a:rPr lang="tr-TR" altLang="tr-TR" sz="1800" b="1" u="sng" dirty="0">
                <a:cs typeface="Times New Roman" panose="02020603050405020304" pitchFamily="18" charset="0"/>
              </a:rPr>
              <a:t>4) Zorunluluk </a:t>
            </a:r>
            <a:r>
              <a:rPr lang="tr-TR" altLang="tr-TR" sz="1800" b="1" u="sng" dirty="0"/>
              <a:t>İ</a:t>
            </a:r>
            <a:r>
              <a:rPr lang="tr-TR" altLang="tr-TR" sz="1800" b="1" u="sng" dirty="0">
                <a:cs typeface="Times New Roman" panose="02020603050405020304" pitchFamily="18" charset="0"/>
              </a:rPr>
              <a:t>lkesi;</a:t>
            </a:r>
            <a:r>
              <a:rPr lang="tr-TR" altLang="tr-TR" sz="1800" dirty="0">
                <a:cs typeface="Times New Roman" panose="02020603050405020304" pitchFamily="18" charset="0"/>
              </a:rPr>
              <a:t> İmar Kanununa göre nüfusu 2000 den fazla olup belediye statüsünde olan yerle</a:t>
            </a:r>
            <a:r>
              <a:rPr lang="tr-TR" altLang="tr-TR" sz="1800" dirty="0"/>
              <a:t>ş</a:t>
            </a:r>
            <a:r>
              <a:rPr lang="tr-TR" altLang="tr-TR" sz="1800" dirty="0">
                <a:cs typeface="Times New Roman" panose="02020603050405020304" pitchFamily="18" charset="0"/>
              </a:rPr>
              <a:t>meler imar plan</a:t>
            </a:r>
            <a:r>
              <a:rPr lang="tr-TR" altLang="tr-TR" sz="1800" dirty="0"/>
              <a:t>ı</a:t>
            </a:r>
            <a:r>
              <a:rPr lang="tr-TR" altLang="tr-TR" sz="1800" dirty="0">
                <a:cs typeface="Times New Roman" panose="02020603050405020304" pitchFamily="18" charset="0"/>
              </a:rPr>
              <a:t> yapabilir/yapt</a:t>
            </a:r>
            <a:r>
              <a:rPr lang="tr-TR" altLang="tr-TR" sz="1800" dirty="0"/>
              <a:t>ı</a:t>
            </a:r>
            <a:r>
              <a:rPr lang="tr-TR" altLang="tr-TR" sz="1800" dirty="0">
                <a:cs typeface="Times New Roman" panose="02020603050405020304" pitchFamily="18" charset="0"/>
              </a:rPr>
              <a:t>rabilir. Bununla birlikte nüfus büyüklü</a:t>
            </a:r>
            <a:r>
              <a:rPr lang="tr-TR" altLang="tr-TR" sz="1800" dirty="0"/>
              <a:t>ğ</a:t>
            </a:r>
            <a:r>
              <a:rPr lang="tr-TR" altLang="tr-TR" sz="1800" dirty="0">
                <a:cs typeface="Times New Roman" panose="02020603050405020304" pitchFamily="18" charset="0"/>
              </a:rPr>
              <a:t>ü aranmaks</a:t>
            </a:r>
            <a:r>
              <a:rPr lang="tr-TR" altLang="tr-TR" sz="1800" dirty="0"/>
              <a:t>ı</a:t>
            </a:r>
            <a:r>
              <a:rPr lang="tr-TR" altLang="tr-TR" sz="1800" dirty="0">
                <a:cs typeface="Times New Roman" panose="02020603050405020304" pitchFamily="18" charset="0"/>
              </a:rPr>
              <a:t>z</a:t>
            </a:r>
            <a:r>
              <a:rPr lang="tr-TR" altLang="tr-TR" sz="1800" dirty="0"/>
              <a:t>ı</a:t>
            </a:r>
            <a:r>
              <a:rPr lang="tr-TR" altLang="tr-TR" sz="1800" dirty="0">
                <a:cs typeface="Times New Roman" panose="02020603050405020304" pitchFamily="18" charset="0"/>
              </a:rPr>
              <a:t>n tüm ilçe ve il merkezleri de imar plan</a:t>
            </a:r>
            <a:r>
              <a:rPr lang="tr-TR" altLang="tr-TR" sz="1800" dirty="0"/>
              <a:t>ı</a:t>
            </a:r>
            <a:r>
              <a:rPr lang="tr-TR" altLang="tr-TR" sz="1800" dirty="0">
                <a:cs typeface="Times New Roman" panose="02020603050405020304" pitchFamily="18" charset="0"/>
              </a:rPr>
              <a:t> yapmak/yapt</a:t>
            </a:r>
            <a:r>
              <a:rPr lang="tr-TR" altLang="tr-TR" sz="1800" dirty="0"/>
              <a:t>ı</a:t>
            </a:r>
            <a:r>
              <a:rPr lang="tr-TR" altLang="tr-TR" sz="1800" dirty="0">
                <a:cs typeface="Times New Roman" panose="02020603050405020304" pitchFamily="18" charset="0"/>
              </a:rPr>
              <a:t>rmak zorundad</a:t>
            </a:r>
            <a:r>
              <a:rPr lang="tr-TR" altLang="tr-TR" sz="1800" dirty="0"/>
              <a:t>ı</a:t>
            </a:r>
            <a:r>
              <a:rPr lang="tr-TR" altLang="tr-TR" sz="1800" dirty="0">
                <a:cs typeface="Times New Roman" panose="02020603050405020304" pitchFamily="18" charset="0"/>
              </a:rPr>
              <a:t>r. </a:t>
            </a:r>
          </a:p>
          <a:p>
            <a:pPr algn="just" eaLnBrk="1" hangingPunct="1">
              <a:lnSpc>
                <a:spcPct val="90000"/>
              </a:lnSpc>
              <a:buFontTx/>
              <a:buNone/>
            </a:pPr>
            <a:r>
              <a:rPr lang="tr-TR" altLang="tr-TR" sz="1800" b="1" u="sng" dirty="0">
                <a:cs typeface="Times New Roman" panose="02020603050405020304" pitchFamily="18" charset="0"/>
              </a:rPr>
              <a:t>5) Uzun </a:t>
            </a:r>
            <a:r>
              <a:rPr lang="tr-TR" altLang="tr-TR" sz="1800" b="1" u="sng" dirty="0" err="1">
                <a:cs typeface="Times New Roman" panose="02020603050405020304" pitchFamily="18" charset="0"/>
              </a:rPr>
              <a:t>Vadelilik</a:t>
            </a:r>
            <a:r>
              <a:rPr lang="tr-TR" altLang="tr-TR" sz="1800" b="1" u="sng" dirty="0">
                <a:cs typeface="Times New Roman" panose="02020603050405020304" pitchFamily="18" charset="0"/>
              </a:rPr>
              <a:t> </a:t>
            </a:r>
            <a:r>
              <a:rPr lang="tr-TR" altLang="tr-TR" sz="1800" b="1" u="sng" dirty="0"/>
              <a:t>İ</a:t>
            </a:r>
            <a:r>
              <a:rPr lang="tr-TR" altLang="tr-TR" sz="1800" b="1" u="sng" dirty="0">
                <a:cs typeface="Times New Roman" panose="02020603050405020304" pitchFamily="18" charset="0"/>
              </a:rPr>
              <a:t>lkesi;</a:t>
            </a:r>
            <a:r>
              <a:rPr lang="tr-TR" altLang="tr-TR" sz="1800" dirty="0">
                <a:cs typeface="Times New Roman" panose="02020603050405020304" pitchFamily="18" charset="0"/>
              </a:rPr>
              <a:t> İmar planlar</a:t>
            </a:r>
            <a:r>
              <a:rPr lang="tr-TR" altLang="tr-TR" sz="1800" dirty="0"/>
              <a:t>ı</a:t>
            </a:r>
            <a:r>
              <a:rPr lang="tr-TR" altLang="tr-TR" sz="1800" dirty="0">
                <a:cs typeface="Times New Roman" panose="02020603050405020304" pitchFamily="18" charset="0"/>
              </a:rPr>
              <a:t>nda verilen arazi kullan</a:t>
            </a:r>
            <a:r>
              <a:rPr lang="tr-TR" altLang="tr-TR" sz="1800" dirty="0"/>
              <a:t>ı</a:t>
            </a:r>
            <a:r>
              <a:rPr lang="tr-TR" altLang="tr-TR" sz="1800" dirty="0">
                <a:cs typeface="Times New Roman" panose="02020603050405020304" pitchFamily="18" charset="0"/>
              </a:rPr>
              <a:t>m kararlar</a:t>
            </a:r>
            <a:r>
              <a:rPr lang="tr-TR" altLang="tr-TR" sz="1800" dirty="0"/>
              <a:t>ı</a:t>
            </a:r>
            <a:r>
              <a:rPr lang="tr-TR" altLang="tr-TR" sz="1800" dirty="0">
                <a:cs typeface="Times New Roman" panose="02020603050405020304" pitchFamily="18" charset="0"/>
              </a:rPr>
              <a:t>, sadece bugünkü ya</a:t>
            </a:r>
            <a:r>
              <a:rPr lang="tr-TR" altLang="tr-TR" sz="1800" dirty="0"/>
              <a:t>ş</a:t>
            </a:r>
            <a:r>
              <a:rPr lang="tr-TR" altLang="tr-TR" sz="1800" dirty="0">
                <a:cs typeface="Times New Roman" panose="02020603050405020304" pitchFamily="18" charset="0"/>
              </a:rPr>
              <a:t>am ko</a:t>
            </a:r>
            <a:r>
              <a:rPr lang="tr-TR" altLang="tr-TR" sz="1800" dirty="0"/>
              <a:t>ş</a:t>
            </a:r>
            <a:r>
              <a:rPr lang="tr-TR" altLang="tr-TR" sz="1800" dirty="0">
                <a:cs typeface="Times New Roman" panose="02020603050405020304" pitchFamily="18" charset="0"/>
              </a:rPr>
              <a:t>ullar</a:t>
            </a:r>
            <a:r>
              <a:rPr lang="tr-TR" altLang="tr-TR" sz="1800" dirty="0"/>
              <a:t>ı</a:t>
            </a:r>
            <a:r>
              <a:rPr lang="tr-TR" altLang="tr-TR" sz="1800" dirty="0">
                <a:cs typeface="Times New Roman" panose="02020603050405020304" pitchFamily="18" charset="0"/>
              </a:rPr>
              <a:t> ve teknolojik yap</a:t>
            </a:r>
            <a:r>
              <a:rPr lang="tr-TR" altLang="tr-TR" sz="1800" dirty="0"/>
              <a:t>ı</a:t>
            </a:r>
            <a:r>
              <a:rPr lang="tr-TR" altLang="tr-TR" sz="1800" dirty="0">
                <a:cs typeface="Times New Roman" panose="02020603050405020304" pitchFamily="18" charset="0"/>
              </a:rPr>
              <a:t>ya göre de</a:t>
            </a:r>
            <a:r>
              <a:rPr lang="tr-TR" altLang="tr-TR" sz="1800" dirty="0"/>
              <a:t>ğ</a:t>
            </a:r>
            <a:r>
              <a:rPr lang="tr-TR" altLang="tr-TR" sz="1800" dirty="0">
                <a:cs typeface="Times New Roman" panose="02020603050405020304" pitchFamily="18" charset="0"/>
              </a:rPr>
              <a:t>il, ayn</a:t>
            </a:r>
            <a:r>
              <a:rPr lang="tr-TR" altLang="tr-TR" sz="1800" dirty="0"/>
              <a:t>ı</a:t>
            </a:r>
            <a:r>
              <a:rPr lang="tr-TR" altLang="tr-TR" sz="1800" dirty="0">
                <a:cs typeface="Times New Roman" panose="02020603050405020304" pitchFamily="18" charset="0"/>
              </a:rPr>
              <a:t> zamanda gelecekte olu</a:t>
            </a:r>
            <a:r>
              <a:rPr lang="tr-TR" altLang="tr-TR" sz="1800" dirty="0"/>
              <a:t>ş</a:t>
            </a:r>
            <a:r>
              <a:rPr lang="tr-TR" altLang="tr-TR" sz="1800" dirty="0">
                <a:cs typeface="Times New Roman" panose="02020603050405020304" pitchFamily="18" charset="0"/>
              </a:rPr>
              <a:t>mas</a:t>
            </a:r>
            <a:r>
              <a:rPr lang="tr-TR" altLang="tr-TR" sz="1800" dirty="0"/>
              <a:t>ı</a:t>
            </a:r>
            <a:r>
              <a:rPr lang="tr-TR" altLang="tr-TR" sz="1800" dirty="0">
                <a:cs typeface="Times New Roman" panose="02020603050405020304" pitchFamily="18" charset="0"/>
              </a:rPr>
              <a:t> muhtemel teknolojik yap</a:t>
            </a:r>
            <a:r>
              <a:rPr lang="tr-TR" altLang="tr-TR" sz="1800" dirty="0"/>
              <a:t>ı</a:t>
            </a:r>
            <a:r>
              <a:rPr lang="tr-TR" altLang="tr-TR" sz="1800" dirty="0">
                <a:cs typeface="Times New Roman" panose="02020603050405020304" pitchFamily="18" charset="0"/>
              </a:rPr>
              <a:t>ya ve ya</a:t>
            </a:r>
            <a:r>
              <a:rPr lang="tr-TR" altLang="tr-TR" sz="1800" dirty="0"/>
              <a:t>ş</a:t>
            </a:r>
            <a:r>
              <a:rPr lang="tr-TR" altLang="tr-TR" sz="1800" dirty="0">
                <a:cs typeface="Times New Roman" panose="02020603050405020304" pitchFamily="18" charset="0"/>
              </a:rPr>
              <a:t>am biçimine de uygun olabilecek nitelikte olmal</a:t>
            </a:r>
            <a:r>
              <a:rPr lang="tr-TR" altLang="tr-TR" sz="1800" dirty="0"/>
              <a:t>ı</a:t>
            </a:r>
            <a:r>
              <a:rPr lang="tr-TR" altLang="tr-TR" sz="1800" dirty="0">
                <a:cs typeface="Times New Roman" panose="02020603050405020304" pitchFamily="18" charset="0"/>
              </a:rPr>
              <a:t>d</a:t>
            </a:r>
            <a:r>
              <a:rPr lang="tr-TR" altLang="tr-TR" sz="1800" dirty="0"/>
              <a:t>ı</a:t>
            </a:r>
            <a:r>
              <a:rPr lang="tr-TR" altLang="tr-TR" sz="1800" dirty="0">
                <a:cs typeface="Times New Roman" panose="02020603050405020304" pitchFamily="18" charset="0"/>
              </a:rPr>
              <a:t>r. </a:t>
            </a:r>
          </a:p>
          <a:p>
            <a:pPr algn="just" eaLnBrk="1" hangingPunct="1">
              <a:lnSpc>
                <a:spcPct val="90000"/>
              </a:lnSpc>
              <a:buFontTx/>
              <a:buNone/>
            </a:pPr>
            <a:r>
              <a:rPr lang="tr-TR" altLang="tr-TR" sz="1800" b="1" u="sng" dirty="0">
                <a:cs typeface="Times New Roman" panose="02020603050405020304" pitchFamily="18" charset="0"/>
              </a:rPr>
              <a:t>6) Geni</a:t>
            </a:r>
            <a:r>
              <a:rPr lang="tr-TR" altLang="tr-TR" sz="1800" b="1" u="sng" dirty="0"/>
              <a:t>ş</a:t>
            </a:r>
            <a:r>
              <a:rPr lang="tr-TR" altLang="tr-TR" sz="1800" b="1" u="sng" dirty="0">
                <a:cs typeface="Times New Roman" panose="02020603050405020304" pitchFamily="18" charset="0"/>
              </a:rPr>
              <a:t> Kapsaml</a:t>
            </a:r>
            <a:r>
              <a:rPr lang="tr-TR" altLang="tr-TR" sz="1800" b="1" u="sng" dirty="0"/>
              <a:t>ı</a:t>
            </a:r>
            <a:r>
              <a:rPr lang="tr-TR" altLang="tr-TR" sz="1800" b="1" u="sng" dirty="0">
                <a:cs typeface="Times New Roman" panose="02020603050405020304" pitchFamily="18" charset="0"/>
              </a:rPr>
              <a:t>l</a:t>
            </a:r>
            <a:r>
              <a:rPr lang="tr-TR" altLang="tr-TR" sz="1800" b="1" u="sng" dirty="0"/>
              <a:t>ı</a:t>
            </a:r>
            <a:r>
              <a:rPr lang="tr-TR" altLang="tr-TR" sz="1800" b="1" u="sng" dirty="0">
                <a:cs typeface="Times New Roman" panose="02020603050405020304" pitchFamily="18" charset="0"/>
              </a:rPr>
              <a:t>k </a:t>
            </a:r>
            <a:r>
              <a:rPr lang="tr-TR" altLang="tr-TR" sz="1800" b="1" u="sng" dirty="0"/>
              <a:t>İ</a:t>
            </a:r>
            <a:r>
              <a:rPr lang="tr-TR" altLang="tr-TR" sz="1800" b="1" u="sng" dirty="0">
                <a:cs typeface="Times New Roman" panose="02020603050405020304" pitchFamily="18" charset="0"/>
              </a:rPr>
              <a:t>lkesi;</a:t>
            </a:r>
            <a:r>
              <a:rPr lang="tr-TR" altLang="tr-TR" sz="1800" dirty="0">
                <a:cs typeface="Times New Roman" panose="02020603050405020304" pitchFamily="18" charset="0"/>
              </a:rPr>
              <a:t> İmar Planlar</a:t>
            </a:r>
            <a:r>
              <a:rPr lang="tr-TR" altLang="tr-TR" sz="1800" dirty="0"/>
              <a:t>ı</a:t>
            </a:r>
            <a:r>
              <a:rPr lang="tr-TR" altLang="tr-TR" sz="1800" dirty="0">
                <a:cs typeface="Times New Roman" panose="02020603050405020304" pitchFamily="18" charset="0"/>
              </a:rPr>
              <a:t> kentin yaln</a:t>
            </a:r>
            <a:r>
              <a:rPr lang="tr-TR" altLang="tr-TR" sz="1800" dirty="0"/>
              <a:t>ı</a:t>
            </a:r>
            <a:r>
              <a:rPr lang="tr-TR" altLang="tr-TR" sz="1800" dirty="0">
                <a:cs typeface="Times New Roman" panose="02020603050405020304" pitchFamily="18" charset="0"/>
              </a:rPr>
              <a:t>zca fiziksel geli</a:t>
            </a:r>
            <a:r>
              <a:rPr lang="tr-TR" altLang="tr-TR" sz="1800" dirty="0"/>
              <a:t>ş</a:t>
            </a:r>
            <a:r>
              <a:rPr lang="tr-TR" altLang="tr-TR" sz="1800" dirty="0">
                <a:cs typeface="Times New Roman" panose="02020603050405020304" pitchFamily="18" charset="0"/>
              </a:rPr>
              <a:t>me sorunlar</a:t>
            </a:r>
            <a:r>
              <a:rPr lang="tr-TR" altLang="tr-TR" sz="1800" dirty="0"/>
              <a:t>ı</a:t>
            </a:r>
            <a:r>
              <a:rPr lang="tr-TR" altLang="tr-TR" sz="1800" dirty="0">
                <a:cs typeface="Times New Roman" panose="02020603050405020304" pitchFamily="18" charset="0"/>
              </a:rPr>
              <a:t>na de</a:t>
            </a:r>
            <a:r>
              <a:rPr lang="tr-TR" altLang="tr-TR" sz="1800" dirty="0"/>
              <a:t>ğ</a:t>
            </a:r>
            <a:r>
              <a:rPr lang="tr-TR" altLang="tr-TR" sz="1800" dirty="0">
                <a:cs typeface="Times New Roman" panose="02020603050405020304" pitchFamily="18" charset="0"/>
              </a:rPr>
              <a:t>il, toplumsal, ekonomik, çevresel vd. sorunlar</a:t>
            </a:r>
            <a:r>
              <a:rPr lang="tr-TR" altLang="tr-TR" sz="1800" dirty="0"/>
              <a:t>ı</a:t>
            </a:r>
            <a:r>
              <a:rPr lang="tr-TR" altLang="tr-TR" sz="1800" dirty="0">
                <a:cs typeface="Times New Roman" panose="02020603050405020304" pitchFamily="18" charset="0"/>
              </a:rPr>
              <a:t>na da çözümler öneren nitelikte haz</a:t>
            </a:r>
            <a:r>
              <a:rPr lang="tr-TR" altLang="tr-TR" sz="1800" dirty="0"/>
              <a:t>ı</a:t>
            </a:r>
            <a:r>
              <a:rPr lang="tr-TR" altLang="tr-TR" sz="1800" dirty="0">
                <a:cs typeface="Times New Roman" panose="02020603050405020304" pitchFamily="18" charset="0"/>
              </a:rPr>
              <a:t>rlanmal</a:t>
            </a:r>
            <a:r>
              <a:rPr lang="tr-TR" altLang="tr-TR" sz="1800" dirty="0"/>
              <a:t>ı</a:t>
            </a:r>
            <a:r>
              <a:rPr lang="tr-TR" altLang="tr-TR" sz="1800" dirty="0">
                <a:cs typeface="Times New Roman" panose="02020603050405020304" pitchFamily="18" charset="0"/>
              </a:rPr>
              <a:t>d</a:t>
            </a:r>
            <a:r>
              <a:rPr lang="tr-TR" altLang="tr-TR" sz="1800" dirty="0"/>
              <a:t>ı</a:t>
            </a:r>
            <a:r>
              <a:rPr lang="tr-TR" altLang="tr-TR" sz="1800" dirty="0">
                <a:cs typeface="Times New Roman" panose="02020603050405020304" pitchFamily="18" charset="0"/>
              </a:rPr>
              <a:t>r. </a:t>
            </a:r>
          </a:p>
          <a:p>
            <a:pPr algn="just" eaLnBrk="1" hangingPunct="1">
              <a:lnSpc>
                <a:spcPct val="90000"/>
              </a:lnSpc>
              <a:buFontTx/>
              <a:buNone/>
            </a:pPr>
            <a:r>
              <a:rPr lang="tr-TR" altLang="tr-TR" sz="1800" b="1" u="sng" dirty="0">
                <a:cs typeface="Times New Roman" panose="02020603050405020304" pitchFamily="18" charset="0"/>
              </a:rPr>
              <a:t>7) Esneklik </a:t>
            </a:r>
            <a:r>
              <a:rPr lang="tr-TR" altLang="tr-TR" sz="1800" b="1" u="sng" dirty="0"/>
              <a:t>İ</a:t>
            </a:r>
            <a:r>
              <a:rPr lang="tr-TR" altLang="tr-TR" sz="1800" b="1" u="sng" dirty="0">
                <a:cs typeface="Times New Roman" panose="02020603050405020304" pitchFamily="18" charset="0"/>
              </a:rPr>
              <a:t>lkesi;</a:t>
            </a:r>
            <a:r>
              <a:rPr lang="tr-TR" altLang="tr-TR" sz="1800" dirty="0">
                <a:cs typeface="Times New Roman" panose="02020603050405020304" pitchFamily="18" charset="0"/>
              </a:rPr>
              <a:t> Çok önemli nedenler olmad</a:t>
            </a:r>
            <a:r>
              <a:rPr lang="tr-TR" altLang="tr-TR" sz="1800" dirty="0"/>
              <a:t>ı</a:t>
            </a:r>
            <a:r>
              <a:rPr lang="tr-TR" altLang="tr-TR" sz="1800" dirty="0">
                <a:cs typeface="Times New Roman" panose="02020603050405020304" pitchFamily="18" charset="0"/>
              </a:rPr>
              <a:t>kça imar planlar</a:t>
            </a:r>
            <a:r>
              <a:rPr lang="tr-TR" altLang="tr-TR" sz="1800" dirty="0"/>
              <a:t>ı</a:t>
            </a:r>
            <a:r>
              <a:rPr lang="tr-TR" altLang="tr-TR" sz="1800" dirty="0">
                <a:cs typeface="Times New Roman" panose="02020603050405020304" pitchFamily="18" charset="0"/>
              </a:rPr>
              <a:t> de</a:t>
            </a:r>
            <a:r>
              <a:rPr lang="tr-TR" altLang="tr-TR" sz="1800" dirty="0"/>
              <a:t>ğ</a:t>
            </a:r>
            <a:r>
              <a:rPr lang="tr-TR" altLang="tr-TR" sz="1800" dirty="0">
                <a:cs typeface="Times New Roman" panose="02020603050405020304" pitchFamily="18" charset="0"/>
              </a:rPr>
              <a:t>i</a:t>
            </a:r>
            <a:r>
              <a:rPr lang="tr-TR" altLang="tr-TR" sz="1800" dirty="0"/>
              <a:t>ş</a:t>
            </a:r>
            <a:r>
              <a:rPr lang="tr-TR" altLang="tr-TR" sz="1800" dirty="0">
                <a:cs typeface="Times New Roman" panose="02020603050405020304" pitchFamily="18" charset="0"/>
              </a:rPr>
              <a:t>tirilmemelidir. Çe</a:t>
            </a:r>
            <a:r>
              <a:rPr lang="tr-TR" altLang="tr-TR" sz="1800" dirty="0"/>
              <a:t>ş</a:t>
            </a:r>
            <a:r>
              <a:rPr lang="tr-TR" altLang="tr-TR" sz="1800" dirty="0">
                <a:cs typeface="Times New Roman" panose="02020603050405020304" pitchFamily="18" charset="0"/>
              </a:rPr>
              <a:t>itli nedenlerle imar plan</a:t>
            </a:r>
            <a:r>
              <a:rPr lang="tr-TR" altLang="tr-TR" sz="1800" dirty="0"/>
              <a:t>ı</a:t>
            </a:r>
            <a:r>
              <a:rPr lang="tr-TR" altLang="tr-TR" sz="1800" dirty="0">
                <a:cs typeface="Times New Roman" panose="02020603050405020304" pitchFamily="18" charset="0"/>
              </a:rPr>
              <a:t>n</a:t>
            </a:r>
            <a:r>
              <a:rPr lang="tr-TR" altLang="tr-TR" sz="1800" dirty="0"/>
              <a:t>ı</a:t>
            </a:r>
            <a:r>
              <a:rPr lang="tr-TR" altLang="tr-TR" sz="1800" dirty="0">
                <a:cs typeface="Times New Roman" panose="02020603050405020304" pitchFamily="18" charset="0"/>
              </a:rPr>
              <a:t>n kentteki ekonomik, toplumsal ve/veya teknolojik geli</a:t>
            </a:r>
            <a:r>
              <a:rPr lang="tr-TR" altLang="tr-TR" sz="1800" dirty="0"/>
              <a:t>ş</a:t>
            </a:r>
            <a:r>
              <a:rPr lang="tr-TR" altLang="tr-TR" sz="1800" dirty="0">
                <a:cs typeface="Times New Roman" panose="02020603050405020304" pitchFamily="18" charset="0"/>
              </a:rPr>
              <a:t>melerin gerisinde kald</a:t>
            </a:r>
            <a:r>
              <a:rPr lang="tr-TR" altLang="tr-TR" sz="1800" dirty="0"/>
              <a:t>ığı</a:t>
            </a:r>
            <a:r>
              <a:rPr lang="tr-TR" altLang="tr-TR" sz="1800" dirty="0">
                <a:cs typeface="Times New Roman" panose="02020603050405020304" pitchFamily="18" charset="0"/>
              </a:rPr>
              <a:t> durumda plan</a:t>
            </a:r>
            <a:r>
              <a:rPr lang="tr-TR" altLang="tr-TR" sz="1800" dirty="0"/>
              <a:t>ı</a:t>
            </a:r>
            <a:r>
              <a:rPr lang="tr-TR" altLang="tr-TR" sz="1800" dirty="0">
                <a:cs typeface="Times New Roman" panose="02020603050405020304" pitchFamily="18" charset="0"/>
              </a:rPr>
              <a:t>n kentteki de</a:t>
            </a:r>
            <a:r>
              <a:rPr lang="tr-TR" altLang="tr-TR" sz="1800" dirty="0"/>
              <a:t>ğ</a:t>
            </a:r>
            <a:r>
              <a:rPr lang="tr-TR" altLang="tr-TR" sz="1800" dirty="0">
                <a:cs typeface="Times New Roman" panose="02020603050405020304" pitchFamily="18" charset="0"/>
              </a:rPr>
              <a:t>i</a:t>
            </a:r>
            <a:r>
              <a:rPr lang="tr-TR" altLang="tr-TR" sz="1800" dirty="0"/>
              <a:t>ş</a:t>
            </a:r>
            <a:r>
              <a:rPr lang="tr-TR" altLang="tr-TR" sz="1800" dirty="0">
                <a:cs typeface="Times New Roman" panose="02020603050405020304" pitchFamily="18" charset="0"/>
              </a:rPr>
              <a:t>ime uyarlanmas</a:t>
            </a:r>
            <a:r>
              <a:rPr lang="tr-TR" altLang="tr-TR" sz="1800" dirty="0"/>
              <a:t>ı</a:t>
            </a:r>
            <a:r>
              <a:rPr lang="tr-TR" altLang="tr-TR" sz="1800" dirty="0">
                <a:cs typeface="Times New Roman" panose="02020603050405020304" pitchFamily="18" charset="0"/>
              </a:rPr>
              <a:t> gereklidir.</a:t>
            </a:r>
            <a:r>
              <a:rPr lang="tr-TR" altLang="tr-TR" sz="1800" dirty="0"/>
              <a:t> </a:t>
            </a:r>
          </a:p>
        </p:txBody>
      </p:sp>
      <p:sp>
        <p:nvSpPr>
          <p:cNvPr id="2" name="Dikdörtgen 1"/>
          <p:cNvSpPr/>
          <p:nvPr/>
        </p:nvSpPr>
        <p:spPr>
          <a:xfrm>
            <a:off x="937585" y="225255"/>
            <a:ext cx="5280613" cy="461665"/>
          </a:xfrm>
          <a:prstGeom prst="rect">
            <a:avLst/>
          </a:prstGeom>
        </p:spPr>
        <p:txBody>
          <a:bodyPr wrap="none">
            <a:spAutoFit/>
          </a:bodyPr>
          <a:lstStyle/>
          <a:p>
            <a:pPr fontAlgn="base">
              <a:spcBef>
                <a:spcPct val="0"/>
              </a:spcBef>
              <a:spcAft>
                <a:spcPct val="0"/>
              </a:spcAft>
            </a:pPr>
            <a:r>
              <a:rPr lang="tr-TR" altLang="tr-TR" sz="2400" b="1" dirty="0">
                <a:solidFill>
                  <a:srgbClr val="C00000"/>
                </a:solidFill>
              </a:rPr>
              <a:t>İMAR PLANI GENEL PLANLAMA İLKELERİ</a:t>
            </a:r>
            <a:endParaRPr lang="tr-TR" sz="2400" dirty="0">
              <a:solidFill>
                <a:prstClr val="black"/>
              </a:solidFill>
            </a:endParaRPr>
          </a:p>
        </p:txBody>
      </p:sp>
    </p:spTree>
    <p:extLst>
      <p:ext uri="{BB962C8B-B14F-4D97-AF65-F5344CB8AC3E}">
        <p14:creationId xmlns:p14="http://schemas.microsoft.com/office/powerpoint/2010/main" val="43748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1141809" y="-572535"/>
            <a:ext cx="176307" cy="349732"/>
          </a:xfrm>
          <a:prstGeom prst="rect">
            <a:avLst/>
          </a:prstGeom>
          <a:noFill/>
          <a:ln w="9525">
            <a:noFill/>
            <a:miter lim="800000"/>
            <a:headEnd/>
            <a:tailEnd/>
          </a:ln>
        </p:spPr>
        <p:txBody>
          <a:bodyPr wrap="none" lIns="87269" tIns="43635" rIns="87269" bIns="43635" anchor="ctr">
            <a:spAutoFit/>
          </a:bodyPr>
          <a:lstStyle/>
          <a:p>
            <a:pPr defTabSz="873125" fontAlgn="base">
              <a:spcBef>
                <a:spcPct val="0"/>
              </a:spcBef>
              <a:spcAft>
                <a:spcPct val="0"/>
              </a:spcAft>
            </a:pPr>
            <a:endParaRPr lang="tr-TR" sz="1700">
              <a:solidFill>
                <a:prstClr val="black"/>
              </a:solidFill>
              <a:latin typeface="Arial" charset="0"/>
            </a:endParaRPr>
          </a:p>
        </p:txBody>
      </p:sp>
      <p:sp>
        <p:nvSpPr>
          <p:cNvPr id="5" name="Rectangle 2"/>
          <p:cNvSpPr txBox="1">
            <a:spLocks noChangeArrowheads="1"/>
          </p:cNvSpPr>
          <p:nvPr/>
        </p:nvSpPr>
        <p:spPr>
          <a:xfrm>
            <a:off x="1013418" y="168249"/>
            <a:ext cx="6188954" cy="542920"/>
          </a:xfrm>
          <a:prstGeom prst="rect">
            <a:avLst/>
          </a:prstGeom>
        </p:spPr>
        <p:txBody>
          <a:bodyPr>
            <a:noAutofit/>
          </a:bodyPr>
          <a:lstStyle/>
          <a:p>
            <a:pPr>
              <a:spcBef>
                <a:spcPct val="0"/>
              </a:spcBef>
              <a:defRPr/>
            </a:pPr>
            <a:r>
              <a:rPr lang="tr-TR" sz="2400" b="1" dirty="0">
                <a:solidFill>
                  <a:srgbClr val="C00000"/>
                </a:solidFill>
                <a:latin typeface="Arial Black" pitchFamily="34" charset="0"/>
              </a:rPr>
              <a:t>NAZIM İMAR PLANI (</a:t>
            </a:r>
            <a:r>
              <a:rPr lang="tr-TR" sz="2400" b="1" dirty="0" err="1">
                <a:solidFill>
                  <a:srgbClr val="C00000"/>
                </a:solidFill>
                <a:latin typeface="Arial Black" pitchFamily="34" charset="0"/>
              </a:rPr>
              <a:t>MASTER</a:t>
            </a:r>
            <a:r>
              <a:rPr lang="tr-TR" sz="2400" b="1" dirty="0">
                <a:solidFill>
                  <a:srgbClr val="C00000"/>
                </a:solidFill>
                <a:latin typeface="Arial Black" pitchFamily="34" charset="0"/>
              </a:rPr>
              <a:t> PLAN)</a:t>
            </a:r>
          </a:p>
        </p:txBody>
      </p:sp>
      <p:sp>
        <p:nvSpPr>
          <p:cNvPr id="8" name="7 Dikdörtgen"/>
          <p:cNvSpPr/>
          <p:nvPr/>
        </p:nvSpPr>
        <p:spPr>
          <a:xfrm>
            <a:off x="731520" y="1149635"/>
            <a:ext cx="7486650" cy="4524315"/>
          </a:xfrm>
          <a:prstGeom prst="rect">
            <a:avLst/>
          </a:prstGeom>
        </p:spPr>
        <p:txBody>
          <a:bodyPr wrap="square">
            <a:spAutoFit/>
          </a:bodyPr>
          <a:lstStyle/>
          <a:p>
            <a:pPr indent="360000" algn="just" fontAlgn="base">
              <a:spcAft>
                <a:spcPct val="0"/>
              </a:spcAft>
              <a:buFont typeface="Wingdings" pitchFamily="2" charset="2"/>
              <a:buChar char="q"/>
              <a:defRPr/>
            </a:pPr>
            <a:r>
              <a:rPr lang="tr-TR" b="1" dirty="0">
                <a:solidFill>
                  <a:prstClr val="black"/>
                </a:solidFill>
                <a:effectLst>
                  <a:outerShdw blurRad="38100" dist="38100" dir="2700000" algn="tl">
                    <a:srgbClr val="FFFFFF"/>
                  </a:outerShdw>
                </a:effectLst>
                <a:latin typeface="Arial" pitchFamily="34" charset="0"/>
                <a:cs typeface="Arial" pitchFamily="34" charset="0"/>
              </a:rPr>
              <a:t>Nazım İmar Planı: </a:t>
            </a:r>
            <a:r>
              <a:rPr lang="tr-TR" dirty="0">
                <a:solidFill>
                  <a:prstClr val="black"/>
                </a:solidFill>
                <a:effectLst>
                  <a:outerShdw blurRad="38100" dist="38100" dir="2700000" algn="tl">
                    <a:srgbClr val="FFFFFF"/>
                  </a:outerShdw>
                </a:effectLst>
                <a:latin typeface="Arial" pitchFamily="34" charset="0"/>
                <a:cs typeface="Arial" pitchFamily="34" charset="0"/>
              </a:rPr>
              <a:t>Çevre düzeni planının genel ilke, hedef ve kararlarına uygun olarak, </a:t>
            </a:r>
          </a:p>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Kentsel arazilerin genel kullanış biçimlerini, </a:t>
            </a:r>
          </a:p>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Başlıca bölge tiplerini, </a:t>
            </a:r>
          </a:p>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Bölgelerin gelecekteki nüfus yoğunluklarını, </a:t>
            </a:r>
          </a:p>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Kentsel yerleşme alanlarının gelişme yön ve büyüklükleri ile gelişme ilkelerini, </a:t>
            </a:r>
          </a:p>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Kentsel, sosyal ve teknik altyapı alanlarını, </a:t>
            </a:r>
          </a:p>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Ulaşım sistemlerini göstermek,</a:t>
            </a:r>
          </a:p>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Uygulama imar planlarının hazırlanmasına esas olmak üzere, </a:t>
            </a:r>
          </a:p>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(varsa) </a:t>
            </a:r>
            <a:r>
              <a:rPr lang="tr-TR" dirty="0" err="1">
                <a:solidFill>
                  <a:prstClr val="black"/>
                </a:solidFill>
                <a:effectLst>
                  <a:outerShdw blurRad="38100" dist="38100" dir="2700000" algn="tl">
                    <a:srgbClr val="FFFFFF"/>
                  </a:outerShdw>
                </a:effectLst>
                <a:latin typeface="Arial" pitchFamily="34" charset="0"/>
                <a:cs typeface="Arial" pitchFamily="34" charset="0"/>
              </a:rPr>
              <a:t>Kadastral</a:t>
            </a:r>
            <a:r>
              <a:rPr lang="tr-TR" dirty="0">
                <a:solidFill>
                  <a:prstClr val="black"/>
                </a:solidFill>
                <a:effectLst>
                  <a:outerShdw blurRad="38100" dist="38100" dir="2700000" algn="tl">
                    <a:srgbClr val="FFFFFF"/>
                  </a:outerShdw>
                </a:effectLst>
                <a:latin typeface="Arial" pitchFamily="34" charset="0"/>
                <a:cs typeface="Arial" pitchFamily="34" charset="0"/>
              </a:rPr>
              <a:t> durumu işlenmiş olarak </a:t>
            </a:r>
          </a:p>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1/5.000 ölçekte (büyükşehir belediyelerinde 1/5000 ile 1/25.000 arasındaki her ölçekte), </a:t>
            </a:r>
          </a:p>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Onaylı halihazır haritalar üzerine, </a:t>
            </a:r>
          </a:p>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Plan notları ve raporuyla bir bütün olarak hazırlanan (</a:t>
            </a:r>
            <a:r>
              <a:rPr lang="tr-TR" dirty="0" err="1">
                <a:solidFill>
                  <a:prstClr val="black"/>
                </a:solidFill>
                <a:effectLst>
                  <a:outerShdw blurRad="38100" dist="38100" dir="2700000" algn="tl">
                    <a:srgbClr val="FFFFFF"/>
                  </a:outerShdw>
                </a:effectLst>
                <a:latin typeface="Arial" pitchFamily="34" charset="0"/>
                <a:cs typeface="Arial" pitchFamily="34" charset="0"/>
              </a:rPr>
              <a:t>master</a:t>
            </a:r>
            <a:r>
              <a:rPr lang="tr-TR" dirty="0">
                <a:solidFill>
                  <a:prstClr val="black"/>
                </a:solidFill>
                <a:effectLst>
                  <a:outerShdw blurRad="38100" dist="38100" dir="2700000" algn="tl">
                    <a:srgbClr val="FFFFFF"/>
                  </a:outerShdw>
                </a:effectLst>
                <a:latin typeface="Arial" pitchFamily="34" charset="0"/>
                <a:cs typeface="Arial" pitchFamily="34" charset="0"/>
              </a:rPr>
              <a:t>) plandır. (Mekansal Planlar Yapım Yönetmeliği, 2014)</a:t>
            </a:r>
          </a:p>
        </p:txBody>
      </p:sp>
    </p:spTree>
    <p:extLst>
      <p:ext uri="{BB962C8B-B14F-4D97-AF65-F5344CB8AC3E}">
        <p14:creationId xmlns:p14="http://schemas.microsoft.com/office/powerpoint/2010/main" val="3908928075"/>
      </p:ext>
    </p:extLst>
  </p:cSld>
  <p:clrMapOvr>
    <a:masterClrMapping/>
  </p:clrMapOvr>
  <p:transition spd="med">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1141809" y="-572535"/>
            <a:ext cx="176307" cy="349732"/>
          </a:xfrm>
          <a:prstGeom prst="rect">
            <a:avLst/>
          </a:prstGeom>
          <a:noFill/>
          <a:ln w="9525">
            <a:noFill/>
            <a:miter lim="800000"/>
            <a:headEnd/>
            <a:tailEnd/>
          </a:ln>
        </p:spPr>
        <p:txBody>
          <a:bodyPr wrap="none" lIns="87269" tIns="43635" rIns="87269" bIns="43635" anchor="ctr">
            <a:spAutoFit/>
          </a:bodyPr>
          <a:lstStyle/>
          <a:p>
            <a:pPr defTabSz="873125" fontAlgn="base">
              <a:spcBef>
                <a:spcPct val="0"/>
              </a:spcBef>
              <a:spcAft>
                <a:spcPct val="0"/>
              </a:spcAft>
            </a:pPr>
            <a:endParaRPr lang="tr-TR" sz="1700">
              <a:solidFill>
                <a:prstClr val="black"/>
              </a:solidFill>
              <a:latin typeface="Arial" charset="0"/>
            </a:endParaRPr>
          </a:p>
        </p:txBody>
      </p:sp>
      <p:sp>
        <p:nvSpPr>
          <p:cNvPr id="5" name="Rectangle 2"/>
          <p:cNvSpPr txBox="1">
            <a:spLocks noChangeArrowheads="1"/>
          </p:cNvSpPr>
          <p:nvPr/>
        </p:nvSpPr>
        <p:spPr>
          <a:xfrm>
            <a:off x="1120811" y="271119"/>
            <a:ext cx="6188954" cy="542920"/>
          </a:xfrm>
          <a:prstGeom prst="rect">
            <a:avLst/>
          </a:prstGeom>
        </p:spPr>
        <p:txBody>
          <a:bodyPr>
            <a:noAutofit/>
          </a:bodyPr>
          <a:lstStyle/>
          <a:p>
            <a:pPr>
              <a:spcBef>
                <a:spcPct val="0"/>
              </a:spcBef>
              <a:defRPr/>
            </a:pPr>
            <a:r>
              <a:rPr lang="tr-TR" sz="2200" b="1" dirty="0">
                <a:solidFill>
                  <a:srgbClr val="C00000"/>
                </a:solidFill>
                <a:latin typeface="Arial Black" pitchFamily="34" charset="0"/>
              </a:rPr>
              <a:t>UYGULAMA İMAR PLANI (</a:t>
            </a:r>
            <a:r>
              <a:rPr lang="tr-TR" sz="2200" b="1" dirty="0" err="1">
                <a:solidFill>
                  <a:srgbClr val="C00000"/>
                </a:solidFill>
                <a:latin typeface="Arial Black" pitchFamily="34" charset="0"/>
              </a:rPr>
              <a:t>IMPLEMANTATION</a:t>
            </a:r>
            <a:r>
              <a:rPr lang="tr-TR" sz="2200" b="1" dirty="0">
                <a:solidFill>
                  <a:srgbClr val="C00000"/>
                </a:solidFill>
                <a:latin typeface="Arial Black" pitchFamily="34" charset="0"/>
              </a:rPr>
              <a:t> PLAN)</a:t>
            </a:r>
          </a:p>
        </p:txBody>
      </p:sp>
      <p:sp>
        <p:nvSpPr>
          <p:cNvPr id="8" name="7 Dikdörtgen"/>
          <p:cNvSpPr/>
          <p:nvPr/>
        </p:nvSpPr>
        <p:spPr>
          <a:xfrm>
            <a:off x="674370" y="909603"/>
            <a:ext cx="7429500" cy="5078313"/>
          </a:xfrm>
          <a:prstGeom prst="rect">
            <a:avLst/>
          </a:prstGeom>
        </p:spPr>
        <p:txBody>
          <a:bodyPr wrap="square">
            <a:spAutoFit/>
          </a:bodyPr>
          <a:lstStyle/>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Nazım imar planı ilke ve esaslarına uygun olarak yörenin koşulları ve planlama alanının genel özellikleri, yapının kullanım amacı ve ihtiyacı, erişebilirlik, sürdürülebilirlik ve çevreye etkisi dikkate alınarak; </a:t>
            </a:r>
          </a:p>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Yapılaşmaya ilişkin yapı adaları, kullanımları, </a:t>
            </a:r>
          </a:p>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Yapı nizamı, bina yüksekliği, taban alanı katsayısı, kat alanı kat sayısı veya emsal, yapı yaklaşma mesafesi, ön cephe hattı, ifraz hattı, kademe hattı, ada ayrım çizgisi, </a:t>
            </a:r>
          </a:p>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Taşıt, yaya ve bisiklet yolları, ulaşım ilişkileri, </a:t>
            </a:r>
          </a:p>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Parkları, meydanları, kentsel, sosyal ve teknik altyapı alanlarını, </a:t>
            </a:r>
          </a:p>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(gerektiğinde) Parsel büyüklükleri, parsel cephesi ve derinliği, arka cephe hattı, yol kotu ve bu kotun altındaki kat adedi, bağımsız bölüm sayısı gibi </a:t>
            </a:r>
          </a:p>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Yapılaşma ve uygulamaya ilişkin kararları, </a:t>
            </a:r>
          </a:p>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Uygulama için gerekli imar uygulama programlarına esas olacak uygulama etaplarını ve diğer bilgileri ayrıntıları ile gösteren </a:t>
            </a:r>
          </a:p>
          <a:p>
            <a:pPr indent="360000" algn="just" fontAlgn="base">
              <a:spcAft>
                <a:spcPct val="0"/>
              </a:spcAft>
              <a:buFont typeface="Wingdings" pitchFamily="2" charset="2"/>
              <a:buChar char="q"/>
              <a:defRPr/>
            </a:pPr>
            <a:r>
              <a:rPr lang="tr-TR" dirty="0">
                <a:solidFill>
                  <a:prstClr val="black"/>
                </a:solidFill>
                <a:effectLst>
                  <a:outerShdw blurRad="38100" dist="38100" dir="2700000" algn="tl">
                    <a:srgbClr val="FFFFFF"/>
                  </a:outerShdw>
                </a:effectLst>
                <a:latin typeface="Arial" pitchFamily="34" charset="0"/>
                <a:cs typeface="Arial" pitchFamily="34" charset="0"/>
              </a:rPr>
              <a:t>(ve varsa) </a:t>
            </a:r>
            <a:r>
              <a:rPr lang="tr-TR" dirty="0" err="1">
                <a:solidFill>
                  <a:prstClr val="black"/>
                </a:solidFill>
                <a:effectLst>
                  <a:outerShdw blurRad="38100" dist="38100" dir="2700000" algn="tl">
                    <a:srgbClr val="FFFFFF"/>
                  </a:outerShdw>
                </a:effectLst>
                <a:latin typeface="Arial" pitchFamily="34" charset="0"/>
                <a:cs typeface="Arial" pitchFamily="34" charset="0"/>
              </a:rPr>
              <a:t>Kadastral</a:t>
            </a:r>
            <a:r>
              <a:rPr lang="tr-TR" dirty="0">
                <a:solidFill>
                  <a:prstClr val="black"/>
                </a:solidFill>
                <a:effectLst>
                  <a:outerShdw blurRad="38100" dist="38100" dir="2700000" algn="tl">
                    <a:srgbClr val="FFFFFF"/>
                  </a:outerShdw>
                </a:effectLst>
                <a:latin typeface="Arial" pitchFamily="34" charset="0"/>
                <a:cs typeface="Arial" pitchFamily="34" charset="0"/>
              </a:rPr>
              <a:t> durumu işlenmiş olarak 1/1.000 ölçekte onaylı halihazır haritalar üzerinde, plan notları ve raporuyla bir bütün olarak hazırlanan uygulamaya ve yapılaşmaya esas olan plandır.</a:t>
            </a:r>
          </a:p>
        </p:txBody>
      </p:sp>
    </p:spTree>
    <p:extLst>
      <p:ext uri="{BB962C8B-B14F-4D97-AF65-F5344CB8AC3E}">
        <p14:creationId xmlns:p14="http://schemas.microsoft.com/office/powerpoint/2010/main" val="4238499719"/>
      </p:ext>
    </p:extLst>
  </p:cSld>
  <p:clrMapOvr>
    <a:masterClrMapping/>
  </p:clrMapOvr>
  <p:transition spd="med">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1141809" y="-572535"/>
            <a:ext cx="176307" cy="349732"/>
          </a:xfrm>
          <a:prstGeom prst="rect">
            <a:avLst/>
          </a:prstGeom>
          <a:noFill/>
          <a:ln w="9525">
            <a:noFill/>
            <a:miter lim="800000"/>
            <a:headEnd/>
            <a:tailEnd/>
          </a:ln>
        </p:spPr>
        <p:txBody>
          <a:bodyPr wrap="none" lIns="87269" tIns="43635" rIns="87269" bIns="43635" anchor="ctr">
            <a:spAutoFit/>
          </a:bodyPr>
          <a:lstStyle/>
          <a:p>
            <a:pPr defTabSz="873125" fontAlgn="base">
              <a:spcBef>
                <a:spcPct val="0"/>
              </a:spcBef>
              <a:spcAft>
                <a:spcPct val="0"/>
              </a:spcAft>
            </a:pPr>
            <a:endParaRPr lang="tr-TR" sz="1700">
              <a:solidFill>
                <a:prstClr val="black"/>
              </a:solidFill>
              <a:latin typeface="Arial" charset="0"/>
            </a:endParaRPr>
          </a:p>
        </p:txBody>
      </p:sp>
      <p:sp>
        <p:nvSpPr>
          <p:cNvPr id="5" name="Rectangle 2"/>
          <p:cNvSpPr txBox="1">
            <a:spLocks noChangeArrowheads="1"/>
          </p:cNvSpPr>
          <p:nvPr/>
        </p:nvSpPr>
        <p:spPr>
          <a:xfrm>
            <a:off x="1504908" y="439709"/>
            <a:ext cx="6188954" cy="542920"/>
          </a:xfrm>
          <a:prstGeom prst="rect">
            <a:avLst/>
          </a:prstGeom>
        </p:spPr>
        <p:txBody>
          <a:bodyPr>
            <a:noAutofit/>
          </a:bodyPr>
          <a:lstStyle/>
          <a:p>
            <a:pPr>
              <a:spcBef>
                <a:spcPct val="0"/>
              </a:spcBef>
              <a:defRPr/>
            </a:pPr>
            <a:r>
              <a:rPr lang="tr-TR" b="1" dirty="0">
                <a:solidFill>
                  <a:srgbClr val="C00000"/>
                </a:solidFill>
                <a:latin typeface="Arial Black" pitchFamily="34" charset="0"/>
              </a:rPr>
              <a:t>Mersin - </a:t>
            </a:r>
            <a:r>
              <a:rPr lang="tr-TR" b="1" dirty="0" err="1">
                <a:solidFill>
                  <a:srgbClr val="C00000"/>
                </a:solidFill>
                <a:latin typeface="Arial Black" pitchFamily="34" charset="0"/>
              </a:rPr>
              <a:t>Güneykent</a:t>
            </a:r>
            <a:r>
              <a:rPr lang="tr-TR" b="1" dirty="0">
                <a:solidFill>
                  <a:srgbClr val="C00000"/>
                </a:solidFill>
                <a:latin typeface="Arial Black" pitchFamily="34" charset="0"/>
              </a:rPr>
              <a:t> 1/1000 ölçekli Uygulama İmar Planı- 1988</a:t>
            </a:r>
          </a:p>
        </p:txBody>
      </p:sp>
      <p:pic>
        <p:nvPicPr>
          <p:cNvPr id="7" name="Picture 2" descr="C:\Documents and Settings\pc\Desktop\ToroslarTaslakPlan_GuneykentBolgesi1000.jpg"/>
          <p:cNvPicPr>
            <a:picLocks noChangeAspect="1" noChangeArrowheads="1"/>
          </p:cNvPicPr>
          <p:nvPr/>
        </p:nvPicPr>
        <p:blipFill>
          <a:blip r:embed="rId2" cstate="print"/>
          <a:srcRect l="9089" t="40154" r="13416" b="4834"/>
          <a:stretch>
            <a:fillRect/>
          </a:stretch>
        </p:blipFill>
        <p:spPr bwMode="auto">
          <a:xfrm>
            <a:off x="850345" y="1221393"/>
            <a:ext cx="7498080" cy="45507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44743148"/>
      </p:ext>
    </p:extLst>
  </p:cSld>
  <p:clrMapOvr>
    <a:masterClrMapping/>
  </p:clrMapOvr>
  <p:transition spd="med">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25645</TotalTime>
  <Words>810</Words>
  <Application>Microsoft Office PowerPoint</Application>
  <PresentationFormat>Ekran Gösterisi (4:3)</PresentationFormat>
  <Paragraphs>54</Paragraphs>
  <Slides>10</Slides>
  <Notes>0</Notes>
  <HiddenSlides>0</HiddenSlides>
  <MMClips>0</MMClips>
  <ScaleCrop>false</ScaleCrop>
  <HeadingPairs>
    <vt:vector size="4" baseType="variant">
      <vt:variant>
        <vt:lpstr>Tema</vt:lpstr>
      </vt:variant>
      <vt:variant>
        <vt:i4>3</vt:i4>
      </vt:variant>
      <vt:variant>
        <vt:lpstr>Slayt Başlıkları</vt:lpstr>
      </vt:variant>
      <vt:variant>
        <vt:i4>10</vt:i4>
      </vt:variant>
    </vt:vector>
  </HeadingPairs>
  <TitlesOfParts>
    <vt:vector size="13" baseType="lpstr">
      <vt:lpstr>ekonomi</vt:lpstr>
      <vt:lpstr>1_Rics</vt:lpstr>
      <vt:lpstr>h.t.</vt:lpstr>
      <vt:lpstr>PowerPoint Sunusu</vt:lpstr>
      <vt:lpstr>PowerPoint Sunusu</vt:lpstr>
      <vt:lpstr>ÇEVRE DÜZENİ TAMAMLANMIŞ OLAN BÖLGELER</vt:lpstr>
      <vt:lpstr>PowerPoint Sunusu</vt:lpstr>
      <vt:lpstr>İMAR PLANI GENEL PLANLAMA İLKELERİ</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944</cp:revision>
  <cp:lastPrinted>2016-10-24T07:53:35Z</cp:lastPrinted>
  <dcterms:created xsi:type="dcterms:W3CDTF">2016-09-18T09:35:24Z</dcterms:created>
  <dcterms:modified xsi:type="dcterms:W3CDTF">2020-02-24T13:01:33Z</dcterms:modified>
</cp:coreProperties>
</file>