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0" r:id="rId17"/>
    <p:sldId id="271" r:id="rId18"/>
    <p:sldId id="27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3.01.2018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KALKALE (</a:t>
            </a:r>
            <a:r>
              <a:rPr lang="ar-EG" dirty="0" smtClean="0"/>
              <a:t>القلقلة</a:t>
            </a:r>
            <a:r>
              <a:rPr lang="tr-TR" dirty="0" smtClean="0"/>
              <a:t>)</a:t>
            </a:r>
            <a:endParaRPr lang="tr-TR" dirty="0"/>
          </a:p>
        </p:txBody>
      </p:sp>
      <p:sp>
        <p:nvSpPr>
          <p:cNvPr id="3" name="2 İçerik Yer Tutucusu"/>
          <p:cNvSpPr>
            <a:spLocks noGrp="1"/>
          </p:cNvSpPr>
          <p:nvPr>
            <p:ph idx="1"/>
          </p:nvPr>
        </p:nvSpPr>
        <p:spPr>
          <a:xfrm>
            <a:off x="457200" y="1340768"/>
            <a:ext cx="8229600" cy="5328592"/>
          </a:xfrm>
        </p:spPr>
        <p:txBody>
          <a:bodyPr>
            <a:normAutofit/>
          </a:bodyPr>
          <a:lstStyle/>
          <a:p>
            <a:pPr algn="just"/>
            <a:r>
              <a:rPr lang="tr-TR" sz="2800" dirty="0" err="1" smtClean="0"/>
              <a:t>Kalkale</a:t>
            </a:r>
            <a:r>
              <a:rPr lang="tr-TR" sz="2800" dirty="0" smtClean="0"/>
              <a:t> sözlükte; sarsmak, kımıldatmak, seslenmek, bir şeyi </a:t>
            </a:r>
            <a:r>
              <a:rPr lang="tr-TR" sz="2800" dirty="0" err="1" smtClean="0"/>
              <a:t>depretmek</a:t>
            </a:r>
            <a:r>
              <a:rPr lang="tr-TR" sz="2800" dirty="0" smtClean="0"/>
              <a:t> gibi manalara gelir.</a:t>
            </a:r>
          </a:p>
          <a:p>
            <a:pPr algn="just"/>
            <a:r>
              <a:rPr lang="tr-TR" sz="2800" dirty="0" smtClean="0">
                <a:cs typeface="Estrangelo Edessa" pitchFamily="66"/>
              </a:rPr>
              <a:t>  </a:t>
            </a:r>
            <a:r>
              <a:rPr lang="ar-EG" sz="2800" dirty="0" smtClean="0">
                <a:cs typeface="Estrangelo Edessa" pitchFamily="66"/>
              </a:rPr>
              <a:t>تَقَلْقُلُ الْمَخْرَجِ حَتَّى يُسْمَعَ له نُبْرَةٌ قَوِيَّةٌ</a:t>
            </a:r>
            <a:r>
              <a:rPr lang="tr-TR" sz="2800" dirty="0" smtClean="0">
                <a:cs typeface="Estrangelo Edessa" pitchFamily="66"/>
              </a:rPr>
              <a:t> </a:t>
            </a:r>
          </a:p>
          <a:p>
            <a:pPr algn="just"/>
            <a:r>
              <a:rPr lang="tr-TR" sz="2800" dirty="0" smtClean="0">
                <a:cs typeface="Estrangelo Edessa" pitchFamily="66"/>
              </a:rPr>
              <a:t>Kuvvetli bir ses </a:t>
            </a:r>
            <a:r>
              <a:rPr lang="tr-TR" sz="2800" dirty="0" err="1" smtClean="0">
                <a:cs typeface="Estrangelo Edessa" pitchFamily="66"/>
              </a:rPr>
              <a:t>işitlecek</a:t>
            </a:r>
            <a:r>
              <a:rPr lang="tr-TR" sz="2800" dirty="0" smtClean="0">
                <a:cs typeface="Estrangelo Edessa" pitchFamily="66"/>
              </a:rPr>
              <a:t> şekilde mahrecin sarsılmasıdır.</a:t>
            </a:r>
            <a:r>
              <a:rPr lang="tr-TR" sz="2800" dirty="0" smtClean="0"/>
              <a:t> </a:t>
            </a:r>
          </a:p>
          <a:p>
            <a:pPr algn="just"/>
            <a:r>
              <a:rPr lang="tr-TR" sz="2800" dirty="0" err="1" smtClean="0">
                <a:cs typeface="Estrangelo Edessa" pitchFamily="66"/>
              </a:rPr>
              <a:t>Kalkale</a:t>
            </a:r>
            <a:r>
              <a:rPr lang="tr-TR" sz="2800" dirty="0" smtClean="0">
                <a:cs typeface="Estrangelo Edessa" pitchFamily="66"/>
              </a:rPr>
              <a:t> harflerinden birisi, kelimenin ortasında veya sonunda (gerek aslen, gerek vakf sebebiyle olsun) sakin olarak bulunursa </a:t>
            </a:r>
            <a:r>
              <a:rPr lang="tr-TR" sz="2800" dirty="0" err="1" smtClean="0">
                <a:cs typeface="Estrangelo Edessa" pitchFamily="66"/>
              </a:rPr>
              <a:t>kalkale</a:t>
            </a:r>
            <a:r>
              <a:rPr lang="tr-TR" sz="2800" dirty="0" smtClean="0">
                <a:cs typeface="Estrangelo Edessa" pitchFamily="66"/>
              </a:rPr>
              <a:t> olur.</a:t>
            </a:r>
          </a:p>
          <a:p>
            <a:pPr algn="just"/>
            <a:r>
              <a:rPr lang="ar-EG" sz="2800" dirty="0" smtClean="0">
                <a:cs typeface="Estrangelo Edessa" pitchFamily="66"/>
              </a:rPr>
              <a:t>قُطْبُ جَدٍ</a:t>
            </a:r>
            <a:r>
              <a:rPr lang="tr-TR" sz="2800" dirty="0" smtClean="0">
                <a:cs typeface="Estrangelo Edessa" pitchFamily="66"/>
              </a:rPr>
              <a:t> ifadesindeki harfler, </a:t>
            </a:r>
            <a:r>
              <a:rPr lang="tr-TR" sz="2800" dirty="0" err="1" smtClean="0">
                <a:cs typeface="Estrangelo Edessa" pitchFamily="66"/>
              </a:rPr>
              <a:t>kalkale</a:t>
            </a:r>
            <a:r>
              <a:rPr lang="tr-TR" sz="2800" dirty="0" smtClean="0">
                <a:cs typeface="Estrangelo Edessa" pitchFamily="66"/>
              </a:rPr>
              <a:t> harfleridir.</a:t>
            </a:r>
          </a:p>
          <a:p>
            <a:pPr algn="just"/>
            <a:r>
              <a:rPr lang="ar-EG" b="1" dirty="0" smtClean="0">
                <a:cs typeface="Estrangelo Edessa" pitchFamily="66"/>
              </a:rPr>
              <a:t>الفَلَقْ , أَطْعَمَهُمْ , لَمْ يَلِدْ , حَاجَجْتُمْ , إِذَا وَقَبْ</a:t>
            </a:r>
            <a:endParaRPr lang="tr-TR" b="1" dirty="0" smtClean="0">
              <a:cs typeface="Estrangelo Edessa" pitchFamily="66"/>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034682"/>
          </a:xfrm>
        </p:spPr>
        <p:txBody>
          <a:bodyPr>
            <a:normAutofit/>
          </a:bodyPr>
          <a:lstStyle/>
          <a:p>
            <a:pPr algn="just">
              <a:buFont typeface="Arial" pitchFamily="34" charset="0"/>
              <a:buChar char="•"/>
            </a:pPr>
            <a:r>
              <a:rPr lang="tr-TR" sz="3200" dirty="0" smtClean="0">
                <a:latin typeface="+mn-lt"/>
              </a:rPr>
              <a:t> </a:t>
            </a:r>
            <a:r>
              <a:rPr lang="tr-TR" sz="3200" dirty="0" err="1" smtClean="0">
                <a:latin typeface="+mn-lt"/>
              </a:rPr>
              <a:t>Lafzatullâhın</a:t>
            </a:r>
            <a:r>
              <a:rPr lang="tr-TR" sz="3200" dirty="0" smtClean="0">
                <a:latin typeface="+mn-lt"/>
              </a:rPr>
              <a:t> belirtilen şartlarda kalın okunmasının </a:t>
            </a:r>
            <a:r>
              <a:rPr lang="tr-TR" sz="3200" dirty="0" err="1" smtClean="0">
                <a:latin typeface="+mn-lt"/>
              </a:rPr>
              <a:t>ta’zîm</a:t>
            </a:r>
            <a:r>
              <a:rPr lang="tr-TR" sz="3200" dirty="0" smtClean="0">
                <a:latin typeface="+mn-lt"/>
              </a:rPr>
              <a:t> (yüceltme) için; ince okunmasının ise </a:t>
            </a:r>
            <a:r>
              <a:rPr lang="tr-TR" sz="3200" dirty="0" err="1" smtClean="0">
                <a:latin typeface="+mn-lt"/>
              </a:rPr>
              <a:t>tahsîn</a:t>
            </a:r>
            <a:r>
              <a:rPr lang="tr-TR" sz="3200" dirty="0" smtClean="0">
                <a:latin typeface="+mn-lt"/>
              </a:rPr>
              <a:t> (güzelleştirme) için olduğu ifade edilmiştir. Daha önce de işaret edildiği üzere bu tür açıklamalar, sonradan ortaya konulmuş hususlardır. Aslında asıl sebep, Kur’ân </a:t>
            </a:r>
            <a:r>
              <a:rPr lang="tr-TR" sz="3200" dirty="0" err="1" smtClean="0">
                <a:latin typeface="+mn-lt"/>
              </a:rPr>
              <a:t>kıraatının</a:t>
            </a:r>
            <a:r>
              <a:rPr lang="tr-TR" sz="3200" dirty="0" smtClean="0">
                <a:latin typeface="+mn-lt"/>
              </a:rPr>
              <a:t> Peygamberimizden bu şekilde öğrenilmiş olmasıdır.</a:t>
            </a:r>
            <a:endParaRPr lang="tr-TR" sz="3200" dirty="0">
              <a:latin typeface="+mn-l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SEKTE (</a:t>
            </a:r>
            <a:r>
              <a:rPr lang="ar-EG" dirty="0" smtClean="0"/>
              <a:t>السكتة</a:t>
            </a:r>
            <a:r>
              <a:rPr lang="tr-TR" dirty="0" smtClean="0"/>
              <a:t>)</a:t>
            </a:r>
            <a:endParaRPr lang="tr-TR" dirty="0"/>
          </a:p>
        </p:txBody>
      </p:sp>
      <p:sp>
        <p:nvSpPr>
          <p:cNvPr id="3" name="2 İçerik Yer Tutucusu"/>
          <p:cNvSpPr>
            <a:spLocks noGrp="1"/>
          </p:cNvSpPr>
          <p:nvPr>
            <p:ph idx="1"/>
          </p:nvPr>
        </p:nvSpPr>
        <p:spPr/>
        <p:txBody>
          <a:bodyPr>
            <a:normAutofit lnSpcReduction="10000"/>
          </a:bodyPr>
          <a:lstStyle/>
          <a:p>
            <a:r>
              <a:rPr lang="tr-TR" dirty="0" smtClean="0"/>
              <a:t>Sekte sözlükte susmak, konuşmayı veya okuyuşu kesmek, iki nağme arasını soluk almadan ayırmak anlamına gelen “</a:t>
            </a:r>
            <a:r>
              <a:rPr lang="tr-TR" dirty="0" err="1" smtClean="0"/>
              <a:t>sekt</a:t>
            </a:r>
            <a:r>
              <a:rPr lang="tr-TR" dirty="0" smtClean="0"/>
              <a:t>” mastarından isimdir.</a:t>
            </a:r>
          </a:p>
          <a:p>
            <a:r>
              <a:rPr lang="tr-TR" dirty="0" smtClean="0"/>
              <a:t>Tecvîd ilminde sekte; </a:t>
            </a:r>
            <a:r>
              <a:rPr lang="ar-EG" dirty="0" smtClean="0"/>
              <a:t>السكتة قطع الصوت بغيرالتنفس</a:t>
            </a:r>
            <a:r>
              <a:rPr lang="tr-TR" dirty="0" smtClean="0"/>
              <a:t> Nefes almadan sesi kesmeye denir.</a:t>
            </a:r>
          </a:p>
          <a:p>
            <a:r>
              <a:rPr lang="tr-TR" dirty="0" smtClean="0"/>
              <a:t>Sekte yapılacak yerde ses kesilir, arada nefes almadan kısa bir süre beklenir, daha sonra devam edilir.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778098"/>
          </a:xfrm>
        </p:spPr>
        <p:txBody>
          <a:bodyPr/>
          <a:lstStyle/>
          <a:p>
            <a:r>
              <a:rPr lang="tr-TR" dirty="0" smtClean="0"/>
              <a:t>SEKTENİN MÜDDETİ VE ÖZELLİĞİ</a:t>
            </a:r>
            <a:endParaRPr lang="tr-TR" dirty="0"/>
          </a:p>
        </p:txBody>
      </p:sp>
      <p:sp>
        <p:nvSpPr>
          <p:cNvPr id="3" name="2 İçerik Yer Tutucusu"/>
          <p:cNvSpPr>
            <a:spLocks noGrp="1"/>
          </p:cNvSpPr>
          <p:nvPr>
            <p:ph idx="1"/>
          </p:nvPr>
        </p:nvSpPr>
        <p:spPr>
          <a:xfrm>
            <a:off x="457200" y="1196752"/>
            <a:ext cx="8229600" cy="5472608"/>
          </a:xfrm>
        </p:spPr>
        <p:txBody>
          <a:bodyPr>
            <a:normAutofit fontScale="92500" lnSpcReduction="10000"/>
          </a:bodyPr>
          <a:lstStyle/>
          <a:p>
            <a:r>
              <a:rPr lang="tr-TR" dirty="0" smtClean="0"/>
              <a:t>Sektenin süresi okuyuş hızına göre değişir. Ortalama bir elif miktarıdır. Vakf süresinden daha azdır. Sektenin müddeti, sanki müteakip harfi unutmuş gibi, kısa bir süre duraklamak şeklinde de anlatılmıştır.</a:t>
            </a:r>
          </a:p>
          <a:p>
            <a:r>
              <a:rPr lang="tr-TR" dirty="0" smtClean="0"/>
              <a:t>Sekte </a:t>
            </a:r>
            <a:r>
              <a:rPr lang="tr-TR" dirty="0" err="1" smtClean="0"/>
              <a:t>vasl’a</a:t>
            </a:r>
            <a:r>
              <a:rPr lang="tr-TR" dirty="0" smtClean="0"/>
              <a:t> mahsustur. Yani bir kelime, kendisinden sonraki harfe bağlanacaksa sekte yapılır. </a:t>
            </a:r>
          </a:p>
          <a:p>
            <a:r>
              <a:rPr lang="tr-TR" dirty="0" smtClean="0"/>
              <a:t>Sekte sakin harf üzerinde yapılır, hareke üzerinde yapılmaz.</a:t>
            </a:r>
          </a:p>
          <a:p>
            <a:r>
              <a:rPr lang="tr-TR" dirty="0" smtClean="0"/>
              <a:t>Sekte sahih rivayet ve nakille sabittir. Gelişigüzel herhangi bir ayette uygulanamaz</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SEKTENİN YAPILDIĞI YERLER</a:t>
            </a:r>
            <a:endParaRPr lang="tr-TR" dirty="0"/>
          </a:p>
        </p:txBody>
      </p:sp>
      <p:sp>
        <p:nvSpPr>
          <p:cNvPr id="3" name="2 İçerik Yer Tutucusu"/>
          <p:cNvSpPr>
            <a:spLocks noGrp="1"/>
          </p:cNvSpPr>
          <p:nvPr>
            <p:ph idx="1"/>
          </p:nvPr>
        </p:nvSpPr>
        <p:spPr>
          <a:xfrm>
            <a:off x="457200" y="1600200"/>
            <a:ext cx="8229600" cy="5069160"/>
          </a:xfrm>
        </p:spPr>
        <p:txBody>
          <a:bodyPr/>
          <a:lstStyle/>
          <a:p>
            <a:r>
              <a:rPr lang="tr-TR" dirty="0" smtClean="0"/>
              <a:t>Âsım </a:t>
            </a:r>
            <a:r>
              <a:rPr lang="tr-TR" dirty="0" err="1" smtClean="0"/>
              <a:t>Kıraatının</a:t>
            </a:r>
            <a:r>
              <a:rPr lang="tr-TR" dirty="0" smtClean="0"/>
              <a:t> </a:t>
            </a:r>
            <a:r>
              <a:rPr lang="tr-TR" dirty="0" err="1" smtClean="0"/>
              <a:t>Hafs</a:t>
            </a:r>
            <a:r>
              <a:rPr lang="tr-TR" dirty="0" smtClean="0"/>
              <a:t> rivayetine göre dört ayette yapılır:</a:t>
            </a:r>
          </a:p>
          <a:p>
            <a:pPr marL="514350" indent="-514350">
              <a:buAutoNum type="arabicParenR"/>
            </a:pPr>
            <a:r>
              <a:rPr lang="tr-TR" dirty="0" err="1" smtClean="0"/>
              <a:t>Kehf</a:t>
            </a:r>
            <a:r>
              <a:rPr lang="tr-TR" dirty="0" smtClean="0"/>
              <a:t> Sûresi 1. ayetin sonu ile ikinci ayetin başı arasında </a:t>
            </a:r>
            <a:r>
              <a:rPr lang="ar-EG" u="sng" dirty="0" smtClean="0"/>
              <a:t>قَيِّمًا</a:t>
            </a:r>
            <a:r>
              <a:rPr lang="tr-TR" dirty="0" smtClean="0"/>
              <a:t>*  </a:t>
            </a:r>
            <a:r>
              <a:rPr lang="ar-EG" dirty="0" smtClean="0"/>
              <a:t>الحمد لله الذي انزل ..........</a:t>
            </a:r>
            <a:r>
              <a:rPr lang="ar-EG" u="sng" dirty="0" smtClean="0"/>
              <a:t>عِوَجًا</a:t>
            </a:r>
            <a:r>
              <a:rPr lang="tr-TR" u="sng" dirty="0" smtClean="0"/>
              <a:t>  </a:t>
            </a:r>
          </a:p>
          <a:p>
            <a:pPr marL="514350" indent="-514350" algn="just">
              <a:buAutoNum type="arabicParenR"/>
            </a:pPr>
            <a:r>
              <a:rPr lang="tr-TR" dirty="0" smtClean="0"/>
              <a:t>Yasin Sûresi 52. ayetinde;</a:t>
            </a:r>
            <a:r>
              <a:rPr lang="tr-TR" u="sng" dirty="0" smtClean="0"/>
              <a:t> </a:t>
            </a:r>
            <a:r>
              <a:rPr lang="ar-EG" sz="4000" b="1" dirty="0" smtClean="0">
                <a:cs typeface="Estrangelo Edessa" pitchFamily="66"/>
              </a:rPr>
              <a:t>مِنْ مَرْقَدِنَا... هذَا</a:t>
            </a:r>
            <a:r>
              <a:rPr lang="tr-TR" sz="4000" b="1" dirty="0" smtClean="0">
                <a:cs typeface="Estrangelo Edessa" pitchFamily="66"/>
              </a:rPr>
              <a:t> </a:t>
            </a:r>
          </a:p>
          <a:p>
            <a:pPr marL="514350" indent="-514350" algn="just">
              <a:buAutoNum type="arabicParenR"/>
            </a:pPr>
            <a:r>
              <a:rPr lang="tr-TR" dirty="0" err="1" smtClean="0">
                <a:cs typeface="Estrangelo Edessa" pitchFamily="66"/>
              </a:rPr>
              <a:t>Kıyâme</a:t>
            </a:r>
            <a:r>
              <a:rPr lang="tr-TR" dirty="0" smtClean="0">
                <a:cs typeface="Estrangelo Edessa" pitchFamily="66"/>
              </a:rPr>
              <a:t> Sûresinin 27. ayetinde; </a:t>
            </a:r>
            <a:r>
              <a:rPr lang="ar-EG" sz="4000" b="1" dirty="0" smtClean="0">
                <a:cs typeface="Estrangelo Edessa" pitchFamily="66"/>
              </a:rPr>
              <a:t>وَقِيلَ مَنْ...رَاقٍ</a:t>
            </a:r>
            <a:r>
              <a:rPr lang="tr-TR" sz="4000" b="1" dirty="0" smtClean="0">
                <a:cs typeface="Estrangelo Edessa" pitchFamily="66"/>
              </a:rPr>
              <a:t> </a:t>
            </a:r>
          </a:p>
          <a:p>
            <a:pPr marL="514350" indent="-514350" algn="just">
              <a:buAutoNum type="arabicParenR"/>
            </a:pPr>
            <a:r>
              <a:rPr lang="tr-TR" dirty="0" err="1" smtClean="0">
                <a:cs typeface="Estrangelo Edessa" pitchFamily="66"/>
              </a:rPr>
              <a:t>Muttaffifîn</a:t>
            </a:r>
            <a:r>
              <a:rPr lang="tr-TR" dirty="0" smtClean="0">
                <a:cs typeface="Estrangelo Edessa" pitchFamily="66"/>
              </a:rPr>
              <a:t> Sûresi 14. ayetinde; </a:t>
            </a:r>
            <a:r>
              <a:rPr lang="ar-EG" sz="4000" b="1" dirty="0" smtClean="0">
                <a:cs typeface="Estrangelo Edessa" pitchFamily="66"/>
              </a:rPr>
              <a:t>كَلاَّ بَلْ...رَانَ </a:t>
            </a:r>
            <a:endParaRPr lang="tr-TR" sz="4000" b="1" dirty="0" smtClean="0">
              <a:cs typeface="Estrangelo Edessa" pitchFamily="66"/>
            </a:endParaRPr>
          </a:p>
          <a:p>
            <a:pPr marL="514350" indent="-514350" algn="just">
              <a:buAutoNum type="arabicParenR"/>
            </a:pPr>
            <a:endParaRPr lang="tr-TR"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250706"/>
          </a:xfrm>
        </p:spPr>
        <p:txBody>
          <a:bodyPr>
            <a:normAutofit/>
          </a:bodyPr>
          <a:lstStyle/>
          <a:p>
            <a:pPr algn="just">
              <a:buFont typeface="Arial" pitchFamily="34" charset="0"/>
              <a:buChar char="•"/>
            </a:pPr>
            <a:r>
              <a:rPr lang="tr-TR" sz="3200" dirty="0" smtClean="0"/>
              <a:t> Bu ayetlerde sekte yapılmasının sebebi;</a:t>
            </a:r>
            <a:br>
              <a:rPr lang="tr-TR" sz="3200" dirty="0" smtClean="0"/>
            </a:br>
            <a:r>
              <a:rPr lang="tr-TR" sz="3200" dirty="0" smtClean="0"/>
              <a:t>Birinci ve ikinci ayette: İki ayet arasını ayırarak sıfat mevsuf ilişkisi izlenimini ortadan kaldırmak ve mananın doğru anlaşılmasını sağlamak: Hamdolsun Allah’a ki kulu Muhammed’ </a:t>
            </a:r>
            <a:r>
              <a:rPr lang="tr-TR" sz="3200" dirty="0" err="1" smtClean="0"/>
              <a:t>Kitab’ı</a:t>
            </a:r>
            <a:r>
              <a:rPr lang="tr-TR" sz="3200" dirty="0" smtClean="0"/>
              <a:t> indirdi ve ona hiçbir eğrilik koymadı. Onu dosdoğru bir kitap olarak indirdi. Eğer bu ayette sekte yapılmazsa, Onu “dosdoğru bir eğrilikle indirdi” gibi bir mana çıkar. Bu ise ayetin anlatmak mana ile taban tabana zıttır. </a:t>
            </a:r>
            <a:endParaRPr lang="tr-TR" sz="3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5962674"/>
          </a:xfrm>
        </p:spPr>
        <p:txBody>
          <a:bodyPr/>
          <a:lstStyle/>
          <a:p>
            <a:pPr algn="just">
              <a:buFont typeface="Arial" pitchFamily="34" charset="0"/>
              <a:buChar char="•"/>
            </a:pPr>
            <a:r>
              <a:rPr lang="tr-TR" dirty="0" smtClean="0"/>
              <a:t> </a:t>
            </a:r>
            <a:r>
              <a:rPr lang="tr-TR" sz="3200" dirty="0" err="1" smtClean="0"/>
              <a:t>Yâsin</a:t>
            </a:r>
            <a:r>
              <a:rPr lang="tr-TR" sz="3200" dirty="0" smtClean="0"/>
              <a:t> Sûresi 52. ayette ayet meali sekte yapıldığında şöyle olmaktadır: </a:t>
            </a:r>
            <a:r>
              <a:rPr lang="tr-TR" sz="3200" i="1" dirty="0" smtClean="0"/>
              <a:t>“(İşte o zaman) Eyvah! Bizi kabrimizden kim kaldırdı? Bu </a:t>
            </a:r>
            <a:r>
              <a:rPr lang="tr-TR" sz="3200" i="1" dirty="0" err="1" smtClean="0"/>
              <a:t>Rahmân’ın</a:t>
            </a:r>
            <a:r>
              <a:rPr lang="tr-TR" sz="3200" i="1" dirty="0" smtClean="0"/>
              <a:t> </a:t>
            </a:r>
            <a:r>
              <a:rPr lang="tr-TR" sz="3200" i="1" dirty="0" err="1" smtClean="0"/>
              <a:t>vaad</a:t>
            </a:r>
            <a:r>
              <a:rPr lang="tr-TR" sz="3200" i="1" dirty="0" smtClean="0"/>
              <a:t> ettiğidir. Peygamberler gerçekten doğru söylemişler! derler.” </a:t>
            </a:r>
            <a:r>
              <a:rPr lang="tr-TR" sz="3200" dirty="0" smtClean="0"/>
              <a:t>şeklinde olmaktadır. Sekte yapılmayıp, vakf yapıldığı takdirde, inkarcılara ait olan </a:t>
            </a:r>
            <a:r>
              <a:rPr lang="tr-TR" sz="3200" i="1" dirty="0" smtClean="0"/>
              <a:t>“Bu </a:t>
            </a:r>
            <a:r>
              <a:rPr lang="tr-TR" sz="3200" i="1" dirty="0" err="1" smtClean="0"/>
              <a:t>Rahmân’ın</a:t>
            </a:r>
            <a:r>
              <a:rPr lang="tr-TR" sz="3200" i="1" dirty="0" smtClean="0"/>
              <a:t> </a:t>
            </a:r>
            <a:r>
              <a:rPr lang="tr-TR" sz="3200" i="1" dirty="0" err="1" smtClean="0"/>
              <a:t>vaad</a:t>
            </a:r>
            <a:r>
              <a:rPr lang="tr-TR" sz="3200" i="1" dirty="0" smtClean="0"/>
              <a:t> ettiğidir. Peygamberler gerçekten doğru söylemişler!” </a:t>
            </a:r>
            <a:r>
              <a:rPr lang="tr-TR" sz="3200" dirty="0" smtClean="0"/>
              <a:t>sözü Allah’a veya meleklere aitmiş gibi anlaşılmaya müsait hale gelmektedir.</a:t>
            </a:r>
            <a:endParaRPr lang="tr-TR" sz="3200" i="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78698"/>
          </a:xfrm>
        </p:spPr>
        <p:txBody>
          <a:bodyPr>
            <a:normAutofit/>
          </a:bodyPr>
          <a:lstStyle/>
          <a:p>
            <a:pPr algn="just">
              <a:buFont typeface="Arial" pitchFamily="34" charset="0"/>
              <a:buChar char="•"/>
            </a:pPr>
            <a:r>
              <a:rPr lang="tr-TR" sz="3200" dirty="0" smtClean="0">
                <a:latin typeface="+mn-lt"/>
              </a:rPr>
              <a:t> </a:t>
            </a:r>
            <a:r>
              <a:rPr lang="tr-TR" sz="3200" dirty="0" err="1" smtClean="0">
                <a:latin typeface="+mn-lt"/>
              </a:rPr>
              <a:t>Kıyame</a:t>
            </a:r>
            <a:r>
              <a:rPr lang="tr-TR" sz="3200" dirty="0" smtClean="0">
                <a:latin typeface="+mn-lt"/>
              </a:rPr>
              <a:t> sûresi 27 ve </a:t>
            </a:r>
            <a:r>
              <a:rPr lang="tr-TR" sz="3200" dirty="0" err="1" smtClean="0">
                <a:latin typeface="+mn-lt"/>
              </a:rPr>
              <a:t>Muttaffifîn</a:t>
            </a:r>
            <a:r>
              <a:rPr lang="tr-TR" sz="3200" dirty="0" smtClean="0">
                <a:latin typeface="+mn-lt"/>
              </a:rPr>
              <a:t> sûresi 14. ayette; Eğer </a:t>
            </a:r>
            <a:r>
              <a:rPr lang="ar-EG" sz="3200" b="1" dirty="0" smtClean="0">
                <a:latin typeface="+mn-lt"/>
              </a:rPr>
              <a:t>مَنْ رَاقِ </a:t>
            </a:r>
            <a:r>
              <a:rPr lang="tr-TR" sz="3200" b="1" dirty="0" smtClean="0">
                <a:latin typeface="+mn-lt"/>
              </a:rPr>
              <a:t>  </a:t>
            </a:r>
            <a:r>
              <a:rPr lang="tr-TR" sz="3200" dirty="0" smtClean="0">
                <a:latin typeface="+mn-lt"/>
              </a:rPr>
              <a:t>ve </a:t>
            </a:r>
            <a:r>
              <a:rPr lang="ar-EG" sz="3200" b="1" dirty="0" smtClean="0">
                <a:latin typeface="+mn-lt"/>
              </a:rPr>
              <a:t>رَانَ</a:t>
            </a:r>
            <a:r>
              <a:rPr lang="tr-TR" sz="3200" b="1" dirty="0" smtClean="0">
                <a:latin typeface="+mn-lt"/>
              </a:rPr>
              <a:t> </a:t>
            </a:r>
            <a:r>
              <a:rPr lang="ar-EG" sz="3200" b="1" dirty="0" smtClean="0">
                <a:latin typeface="+mn-lt"/>
              </a:rPr>
              <a:t>بَلْ</a:t>
            </a:r>
            <a:r>
              <a:rPr lang="tr-TR" sz="3200" dirty="0" smtClean="0">
                <a:latin typeface="+mn-lt"/>
              </a:rPr>
              <a:t>ifadelerinde sekte yapılmayıp idğamlı bir şekilde okunursa, bu takdirde </a:t>
            </a:r>
            <a:r>
              <a:rPr lang="ar-EG" sz="3200" dirty="0" smtClean="0">
                <a:latin typeface="+mn-lt"/>
              </a:rPr>
              <a:t>مَرَّاق</a:t>
            </a:r>
            <a:r>
              <a:rPr lang="tr-TR" sz="3200" dirty="0" smtClean="0">
                <a:latin typeface="+mn-lt"/>
              </a:rPr>
              <a:t> “çorbacı”, </a:t>
            </a:r>
            <a:r>
              <a:rPr lang="ar-EG" sz="3200" dirty="0" smtClean="0">
                <a:latin typeface="+mn-lt"/>
              </a:rPr>
              <a:t>بَرَّانَ </a:t>
            </a:r>
            <a:r>
              <a:rPr lang="tr-TR" sz="3200" dirty="0" smtClean="0">
                <a:latin typeface="+mn-lt"/>
              </a:rPr>
              <a:t> ise “küpçü” manasına gelir ki bu kelimelerin ayetin </a:t>
            </a:r>
            <a:r>
              <a:rPr lang="tr-TR" sz="3200" dirty="0" err="1" smtClean="0">
                <a:latin typeface="+mn-lt"/>
              </a:rPr>
              <a:t>murad</a:t>
            </a:r>
            <a:r>
              <a:rPr lang="tr-TR" sz="3200" dirty="0" smtClean="0">
                <a:latin typeface="+mn-lt"/>
              </a:rPr>
              <a:t> ettiği mana ile uzaktan veya yakından alakası yoktur.</a:t>
            </a:r>
            <a:br>
              <a:rPr lang="tr-TR" sz="3200" dirty="0" smtClean="0">
                <a:latin typeface="+mn-lt"/>
              </a:rPr>
            </a:br>
            <a:r>
              <a:rPr lang="tr-TR" sz="3200" dirty="0" smtClean="0">
                <a:latin typeface="+mn-lt"/>
              </a:rPr>
              <a:t/>
            </a:r>
            <a:br>
              <a:rPr lang="tr-TR" sz="3200" dirty="0" smtClean="0">
                <a:latin typeface="+mn-lt"/>
              </a:rPr>
            </a:br>
            <a:r>
              <a:rPr lang="tr-TR" sz="3200" dirty="0" smtClean="0">
                <a:latin typeface="+mn-lt"/>
              </a:rPr>
              <a:t>Bu sebepler zahirî sebepler olmakla beraber asıl sebep rivayettir.</a:t>
            </a:r>
            <a:endParaRPr lang="tr-TR" sz="3200" dirty="0">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HÂ-İ SEKTE (</a:t>
            </a:r>
            <a:r>
              <a:rPr lang="ar-EG" dirty="0" smtClean="0"/>
              <a:t>هَاءُ السَّكْتِ</a:t>
            </a:r>
            <a:r>
              <a:rPr lang="tr-TR" dirty="0" smtClean="0"/>
              <a:t>)</a:t>
            </a:r>
            <a:endParaRPr lang="tr-TR" dirty="0"/>
          </a:p>
        </p:txBody>
      </p:sp>
      <p:sp>
        <p:nvSpPr>
          <p:cNvPr id="3" name="2 İçerik Yer Tutucusu"/>
          <p:cNvSpPr>
            <a:spLocks noGrp="1"/>
          </p:cNvSpPr>
          <p:nvPr>
            <p:ph idx="1"/>
          </p:nvPr>
        </p:nvSpPr>
        <p:spPr>
          <a:xfrm>
            <a:off x="457200" y="1124744"/>
            <a:ext cx="8229600" cy="5733256"/>
          </a:xfrm>
        </p:spPr>
        <p:txBody>
          <a:bodyPr>
            <a:normAutofit fontScale="77500" lnSpcReduction="20000"/>
          </a:bodyPr>
          <a:lstStyle/>
          <a:p>
            <a:pPr algn="just">
              <a:lnSpc>
                <a:spcPct val="120000"/>
              </a:lnSpc>
            </a:pPr>
            <a:r>
              <a:rPr lang="tr-TR" dirty="0" smtClean="0"/>
              <a:t>Harfi veya harekeyi beyan için bazı kelimelerin sonuna ziyade kılınmış olan sakin </a:t>
            </a:r>
            <a:r>
              <a:rPr lang="tr-TR" dirty="0" err="1" smtClean="0"/>
              <a:t>hé’lere</a:t>
            </a:r>
            <a:r>
              <a:rPr lang="tr-TR" dirty="0" smtClean="0"/>
              <a:t> </a:t>
            </a:r>
            <a:r>
              <a:rPr lang="tr-TR" dirty="0" err="1" smtClean="0"/>
              <a:t>hâ</a:t>
            </a:r>
            <a:r>
              <a:rPr lang="tr-TR" dirty="0" smtClean="0"/>
              <a:t>-i </a:t>
            </a:r>
            <a:r>
              <a:rPr lang="tr-TR" dirty="0" err="1" smtClean="0"/>
              <a:t>sekt</a:t>
            </a:r>
            <a:r>
              <a:rPr lang="tr-TR" dirty="0" smtClean="0"/>
              <a:t>/sekte </a:t>
            </a:r>
            <a:r>
              <a:rPr lang="tr-TR" dirty="0" err="1" smtClean="0"/>
              <a:t>hâ’sı</a:t>
            </a:r>
            <a:r>
              <a:rPr lang="tr-TR" dirty="0" smtClean="0"/>
              <a:t> denilir. </a:t>
            </a:r>
            <a:r>
              <a:rPr lang="tr-TR" dirty="0" err="1" smtClean="0"/>
              <a:t>Kur’ân’da</a:t>
            </a:r>
            <a:r>
              <a:rPr lang="tr-TR" dirty="0" smtClean="0"/>
              <a:t> yedi çeşit kelimede ve toplam dokuz yerde </a:t>
            </a:r>
            <a:r>
              <a:rPr lang="tr-TR" dirty="0" err="1" smtClean="0"/>
              <a:t>hâ</a:t>
            </a:r>
            <a:r>
              <a:rPr lang="tr-TR" dirty="0" smtClean="0"/>
              <a:t>-i </a:t>
            </a:r>
            <a:r>
              <a:rPr lang="tr-TR" dirty="0" err="1" smtClean="0"/>
              <a:t>sekt</a:t>
            </a:r>
            <a:r>
              <a:rPr lang="tr-TR" dirty="0" smtClean="0"/>
              <a:t> bulunmaktadır. Bu yedi kelime şunlardır:</a:t>
            </a:r>
          </a:p>
          <a:p>
            <a:pPr marL="514350" indent="-514350">
              <a:buNone/>
            </a:pPr>
            <a:r>
              <a:rPr lang="ar-EG" sz="5800" dirty="0" smtClean="0">
                <a:latin typeface="Estrangelo Edessa" pitchFamily="66"/>
                <a:cs typeface="Estrangelo Edessa" pitchFamily="66"/>
              </a:rPr>
              <a:t>لَمْ يَتَسَنَّهْ</a:t>
            </a:r>
            <a:r>
              <a:rPr lang="tr-TR" sz="5800" dirty="0" smtClean="0">
                <a:latin typeface="Estrangelo Edessa" pitchFamily="66"/>
                <a:cs typeface="Estrangelo Edessa" pitchFamily="66"/>
              </a:rPr>
              <a:t> </a:t>
            </a:r>
            <a:r>
              <a:rPr lang="tr-TR" dirty="0" smtClean="0">
                <a:cs typeface="Estrangelo Edessa" pitchFamily="66"/>
              </a:rPr>
              <a:t>Bakara 259.</a:t>
            </a:r>
          </a:p>
          <a:p>
            <a:pPr marL="514350" indent="-514350">
              <a:buNone/>
            </a:pPr>
            <a:r>
              <a:rPr lang="ar-EG" sz="5100" dirty="0" smtClean="0">
                <a:cs typeface="Estrangelo Edessa" pitchFamily="66"/>
              </a:rPr>
              <a:t>اِقْتَدِهْ</a:t>
            </a:r>
            <a:r>
              <a:rPr lang="tr-TR" dirty="0" smtClean="0">
                <a:cs typeface="Estrangelo Edessa" pitchFamily="66"/>
              </a:rPr>
              <a:t> </a:t>
            </a:r>
            <a:r>
              <a:rPr lang="tr-TR" dirty="0" err="1" smtClean="0">
                <a:cs typeface="Estrangelo Edessa" pitchFamily="66"/>
              </a:rPr>
              <a:t>En’âm</a:t>
            </a:r>
            <a:r>
              <a:rPr lang="tr-TR" dirty="0" smtClean="0">
                <a:cs typeface="Estrangelo Edessa" pitchFamily="66"/>
              </a:rPr>
              <a:t> 90.</a:t>
            </a:r>
          </a:p>
          <a:p>
            <a:pPr marL="514350" indent="-514350">
              <a:buNone/>
            </a:pPr>
            <a:r>
              <a:rPr lang="ar-EG" sz="5100" dirty="0" smtClean="0">
                <a:cs typeface="Estrangelo Edessa" pitchFamily="66"/>
              </a:rPr>
              <a:t>كِتَابِيَهْ</a:t>
            </a:r>
            <a:r>
              <a:rPr lang="tr-TR" dirty="0" smtClean="0">
                <a:cs typeface="Estrangelo Edessa" pitchFamily="66"/>
              </a:rPr>
              <a:t> </a:t>
            </a:r>
            <a:r>
              <a:rPr lang="tr-TR" dirty="0" err="1" smtClean="0">
                <a:cs typeface="Estrangelo Edessa" pitchFamily="66"/>
              </a:rPr>
              <a:t>Hâkka</a:t>
            </a:r>
            <a:r>
              <a:rPr lang="tr-TR" dirty="0" smtClean="0">
                <a:cs typeface="Estrangelo Edessa" pitchFamily="66"/>
              </a:rPr>
              <a:t> 19,25.</a:t>
            </a:r>
          </a:p>
          <a:p>
            <a:pPr marL="514350" indent="-514350">
              <a:buNone/>
            </a:pPr>
            <a:r>
              <a:rPr lang="ar-EG" sz="4600" dirty="0" smtClean="0">
                <a:cs typeface="Estrangelo Edessa" pitchFamily="66"/>
              </a:rPr>
              <a:t>حِسَابِيَهْ</a:t>
            </a:r>
            <a:r>
              <a:rPr lang="tr-TR" dirty="0" smtClean="0">
                <a:cs typeface="Estrangelo Edessa" pitchFamily="66"/>
              </a:rPr>
              <a:t> </a:t>
            </a:r>
            <a:r>
              <a:rPr lang="tr-TR" dirty="0" err="1" smtClean="0">
                <a:cs typeface="Estrangelo Edessa" pitchFamily="66"/>
              </a:rPr>
              <a:t>Hâkka</a:t>
            </a:r>
            <a:r>
              <a:rPr lang="tr-TR" dirty="0" smtClean="0">
                <a:cs typeface="Estrangelo Edessa" pitchFamily="66"/>
              </a:rPr>
              <a:t> 20,26.</a:t>
            </a:r>
          </a:p>
          <a:p>
            <a:pPr marL="514350" indent="-514350">
              <a:buNone/>
            </a:pPr>
            <a:r>
              <a:rPr lang="ar-EG" sz="4600" dirty="0" smtClean="0">
                <a:cs typeface="Estrangelo Edessa" pitchFamily="66"/>
              </a:rPr>
              <a:t>مَالِيَهْ</a:t>
            </a:r>
            <a:r>
              <a:rPr lang="tr-TR" dirty="0" smtClean="0">
                <a:cs typeface="Estrangelo Edessa" pitchFamily="66"/>
              </a:rPr>
              <a:t> </a:t>
            </a:r>
            <a:r>
              <a:rPr lang="tr-TR" dirty="0" err="1" smtClean="0">
                <a:cs typeface="Estrangelo Edessa" pitchFamily="66"/>
              </a:rPr>
              <a:t>Hâkka</a:t>
            </a:r>
            <a:r>
              <a:rPr lang="tr-TR" dirty="0" smtClean="0">
                <a:cs typeface="Estrangelo Edessa" pitchFamily="66"/>
              </a:rPr>
              <a:t> 28</a:t>
            </a:r>
          </a:p>
          <a:p>
            <a:pPr marL="514350" indent="-514350">
              <a:buNone/>
            </a:pPr>
            <a:r>
              <a:rPr lang="ar-EG" sz="4600" dirty="0" smtClean="0">
                <a:cs typeface="Estrangelo Edessa" pitchFamily="66"/>
              </a:rPr>
              <a:t>سُلْطَانِيَهْ</a:t>
            </a:r>
            <a:r>
              <a:rPr lang="tr-TR" dirty="0" smtClean="0">
                <a:cs typeface="Estrangelo Edessa" pitchFamily="66"/>
              </a:rPr>
              <a:t> </a:t>
            </a:r>
            <a:r>
              <a:rPr lang="tr-TR" dirty="0" err="1" smtClean="0">
                <a:cs typeface="Estrangelo Edessa" pitchFamily="66"/>
              </a:rPr>
              <a:t>Hâkka</a:t>
            </a:r>
            <a:r>
              <a:rPr lang="tr-TR" dirty="0" smtClean="0">
                <a:cs typeface="Estrangelo Edessa" pitchFamily="66"/>
              </a:rPr>
              <a:t> 29</a:t>
            </a:r>
          </a:p>
          <a:p>
            <a:pPr marL="514350" indent="-514350">
              <a:buNone/>
            </a:pPr>
            <a:r>
              <a:rPr lang="ar-EG" sz="4600" dirty="0" smtClean="0">
                <a:cs typeface="Estrangelo Edessa" pitchFamily="66"/>
              </a:rPr>
              <a:t>مَاهِيَهْ</a:t>
            </a:r>
            <a:r>
              <a:rPr lang="tr-TR" dirty="0" smtClean="0">
                <a:cs typeface="Estrangelo Edessa" pitchFamily="66"/>
              </a:rPr>
              <a:t> </a:t>
            </a:r>
            <a:r>
              <a:rPr lang="tr-TR" dirty="0" err="1" smtClean="0">
                <a:cs typeface="Estrangelo Edessa" pitchFamily="66"/>
              </a:rPr>
              <a:t>Kâria</a:t>
            </a:r>
            <a:r>
              <a:rPr lang="tr-TR" dirty="0" smtClean="0">
                <a:cs typeface="Estrangelo Edessa" pitchFamily="66"/>
              </a:rPr>
              <a:t> 10.</a:t>
            </a:r>
          </a:p>
          <a:p>
            <a:pPr marL="514350" indent="-514350">
              <a:buAutoNum type="arabicParenR"/>
            </a:pP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BU KELİMELERİN OKUNUŞU</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Bu yedi kelimenin vakf halinde </a:t>
            </a:r>
            <a:r>
              <a:rPr lang="tr-TR" dirty="0" err="1" smtClean="0"/>
              <a:t>hâ</a:t>
            </a:r>
            <a:r>
              <a:rPr lang="tr-TR" dirty="0" smtClean="0"/>
              <a:t>-i </a:t>
            </a:r>
            <a:r>
              <a:rPr lang="tr-TR" dirty="0" err="1" smtClean="0"/>
              <a:t>sekt</a:t>
            </a:r>
            <a:r>
              <a:rPr lang="tr-TR" dirty="0" smtClean="0"/>
              <a:t> ile okunmasında Kıraat İmamları arasında ittifak vardır. Vasl halinde nasıl okunacağı hususunda ise ihtilaf vardır.</a:t>
            </a:r>
          </a:p>
          <a:p>
            <a:pPr algn="just"/>
            <a:r>
              <a:rPr lang="tr-TR" dirty="0" smtClean="0"/>
              <a:t>Âsım, Nâfî İbn Kesîr, Ebû Amr ve Ebû Ca’fer Kıraatlerine göre bu kelimelerdeki </a:t>
            </a:r>
            <a:r>
              <a:rPr lang="tr-TR" dirty="0" err="1" smtClean="0"/>
              <a:t>hé’ler</a:t>
            </a:r>
            <a:r>
              <a:rPr lang="tr-TR" dirty="0" smtClean="0"/>
              <a:t> vakf halinde de </a:t>
            </a:r>
            <a:r>
              <a:rPr lang="tr-TR" dirty="0" err="1" smtClean="0"/>
              <a:t>vasl</a:t>
            </a:r>
            <a:r>
              <a:rPr lang="tr-TR" dirty="0" smtClean="0"/>
              <a:t> halinde de  sakin olarak okunmuşlardır. Diğer Kıraatlere göre </a:t>
            </a:r>
            <a:r>
              <a:rPr lang="tr-TR" dirty="0" err="1" smtClean="0"/>
              <a:t>vasl</a:t>
            </a:r>
            <a:r>
              <a:rPr lang="tr-TR" dirty="0" smtClean="0"/>
              <a:t> halinde </a:t>
            </a:r>
            <a:r>
              <a:rPr lang="tr-TR" dirty="0" err="1" smtClean="0"/>
              <a:t>hé</a:t>
            </a:r>
            <a:r>
              <a:rPr lang="tr-TR" smtClean="0"/>
              <a:t> harfi </a:t>
            </a:r>
            <a:r>
              <a:rPr lang="tr-TR" dirty="0" smtClean="0"/>
              <a:t>hazfedilerek okunur.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06690"/>
          </a:xfrm>
        </p:spPr>
        <p:txBody>
          <a:bodyPr/>
          <a:lstStyle/>
          <a:p>
            <a:pPr algn="just">
              <a:buFont typeface="Arial" pitchFamily="34" charset="0"/>
              <a:buChar char="•"/>
            </a:pPr>
            <a:r>
              <a:rPr lang="tr-TR" dirty="0" smtClean="0"/>
              <a:t> </a:t>
            </a:r>
            <a:r>
              <a:rPr lang="tr-TR" sz="3200" dirty="0" err="1" smtClean="0">
                <a:latin typeface="+mn-lt"/>
              </a:rPr>
              <a:t>Kalkale</a:t>
            </a:r>
            <a:r>
              <a:rPr lang="tr-TR" sz="3200" dirty="0" smtClean="0">
                <a:latin typeface="+mn-lt"/>
              </a:rPr>
              <a:t> harfleri şeddeli olursa, vakf halinde şeddeden sonra </a:t>
            </a:r>
            <a:r>
              <a:rPr lang="tr-TR" sz="3200" dirty="0" err="1" smtClean="0">
                <a:latin typeface="+mn-lt"/>
              </a:rPr>
              <a:t>kalkale</a:t>
            </a:r>
            <a:r>
              <a:rPr lang="tr-TR" sz="3200" dirty="0" smtClean="0">
                <a:latin typeface="+mn-lt"/>
              </a:rPr>
              <a:t> yapılır. Yani </a:t>
            </a:r>
            <a:r>
              <a:rPr lang="tr-TR" sz="3200" dirty="0" err="1" smtClean="0">
                <a:latin typeface="+mn-lt"/>
              </a:rPr>
              <a:t>kalkale</a:t>
            </a:r>
            <a:r>
              <a:rPr lang="tr-TR" sz="3200" dirty="0" smtClean="0">
                <a:latin typeface="+mn-lt"/>
              </a:rPr>
              <a:t> harfinin ikisi de (birincisi sakin okunarak, ikincisi </a:t>
            </a:r>
            <a:r>
              <a:rPr lang="tr-TR" sz="3200" dirty="0" err="1" smtClean="0">
                <a:latin typeface="+mn-lt"/>
              </a:rPr>
              <a:t>kalkale</a:t>
            </a:r>
            <a:r>
              <a:rPr lang="tr-TR" sz="3200" dirty="0" smtClean="0">
                <a:latin typeface="+mn-lt"/>
              </a:rPr>
              <a:t> yapılarak) belirtilir. </a:t>
            </a:r>
            <a:r>
              <a:rPr lang="ar-EG" sz="3200" dirty="0" smtClean="0">
                <a:latin typeface="+mn-lt"/>
              </a:rPr>
              <a:t>تَبَّ , بِاالْحَقِّ  </a:t>
            </a:r>
            <a:r>
              <a:rPr lang="tr-TR" sz="3200" dirty="0" smtClean="0">
                <a:latin typeface="+mn-lt"/>
              </a:rPr>
              <a:t> gibi… Vasl halinde ise normal olarak okunur. </a:t>
            </a:r>
            <a:r>
              <a:rPr lang="ar-EG" sz="3200" dirty="0" smtClean="0">
                <a:latin typeface="Estrangelo Edessa" pitchFamily="66"/>
                <a:cs typeface="Estrangelo Edessa" pitchFamily="66"/>
              </a:rPr>
              <a:t>أَنْ أَدُّو , الْحَجُّ </a:t>
            </a:r>
            <a:r>
              <a:rPr lang="tr-TR" sz="3200" dirty="0" smtClean="0">
                <a:latin typeface="Estrangelo Edessa" pitchFamily="66"/>
                <a:cs typeface="Estrangelo Edessa" pitchFamily="66"/>
              </a:rPr>
              <a:t/>
            </a:r>
            <a:br>
              <a:rPr lang="tr-TR" sz="3200" dirty="0" smtClean="0">
                <a:latin typeface="Estrangelo Edessa" pitchFamily="66"/>
                <a:cs typeface="Estrangelo Edessa" pitchFamily="66"/>
              </a:rPr>
            </a:br>
            <a:r>
              <a:rPr lang="tr-TR" sz="3200" dirty="0" smtClean="0">
                <a:latin typeface="+mn-lt"/>
                <a:cs typeface="Estrangelo Edessa" pitchFamily="66"/>
              </a:rPr>
              <a:t>Bir yerde </a:t>
            </a:r>
            <a:r>
              <a:rPr lang="tr-TR" sz="3200" dirty="0" err="1" smtClean="0">
                <a:latin typeface="+mn-lt"/>
                <a:cs typeface="Estrangelo Edessa" pitchFamily="66"/>
              </a:rPr>
              <a:t>idğâm</a:t>
            </a:r>
            <a:r>
              <a:rPr lang="tr-TR" sz="3200" dirty="0" smtClean="0">
                <a:latin typeface="+mn-lt"/>
                <a:cs typeface="Estrangelo Edessa" pitchFamily="66"/>
              </a:rPr>
              <a:t> ile </a:t>
            </a:r>
            <a:r>
              <a:rPr lang="tr-TR" sz="3200" dirty="0" err="1" smtClean="0">
                <a:latin typeface="+mn-lt"/>
                <a:cs typeface="Estrangelo Edessa" pitchFamily="66"/>
              </a:rPr>
              <a:t>kalkale</a:t>
            </a:r>
            <a:r>
              <a:rPr lang="tr-TR" sz="3200" dirty="0" smtClean="0">
                <a:latin typeface="+mn-lt"/>
                <a:cs typeface="Estrangelo Edessa" pitchFamily="66"/>
              </a:rPr>
              <a:t> bir arada bulunursa, idğam </a:t>
            </a:r>
            <a:r>
              <a:rPr lang="tr-TR" sz="3200" dirty="0" err="1" smtClean="0">
                <a:latin typeface="+mn-lt"/>
                <a:cs typeface="Estrangelo Edessa" pitchFamily="66"/>
              </a:rPr>
              <a:t>kalkaleye</a:t>
            </a:r>
            <a:r>
              <a:rPr lang="tr-TR" sz="3200" dirty="0" smtClean="0">
                <a:latin typeface="+mn-lt"/>
                <a:cs typeface="Estrangelo Edessa" pitchFamily="66"/>
              </a:rPr>
              <a:t> manidir kaidesi gereği, </a:t>
            </a:r>
            <a:r>
              <a:rPr lang="tr-TR" sz="3200" dirty="0" err="1" smtClean="0">
                <a:latin typeface="+mn-lt"/>
                <a:cs typeface="Estrangelo Edessa" pitchFamily="66"/>
              </a:rPr>
              <a:t>kalkale</a:t>
            </a:r>
            <a:r>
              <a:rPr lang="tr-TR" sz="3200" dirty="0" smtClean="0">
                <a:latin typeface="+mn-lt"/>
                <a:cs typeface="Estrangelo Edessa" pitchFamily="66"/>
              </a:rPr>
              <a:t> </a:t>
            </a:r>
            <a:r>
              <a:rPr lang="tr-TR" sz="3200" dirty="0" err="1" smtClean="0">
                <a:latin typeface="+mn-lt"/>
                <a:cs typeface="Estrangelo Edessa" pitchFamily="66"/>
              </a:rPr>
              <a:t>terkedilir</a:t>
            </a:r>
            <a:r>
              <a:rPr lang="tr-TR" sz="3200" dirty="0" smtClean="0">
                <a:latin typeface="+mn-lt"/>
                <a:cs typeface="Estrangelo Edessa" pitchFamily="66"/>
              </a:rPr>
              <a:t> ve sadece </a:t>
            </a:r>
            <a:r>
              <a:rPr lang="tr-TR" sz="3200" dirty="0" err="1" smtClean="0">
                <a:latin typeface="+mn-lt"/>
                <a:cs typeface="Estrangelo Edessa" pitchFamily="66"/>
              </a:rPr>
              <a:t>idğâm</a:t>
            </a:r>
            <a:r>
              <a:rPr lang="tr-TR" sz="3200" dirty="0" smtClean="0">
                <a:latin typeface="+mn-lt"/>
                <a:cs typeface="Estrangelo Edessa" pitchFamily="66"/>
              </a:rPr>
              <a:t> yapılır. </a:t>
            </a:r>
            <a:r>
              <a:rPr lang="ar-EG" sz="3200" dirty="0" smtClean="0">
                <a:latin typeface="+mn-lt"/>
                <a:cs typeface="Estrangelo Edessa" pitchFamily="66"/>
              </a:rPr>
              <a:t>مَاعَبَدْتُمْ ,</a:t>
            </a:r>
            <a:br>
              <a:rPr lang="ar-EG" sz="3200" dirty="0" smtClean="0">
                <a:latin typeface="+mn-lt"/>
                <a:cs typeface="Estrangelo Edessa" pitchFamily="66"/>
              </a:rPr>
            </a:br>
            <a:r>
              <a:rPr lang="ar-EG" sz="3200" dirty="0" smtClean="0">
                <a:latin typeface="+mn-lt"/>
                <a:cs typeface="Estrangelo Edessa" pitchFamily="66"/>
              </a:rPr>
              <a:t> اَلَمْ نَخْلُقْكُمْ </a:t>
            </a:r>
            <a:r>
              <a:rPr lang="tr-TR" sz="3200" dirty="0" smtClean="0">
                <a:latin typeface="+mn-lt"/>
                <a:cs typeface="Estrangelo Edessa" pitchFamily="66"/>
              </a:rPr>
              <a:t> , </a:t>
            </a:r>
            <a:r>
              <a:rPr lang="ar-EG" sz="3200" dirty="0" smtClean="0">
                <a:latin typeface="+mn-lt"/>
                <a:cs typeface="Estrangelo Edessa" pitchFamily="66"/>
              </a:rPr>
              <a:t> اَنِ اضْرِبْ بِعَصَاكَ الْحَجَر</a:t>
            </a: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KALKALE’NİN HÜKMÜ</a:t>
            </a:r>
            <a:endParaRPr lang="tr-TR" dirty="0"/>
          </a:p>
        </p:txBody>
      </p:sp>
      <p:sp>
        <p:nvSpPr>
          <p:cNvPr id="3" name="2 İçerik Yer Tutucusu"/>
          <p:cNvSpPr>
            <a:spLocks noGrp="1"/>
          </p:cNvSpPr>
          <p:nvPr>
            <p:ph idx="1"/>
          </p:nvPr>
        </p:nvSpPr>
        <p:spPr>
          <a:xfrm>
            <a:off x="457200" y="1600200"/>
            <a:ext cx="8229600" cy="5069160"/>
          </a:xfrm>
        </p:spPr>
        <p:txBody>
          <a:bodyPr>
            <a:normAutofit fontScale="92500"/>
          </a:bodyPr>
          <a:lstStyle/>
          <a:p>
            <a:r>
              <a:rPr lang="tr-TR" dirty="0" err="1" smtClean="0"/>
              <a:t>Kalkale’nin</a:t>
            </a:r>
            <a:r>
              <a:rPr lang="tr-TR" dirty="0" smtClean="0"/>
              <a:t> hükmü vaciptir. Yani bütün Kıraat İmamları tarafından yapılmıştır.</a:t>
            </a:r>
          </a:p>
          <a:p>
            <a:r>
              <a:rPr lang="tr-TR" dirty="0" err="1" smtClean="0"/>
              <a:t>Kalkale</a:t>
            </a:r>
            <a:r>
              <a:rPr lang="tr-TR" dirty="0" smtClean="0"/>
              <a:t>, </a:t>
            </a:r>
            <a:r>
              <a:rPr lang="tr-TR" dirty="0" err="1" smtClean="0"/>
              <a:t>kalkale</a:t>
            </a:r>
            <a:r>
              <a:rPr lang="tr-TR" dirty="0" smtClean="0"/>
              <a:t> harfinin makablindeki harfin harekesine uygun yapılmalıdır.</a:t>
            </a:r>
          </a:p>
          <a:p>
            <a:r>
              <a:rPr lang="tr-TR" dirty="0" err="1" smtClean="0"/>
              <a:t>Kalkale</a:t>
            </a:r>
            <a:r>
              <a:rPr lang="tr-TR" dirty="0" smtClean="0"/>
              <a:t> de dikkat edilmesi geren şey harfin mahrecinin kuvvetlice sarsılmasıdır. Eğer bu işlem gereği gibi yapılmazsa, </a:t>
            </a:r>
            <a:r>
              <a:rPr lang="tr-TR" dirty="0" err="1" smtClean="0"/>
              <a:t>kalkale</a:t>
            </a:r>
            <a:r>
              <a:rPr lang="tr-TR" dirty="0" smtClean="0"/>
              <a:t> harfinde hareke ortaya çıkabilir. Bu da doğru bir uygulama olmaz.</a:t>
            </a:r>
          </a:p>
          <a:p>
            <a:r>
              <a:rPr lang="tr-TR" dirty="0" err="1" smtClean="0"/>
              <a:t>Kalkaleyi</a:t>
            </a:r>
            <a:r>
              <a:rPr lang="tr-TR" dirty="0" smtClean="0"/>
              <a:t> çok şiddetli yaparak sonrasında sakin bir hemze oluşmasını da engellemek gerekir.</a:t>
            </a: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ZAMİR</a:t>
            </a:r>
            <a:endParaRPr lang="tr-TR" dirty="0"/>
          </a:p>
        </p:txBody>
      </p:sp>
      <p:sp>
        <p:nvSpPr>
          <p:cNvPr id="3" name="2 İçerik Yer Tutucusu"/>
          <p:cNvSpPr>
            <a:spLocks noGrp="1"/>
          </p:cNvSpPr>
          <p:nvPr>
            <p:ph idx="1"/>
          </p:nvPr>
        </p:nvSpPr>
        <p:spPr/>
        <p:txBody>
          <a:bodyPr/>
          <a:lstStyle/>
          <a:p>
            <a:pPr algn="just"/>
            <a:r>
              <a:rPr lang="tr-TR" dirty="0" smtClean="0"/>
              <a:t>Tecvîd ilminde söz konusu zamir, sadece </a:t>
            </a:r>
            <a:r>
              <a:rPr lang="tr-TR" dirty="0" err="1" smtClean="0"/>
              <a:t>müfred</a:t>
            </a:r>
            <a:r>
              <a:rPr lang="tr-TR" dirty="0" smtClean="0"/>
              <a:t> müzekker </a:t>
            </a:r>
            <a:r>
              <a:rPr lang="tr-TR" dirty="0" err="1" smtClean="0"/>
              <a:t>gâib</a:t>
            </a:r>
            <a:r>
              <a:rPr lang="tr-TR" dirty="0" smtClean="0"/>
              <a:t> zamiri olan </a:t>
            </a:r>
            <a:r>
              <a:rPr lang="tr-TR" dirty="0" err="1" smtClean="0"/>
              <a:t>hû</a:t>
            </a:r>
            <a:r>
              <a:rPr lang="tr-TR" dirty="0" smtClean="0"/>
              <a:t> (</a:t>
            </a:r>
            <a:r>
              <a:rPr lang="ar-EG" dirty="0" smtClean="0"/>
              <a:t>ه</a:t>
            </a:r>
            <a:r>
              <a:rPr lang="tr-TR" dirty="0" smtClean="0"/>
              <a:t>) ‘dür.</a:t>
            </a:r>
          </a:p>
          <a:p>
            <a:pPr algn="just"/>
            <a:r>
              <a:rPr lang="tr-TR" dirty="0" smtClean="0"/>
              <a:t>Zamirin çeşitli kıraatlerde farklı okunuşu vardır. Âsım kıraatinin </a:t>
            </a:r>
            <a:r>
              <a:rPr lang="tr-TR" dirty="0" err="1" smtClean="0"/>
              <a:t>Hafs</a:t>
            </a:r>
            <a:r>
              <a:rPr lang="tr-TR" dirty="0" smtClean="0"/>
              <a:t> rivayetine göre; makabli harekeli olursa uzatılarak, sakin olursa uzatılmadan okunur.  </a:t>
            </a:r>
            <a:r>
              <a:rPr lang="ar-EG" sz="3600" b="1" dirty="0" smtClean="0">
                <a:latin typeface="Estrangelo Edessa" pitchFamily="66"/>
                <a:cs typeface="Estrangelo Edessa" pitchFamily="66"/>
              </a:rPr>
              <a:t>بِهِ , إِنَّه , عَلَيْهِ , فِيهِ</a:t>
            </a:r>
            <a:endParaRPr lang="tr-TR" sz="3600" b="1" dirty="0" smtClean="0">
              <a:latin typeface="Estrangelo Edessa" pitchFamily="66"/>
              <a:cs typeface="Estrangelo Edessa" pitchFamily="66"/>
            </a:endParaRPr>
          </a:p>
          <a:p>
            <a:pPr algn="just">
              <a:buNone/>
            </a:pPr>
            <a:endParaRPr lang="tr-TR" sz="3600" b="1" dirty="0">
              <a:cs typeface="Estrangelo Edessa" pitchFamily="66"/>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78698"/>
          </a:xfrm>
        </p:spPr>
        <p:txBody>
          <a:bodyPr>
            <a:normAutofit/>
          </a:bodyPr>
          <a:lstStyle/>
          <a:p>
            <a:pPr algn="l">
              <a:buFont typeface="Arial" pitchFamily="34" charset="0"/>
              <a:buChar char="•"/>
            </a:pPr>
            <a:r>
              <a:rPr lang="tr-TR" sz="3200" dirty="0" smtClean="0"/>
              <a:t> Vakf halinde zamir (yani üzerinde durulduğunda) daime medsiz (yani çekilmeden) okunur. </a:t>
            </a:r>
            <a:r>
              <a:rPr lang="ar-EG" b="1" dirty="0" smtClean="0">
                <a:latin typeface="Estrangelo Edessa" pitchFamily="66"/>
                <a:cs typeface="Estrangelo Edessa" pitchFamily="66"/>
              </a:rPr>
              <a:t>عَنْهُ , مِنْهُ , رَبَّهْ , لَهْ</a:t>
            </a:r>
            <a:r>
              <a:rPr lang="tr-TR" sz="3200" b="1" dirty="0" smtClean="0">
                <a:cs typeface="Estrangelo Edessa" pitchFamily="66"/>
              </a:rPr>
              <a:t> </a:t>
            </a:r>
            <a:r>
              <a:rPr lang="tr-TR" sz="3200" dirty="0" smtClean="0"/>
              <a:t/>
            </a:r>
            <a:br>
              <a:rPr lang="tr-TR" sz="3200" dirty="0" smtClean="0"/>
            </a:br>
            <a:r>
              <a:rPr lang="tr-TR" sz="3200" dirty="0" smtClean="0"/>
              <a:t>Zamirin makabli sâkin ise zamir çekilmez. </a:t>
            </a:r>
            <a:r>
              <a:rPr lang="ar-EG" b="1" dirty="0" smtClean="0">
                <a:latin typeface="Estrangelo Edessa" pitchFamily="66"/>
                <a:cs typeface="Estrangelo Edessa" pitchFamily="66"/>
              </a:rPr>
              <a:t>وَاجْتَبَاهُ</a:t>
            </a:r>
            <a:r>
              <a:rPr lang="ar-EG" dirty="0" smtClean="0">
                <a:latin typeface="Estrangelo Edessa" pitchFamily="66"/>
                <a:cs typeface="Estrangelo Edessa" pitchFamily="66"/>
              </a:rPr>
              <a:t> </a:t>
            </a:r>
            <a:r>
              <a:rPr lang="ar-EG" b="1" dirty="0" smtClean="0">
                <a:latin typeface="Estrangelo Edessa" pitchFamily="66"/>
                <a:cs typeface="Estrangelo Edessa" pitchFamily="66"/>
              </a:rPr>
              <a:t>وَهَدَاهُ</a:t>
            </a:r>
            <a:r>
              <a:rPr lang="tr-TR" dirty="0" smtClean="0">
                <a:cs typeface="Estrangelo Edessa" pitchFamily="66"/>
              </a:rPr>
              <a:t>   </a:t>
            </a:r>
            <a:r>
              <a:rPr lang="ar-EG" sz="3200" dirty="0" smtClean="0"/>
              <a:t/>
            </a:r>
            <a:br>
              <a:rPr lang="ar-EG" sz="3200" dirty="0" smtClean="0"/>
            </a:br>
            <a:r>
              <a:rPr lang="tr-TR" sz="3200" dirty="0" smtClean="0"/>
              <a:t>Kendisinden sonraki harf harekesiz olan zamir de çekilmez. </a:t>
            </a:r>
            <a:r>
              <a:rPr lang="ar-EG" sz="4900" b="1" dirty="0" smtClean="0">
                <a:latin typeface="Estrangelo Edessa" pitchFamily="66"/>
                <a:cs typeface="Estrangelo Edessa" pitchFamily="66"/>
              </a:rPr>
              <a:t>لَعَلِمَهُ الَّذِينَ , لَهُ الْمُلْكُ</a:t>
            </a:r>
            <a:r>
              <a:rPr lang="ar-EG" sz="3200" dirty="0" smtClean="0"/>
              <a:t/>
            </a:r>
            <a:br>
              <a:rPr lang="ar-EG" sz="3200" dirty="0" smtClean="0"/>
            </a:br>
            <a:r>
              <a:rPr lang="tr-TR" sz="3200" dirty="0" smtClean="0"/>
              <a:t>İki sâkin harfin arasında bulunduğunda da zamir çekilmez. </a:t>
            </a:r>
            <a:r>
              <a:rPr lang="ar-EG" sz="3200" dirty="0" smtClean="0"/>
              <a:t> </a:t>
            </a:r>
            <a:r>
              <a:rPr lang="ar-EG" sz="4900" b="1" dirty="0" smtClean="0">
                <a:latin typeface="Estrangelo Edessa" pitchFamily="66"/>
                <a:cs typeface="Estrangelo Edessa" pitchFamily="66"/>
              </a:rPr>
              <a:t>مِنْهُ ابْتِغَاءَ , يَعْلَمْهُ اللَّهُ</a:t>
            </a:r>
            <a:r>
              <a:rPr lang="tr-TR" sz="3200" dirty="0" smtClean="0"/>
              <a:t/>
            </a:r>
            <a:br>
              <a:rPr lang="tr-TR" sz="3200" dirty="0" smtClean="0"/>
            </a:br>
            <a:endParaRPr lang="tr-TR" sz="3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İSTİSNÂÎ DURUMLAR</a:t>
            </a:r>
            <a:endParaRPr lang="tr-TR" dirty="0"/>
          </a:p>
        </p:txBody>
      </p:sp>
      <p:sp>
        <p:nvSpPr>
          <p:cNvPr id="3" name="2 İçerik Yer Tutucusu"/>
          <p:cNvSpPr>
            <a:spLocks noGrp="1"/>
          </p:cNvSpPr>
          <p:nvPr>
            <p:ph idx="1"/>
          </p:nvPr>
        </p:nvSpPr>
        <p:spPr>
          <a:xfrm>
            <a:off x="457200" y="1196752"/>
            <a:ext cx="8229600" cy="5400600"/>
          </a:xfrm>
        </p:spPr>
        <p:txBody>
          <a:bodyPr>
            <a:normAutofit/>
          </a:bodyPr>
          <a:lstStyle/>
          <a:p>
            <a:pPr algn="just"/>
            <a:r>
              <a:rPr lang="ar-EG" dirty="0" smtClean="0">
                <a:cs typeface="+mj-cs"/>
              </a:rPr>
              <a:t>يَرْضَهُ</a:t>
            </a:r>
            <a:r>
              <a:rPr lang="tr-TR" dirty="0" smtClean="0">
                <a:cs typeface="+mj-cs"/>
              </a:rPr>
              <a:t> lafzındaki zamir, İmam Âsım kıraatinin </a:t>
            </a:r>
            <a:r>
              <a:rPr lang="tr-TR" dirty="0" err="1" smtClean="0">
                <a:cs typeface="+mj-cs"/>
              </a:rPr>
              <a:t>Hafs</a:t>
            </a:r>
            <a:r>
              <a:rPr lang="tr-TR" dirty="0" smtClean="0">
                <a:cs typeface="+mj-cs"/>
              </a:rPr>
              <a:t> rivayetine göre;  kelimenin aslında bulunup cezm sebebiyle hazfedilmiş olan harfe işaret etmek üzere (</a:t>
            </a:r>
            <a:r>
              <a:rPr lang="ar-EG" dirty="0" smtClean="0">
                <a:cs typeface="+mj-cs"/>
              </a:rPr>
              <a:t>يَرْضَاهُ</a:t>
            </a:r>
            <a:r>
              <a:rPr lang="tr-TR" dirty="0" smtClean="0">
                <a:cs typeface="+mj-cs"/>
              </a:rPr>
              <a:t>) zamir uzatılmadan okunur. </a:t>
            </a:r>
          </a:p>
          <a:p>
            <a:pPr algn="just"/>
            <a:r>
              <a:rPr lang="ar-EG" dirty="0" smtClean="0">
                <a:cs typeface="+mj-cs"/>
              </a:rPr>
              <a:t>فِيهِ مُهَانًا</a:t>
            </a:r>
            <a:r>
              <a:rPr lang="tr-TR" dirty="0" smtClean="0">
                <a:cs typeface="+mj-cs"/>
              </a:rPr>
              <a:t> ifadesindeki zamir, manaya dikkat çekmek için veya boğaz harfi olan </a:t>
            </a:r>
            <a:r>
              <a:rPr lang="tr-TR" dirty="0" err="1" smtClean="0">
                <a:cs typeface="+mj-cs"/>
              </a:rPr>
              <a:t>hâ’dan</a:t>
            </a:r>
            <a:r>
              <a:rPr lang="tr-TR" dirty="0" smtClean="0">
                <a:cs typeface="+mj-cs"/>
              </a:rPr>
              <a:t> dudak harfi olan </a:t>
            </a:r>
            <a:r>
              <a:rPr lang="tr-TR" dirty="0" err="1" smtClean="0">
                <a:cs typeface="+mj-cs"/>
              </a:rPr>
              <a:t>mîm’e</a:t>
            </a:r>
            <a:r>
              <a:rPr lang="tr-TR" dirty="0" smtClean="0">
                <a:cs typeface="+mj-cs"/>
              </a:rPr>
              <a:t> geçiş zor olduğu için, makabli harekesiz olmasına rağmen çekilerek okunur.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6106690"/>
          </a:xfrm>
        </p:spPr>
        <p:txBody>
          <a:bodyPr>
            <a:normAutofit/>
          </a:bodyPr>
          <a:lstStyle/>
          <a:p>
            <a:pPr algn="just">
              <a:buFont typeface="Arial" pitchFamily="34" charset="0"/>
              <a:buChar char="•"/>
            </a:pPr>
            <a:r>
              <a:rPr lang="tr-TR" sz="3200" dirty="0" smtClean="0">
                <a:latin typeface="+mn-lt"/>
              </a:rPr>
              <a:t> Bazı kelimelerde, zamire benzeyen fakat zamir olmayıp, kelimenin aslından olan </a:t>
            </a:r>
            <a:r>
              <a:rPr lang="tr-TR" sz="3200" dirty="0" err="1" smtClean="0">
                <a:latin typeface="+mn-lt"/>
              </a:rPr>
              <a:t>hé’ler</a:t>
            </a:r>
            <a:r>
              <a:rPr lang="tr-TR" sz="3200" dirty="0" smtClean="0">
                <a:latin typeface="+mn-lt"/>
              </a:rPr>
              <a:t> de çekilmez. </a:t>
            </a:r>
            <a:r>
              <a:rPr lang="ar-EG" dirty="0" smtClean="0">
                <a:latin typeface="Estrangelo Edessa" pitchFamily="66"/>
                <a:cs typeface="Estrangelo Edessa" pitchFamily="66"/>
              </a:rPr>
              <a:t>لَمْ يَنْتَهِ , لَمْ تَنْتَهِ , مَا نَفْقَهُ , فَوَاكِهُ</a:t>
            </a:r>
            <a:endParaRPr lang="tr-TR" dirty="0">
              <a:latin typeface="+mn-lt"/>
              <a:cs typeface="Estrangelo Edessa" pitchFamily="66"/>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LAFZATULLAH (</a:t>
            </a:r>
            <a:r>
              <a:rPr lang="ar-EG" b="1" dirty="0" smtClean="0">
                <a:latin typeface="Estrangelo Edessa" pitchFamily="66"/>
                <a:cs typeface="Estrangelo Edessa" pitchFamily="66"/>
              </a:rPr>
              <a:t>لَفْظَةُ اللَّه</a:t>
            </a:r>
            <a:r>
              <a:rPr lang="tr-TR" dirty="0" smtClean="0"/>
              <a:t>)</a:t>
            </a:r>
            <a:endParaRPr lang="tr-TR" dirty="0"/>
          </a:p>
        </p:txBody>
      </p:sp>
      <p:sp>
        <p:nvSpPr>
          <p:cNvPr id="3" name="2 İçerik Yer Tutucusu"/>
          <p:cNvSpPr>
            <a:spLocks noGrp="1"/>
          </p:cNvSpPr>
          <p:nvPr>
            <p:ph idx="1"/>
          </p:nvPr>
        </p:nvSpPr>
        <p:spPr/>
        <p:txBody>
          <a:bodyPr>
            <a:normAutofit/>
          </a:bodyPr>
          <a:lstStyle/>
          <a:p>
            <a:pPr algn="just"/>
            <a:r>
              <a:rPr lang="tr-TR" sz="2800" dirty="0" err="1" smtClean="0"/>
              <a:t>Lafzatullah</a:t>
            </a:r>
            <a:r>
              <a:rPr lang="tr-TR" sz="2800" dirty="0" smtClean="0"/>
              <a:t>, “Allah” lafzı, “Allah” kelimesi demektir.  Buna lafza-i celâl (yüce kelime) denir ve sadece “Allah” kelimesi için kullanılır. Aynı manada </a:t>
            </a:r>
            <a:r>
              <a:rPr lang="tr-TR" sz="2800" dirty="0" err="1" smtClean="0"/>
              <a:t>ism</a:t>
            </a:r>
            <a:r>
              <a:rPr lang="tr-TR" sz="2800" dirty="0" smtClean="0"/>
              <a:t>-i celâl tabiri de kullanılır.</a:t>
            </a:r>
          </a:p>
          <a:p>
            <a:pPr algn="just"/>
            <a:r>
              <a:rPr lang="tr-TR" sz="2800" dirty="0" smtClean="0"/>
              <a:t>Tecvîd ilminde </a:t>
            </a:r>
            <a:r>
              <a:rPr lang="tr-TR" sz="2800" dirty="0" err="1" smtClean="0"/>
              <a:t>Lafzatullah</a:t>
            </a:r>
            <a:r>
              <a:rPr lang="tr-TR" sz="2800" dirty="0" smtClean="0"/>
              <a:t> konusu, “Allah” lafzının hangi durumda nasıl okunacağı hususunu ihtiva eder.</a:t>
            </a:r>
          </a:p>
          <a:p>
            <a:pPr algn="just"/>
            <a:r>
              <a:rPr lang="tr-TR" sz="2800" dirty="0" smtClean="0"/>
              <a:t>Bilindiği gibi lâm (</a:t>
            </a:r>
            <a:r>
              <a:rPr lang="ar-EG" sz="2800" dirty="0" smtClean="0"/>
              <a:t>ل</a:t>
            </a:r>
            <a:r>
              <a:rPr lang="tr-TR" sz="2800" dirty="0" smtClean="0"/>
              <a:t>) harfi, aslında ince bir harftir. Bu harf, Allah lafzında bulunduğunda ise makablinin harekesine göre kalın da okunabilmektedir.</a:t>
            </a:r>
            <a:endParaRPr lang="tr-T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LAFZATULLAH’IN OKUNUŞU</a:t>
            </a:r>
            <a:endParaRPr lang="tr-TR" dirty="0"/>
          </a:p>
        </p:txBody>
      </p:sp>
      <p:sp>
        <p:nvSpPr>
          <p:cNvPr id="3" name="2 İçerik Yer Tutucusu"/>
          <p:cNvSpPr>
            <a:spLocks noGrp="1"/>
          </p:cNvSpPr>
          <p:nvPr>
            <p:ph idx="1"/>
          </p:nvPr>
        </p:nvSpPr>
        <p:spPr>
          <a:xfrm>
            <a:off x="457200" y="1268760"/>
            <a:ext cx="8435280" cy="5400600"/>
          </a:xfrm>
        </p:spPr>
        <p:txBody>
          <a:bodyPr>
            <a:normAutofit fontScale="92500" lnSpcReduction="20000"/>
          </a:bodyPr>
          <a:lstStyle/>
          <a:p>
            <a:pPr algn="just"/>
            <a:r>
              <a:rPr lang="tr-TR" dirty="0" err="1" smtClean="0"/>
              <a:t>Lafzatullah’ın</a:t>
            </a:r>
            <a:r>
              <a:rPr lang="tr-TR" dirty="0" smtClean="0"/>
              <a:t> makabli </a:t>
            </a:r>
            <a:r>
              <a:rPr lang="tr-TR" dirty="0" err="1" smtClean="0"/>
              <a:t>meftuh</a:t>
            </a:r>
            <a:r>
              <a:rPr lang="tr-TR" dirty="0" smtClean="0"/>
              <a:t> veya </a:t>
            </a:r>
            <a:r>
              <a:rPr lang="tr-TR" dirty="0" err="1" smtClean="0"/>
              <a:t>madmûm</a:t>
            </a:r>
            <a:r>
              <a:rPr lang="tr-TR" dirty="0" smtClean="0"/>
              <a:t> olduğunda lâm (</a:t>
            </a:r>
            <a:r>
              <a:rPr lang="ar-EG" dirty="0" smtClean="0"/>
              <a:t>ل</a:t>
            </a:r>
            <a:r>
              <a:rPr lang="tr-TR" dirty="0" smtClean="0"/>
              <a:t>) harfi kalın okunur. </a:t>
            </a:r>
            <a:r>
              <a:rPr lang="ar-EG" sz="4300" b="1" dirty="0" smtClean="0">
                <a:latin typeface="Estrangelo Edessa" pitchFamily="66"/>
                <a:cs typeface="Estrangelo Edessa" pitchFamily="66"/>
              </a:rPr>
              <a:t>فَضْلُ اللَّهِ , نَصْرُ اللَّهِ , إنَّ اللَّهَ , وَ اللَّهُ , وَكَانَ اللَّهُ , عِنْدَ اللَّهِ</a:t>
            </a:r>
            <a:endParaRPr lang="tr-TR" sz="4300" b="1" dirty="0" smtClean="0">
              <a:latin typeface="Estrangelo Edessa" pitchFamily="66"/>
              <a:cs typeface="Estrangelo Edessa" pitchFamily="66"/>
            </a:endParaRPr>
          </a:p>
          <a:p>
            <a:pPr algn="just"/>
            <a:r>
              <a:rPr lang="tr-TR" dirty="0" err="1" smtClean="0">
                <a:cs typeface="Estrangelo Edessa" pitchFamily="66"/>
              </a:rPr>
              <a:t>Lafzatullah’ın</a:t>
            </a:r>
            <a:r>
              <a:rPr lang="tr-TR" dirty="0" smtClean="0">
                <a:cs typeface="Estrangelo Edessa" pitchFamily="66"/>
              </a:rPr>
              <a:t> makabli </a:t>
            </a:r>
            <a:r>
              <a:rPr lang="tr-TR" dirty="0" err="1" smtClean="0">
                <a:cs typeface="Estrangelo Edessa" pitchFamily="66"/>
              </a:rPr>
              <a:t>meksûr</a:t>
            </a:r>
            <a:r>
              <a:rPr lang="tr-TR" dirty="0" smtClean="0">
                <a:cs typeface="Estrangelo Edessa" pitchFamily="66"/>
              </a:rPr>
              <a:t> olduğunda ise lâm (</a:t>
            </a:r>
            <a:r>
              <a:rPr lang="ar-EG" dirty="0" smtClean="0">
                <a:cs typeface="Estrangelo Edessa" pitchFamily="66"/>
              </a:rPr>
              <a:t>ل</a:t>
            </a:r>
            <a:r>
              <a:rPr lang="tr-TR" dirty="0" smtClean="0">
                <a:cs typeface="Estrangelo Edessa" pitchFamily="66"/>
              </a:rPr>
              <a:t>) harfi ince okunur. </a:t>
            </a:r>
            <a:r>
              <a:rPr lang="ar-EG" sz="4300" b="1" dirty="0" smtClean="0">
                <a:cs typeface="Estrangelo Edessa" pitchFamily="66"/>
              </a:rPr>
              <a:t>أمِ اللَّهُ , لِلَّهِ , بِاللَّهِ , بِإِذْنِ اللَّهِ</a:t>
            </a:r>
            <a:r>
              <a:rPr lang="tr-TR" sz="4300" dirty="0" smtClean="0">
                <a:cs typeface="Estrangelo Edessa" pitchFamily="66"/>
              </a:rPr>
              <a:t> </a:t>
            </a:r>
            <a:endParaRPr lang="ar-EG" sz="4300" dirty="0" smtClean="0">
              <a:cs typeface="Estrangelo Edessa" pitchFamily="66"/>
            </a:endParaRPr>
          </a:p>
          <a:p>
            <a:pPr algn="just"/>
            <a:r>
              <a:rPr lang="ar-EG" sz="4300" b="1" dirty="0" smtClean="0">
                <a:cs typeface="Estrangelo Edessa" pitchFamily="66"/>
              </a:rPr>
              <a:t>أَللَّهُمَّ</a:t>
            </a:r>
            <a:r>
              <a:rPr lang="ar-EG" sz="4000" dirty="0" smtClean="0">
                <a:cs typeface="Estrangelo Edessa" pitchFamily="66"/>
              </a:rPr>
              <a:t> </a:t>
            </a:r>
            <a:r>
              <a:rPr lang="tr-TR" sz="4000" dirty="0" smtClean="0">
                <a:cs typeface="Estrangelo Edessa" pitchFamily="66"/>
              </a:rPr>
              <a:t> </a:t>
            </a:r>
            <a:r>
              <a:rPr lang="tr-TR" dirty="0" smtClean="0">
                <a:cs typeface="Estrangelo Edessa" pitchFamily="66"/>
              </a:rPr>
              <a:t>lafzı da aynı </a:t>
            </a:r>
            <a:r>
              <a:rPr lang="tr-TR" dirty="0" err="1" smtClean="0">
                <a:cs typeface="Estrangelo Edessa" pitchFamily="66"/>
              </a:rPr>
              <a:t>kâideye</a:t>
            </a:r>
            <a:r>
              <a:rPr lang="tr-TR" dirty="0" smtClean="0">
                <a:cs typeface="Estrangelo Edessa" pitchFamily="66"/>
              </a:rPr>
              <a:t> tabidir. Öncesi </a:t>
            </a:r>
            <a:r>
              <a:rPr lang="tr-TR" dirty="0" err="1" smtClean="0">
                <a:cs typeface="Estrangelo Edessa" pitchFamily="66"/>
              </a:rPr>
              <a:t>meftûh</a:t>
            </a:r>
            <a:r>
              <a:rPr lang="tr-TR" dirty="0" smtClean="0">
                <a:cs typeface="Estrangelo Edessa" pitchFamily="66"/>
              </a:rPr>
              <a:t> veya </a:t>
            </a:r>
            <a:r>
              <a:rPr lang="tr-TR" dirty="0" err="1" smtClean="0">
                <a:cs typeface="Estrangelo Edessa" pitchFamily="66"/>
              </a:rPr>
              <a:t>madmûm</a:t>
            </a:r>
            <a:r>
              <a:rPr lang="tr-TR" dirty="0" smtClean="0">
                <a:cs typeface="Estrangelo Edessa" pitchFamily="66"/>
              </a:rPr>
              <a:t> olursa kalın, </a:t>
            </a:r>
            <a:r>
              <a:rPr lang="tr-TR" dirty="0" err="1" smtClean="0">
                <a:cs typeface="Estrangelo Edessa" pitchFamily="66"/>
              </a:rPr>
              <a:t>meksûr</a:t>
            </a:r>
            <a:r>
              <a:rPr lang="tr-TR" dirty="0" smtClean="0">
                <a:cs typeface="Estrangelo Edessa" pitchFamily="66"/>
              </a:rPr>
              <a:t> olursa ince okunur. </a:t>
            </a:r>
            <a:r>
              <a:rPr lang="ar-EG" sz="4300" b="1" dirty="0" smtClean="0">
                <a:cs typeface="Estrangelo Edessa" pitchFamily="66"/>
              </a:rPr>
              <a:t> وَإِذْ قَالُوا اللَّهُمَّ , سُبْحَانَكَ اللَّهُمَّ ـ قُلِ اللَّهُمَّ</a:t>
            </a:r>
            <a:endParaRPr lang="tr-TR" sz="4300" b="1" dirty="0">
              <a:cs typeface="Estrangelo Edessa" pitchFamily="66"/>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1031</Words>
  <Application>Microsoft Office PowerPoint</Application>
  <PresentationFormat>Ekran Gösterisi (4:3)</PresentationFormat>
  <Paragraphs>60</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Ofis Teması</vt:lpstr>
      <vt:lpstr>KALKALE (القلقلة)</vt:lpstr>
      <vt:lpstr> Kalkale harfleri şeddeli olursa, vakf halinde şeddeden sonra kalkale yapılır. Yani kalkale harfinin ikisi de (birincisi sakin okunarak, ikincisi kalkale yapılarak) belirtilir. تَبَّ , بِاالْحَقِّ   gibi… Vasl halinde ise normal olarak okunur. أَنْ أَدُّو , الْحَجُّ  Bir yerde idğâm ile kalkale bir arada bulunursa, idğam kalkaleye manidir kaidesi gereği, kalkale terkedilir ve sadece idğâm yapılır. مَاعَبَدْتُمْ ,  اَلَمْ نَخْلُقْكُمْ  ,  اَنِ اضْرِبْ بِعَصَاكَ الْحَجَر</vt:lpstr>
      <vt:lpstr>KALKALE’NİN HÜKMÜ</vt:lpstr>
      <vt:lpstr>ZAMİR</vt:lpstr>
      <vt:lpstr> Vakf halinde zamir (yani üzerinde durulduğunda) daime medsiz (yani çekilmeden) okunur. عَنْهُ , مِنْهُ , رَبَّهْ , لَهْ  Zamirin makabli sâkin ise zamir çekilmez. وَاجْتَبَاهُ وَهَدَاهُ    Kendisinden sonraki harf harekesiz olan zamir de çekilmez. لَعَلِمَهُ الَّذِينَ , لَهُ الْمُلْكُ İki sâkin harfin arasında bulunduğunda da zamir çekilmez.  مِنْهُ ابْتِغَاءَ , يَعْلَمْهُ اللَّهُ </vt:lpstr>
      <vt:lpstr>İSTİSNÂÎ DURUMLAR</vt:lpstr>
      <vt:lpstr> Bazı kelimelerde, zamire benzeyen fakat zamir olmayıp, kelimenin aslından olan hé’ler de çekilmez. لَمْ يَنْتَهِ , لَمْ تَنْتَهِ , مَا نَفْقَهُ , فَوَاكِهُ</vt:lpstr>
      <vt:lpstr>LAFZATULLAH (لَفْظَةُ اللَّه)</vt:lpstr>
      <vt:lpstr>LAFZATULLAH’IN OKUNUŞU</vt:lpstr>
      <vt:lpstr> Lafzatullâhın belirtilen şartlarda kalın okunmasının ta’zîm (yüceltme) için; ince okunmasının ise tahsîn (güzelleştirme) için olduğu ifade edilmiştir. Daha önce de işaret edildiği üzere bu tür açıklamalar, sonradan ortaya konulmuş hususlardır. Aslında asıl sebep, Kur’ân kıraatının Peygamberimizden bu şekilde öğrenilmiş olmasıdır.</vt:lpstr>
      <vt:lpstr>SEKTE (السكتة)</vt:lpstr>
      <vt:lpstr>SEKTENİN MÜDDETİ VE ÖZELLİĞİ</vt:lpstr>
      <vt:lpstr>SEKTENİN YAPILDIĞI YERLER</vt:lpstr>
      <vt:lpstr> Bu ayetlerde sekte yapılmasının sebebi; Birinci ve ikinci ayette: İki ayet arasını ayırarak sıfat mevsuf ilişkisi izlenimini ortadan kaldırmak ve mananın doğru anlaşılmasını sağlamak: Hamdolsun Allah’a ki kulu Muhammed’ Kitab’ı indirdi ve ona hiçbir eğrilik koymadı. Onu dosdoğru bir kitap olarak indirdi. Eğer bu ayette sekte yapılmazsa, Onu “dosdoğru bir eğrilikle indirdi” gibi bir mana çıkar. Bu ise ayetin anlatmak mana ile taban tabana zıttır. </vt:lpstr>
      <vt:lpstr> Yâsin Sûresi 52. ayette ayet meali sekte yapıldığında şöyle olmaktadır: “(İşte o zaman) Eyvah! Bizi kabrimizden kim kaldırdı? Bu Rahmân’ın vaad ettiğidir. Peygamberler gerçekten doğru söylemişler! derler.” şeklinde olmaktadır. Sekte yapılmayıp, vakf yapıldığı takdirde, inkarcılara ait olan “Bu Rahmân’ın vaad ettiğidir. Peygamberler gerçekten doğru söylemişler!” sözü Allah’a veya meleklere aitmiş gibi anlaşılmaya müsait hale gelmektedir.</vt:lpstr>
      <vt:lpstr> Kıyame sûresi 27 ve Muttaffifîn sûresi 14. ayette; Eğer مَنْ رَاقِ   ve رَانَ بَلْifadelerinde sekte yapılmayıp idğamlı bir şekilde okunursa, bu takdirde مَرَّاق “çorbacı”, بَرَّانَ  ise “küpçü” manasına gelir ki bu kelimelerin ayetin murad ettiği mana ile uzaktan veya yakından alakası yoktur.  Bu sebepler zahirî sebepler olmakla beraber asıl sebep rivayettir.</vt:lpstr>
      <vt:lpstr>HÂ-İ SEKTE (هَاءُ السَّكْتِ)</vt:lpstr>
      <vt:lpstr>BU KELİMELERİN OKUNUŞU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KALKALE (القلقلة)</dc:title>
  <cp:lastModifiedBy>user</cp:lastModifiedBy>
  <cp:revision>7</cp:revision>
  <dcterms:modified xsi:type="dcterms:W3CDTF">2018-01-03T11:04:53Z</dcterms:modified>
</cp:coreProperties>
</file>