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27.5.2015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E:\Sunum\Devam edenler\Çocuk ve Sanat\cocuk ve sanat pow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9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Disiplin Temelli Sanat Eğitimi’ndeki (DTSE)</a:t>
            </a:r>
            <a:r>
              <a:rPr lang="tr-TR" dirty="0" smtClean="0"/>
              <a:t> gibi </a:t>
            </a:r>
            <a:r>
              <a:rPr lang="tr-TR" dirty="0" smtClean="0"/>
              <a:t>bir öğretim </a:t>
            </a:r>
            <a:r>
              <a:rPr lang="tr-TR" dirty="0" smtClean="0"/>
              <a:t>programı geliştirme çerçevesini sağlamıştır.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9900"/>
                </a:solidFill>
              </a:rPr>
              <a:t>ERKEN ÇOCUKLUK SANAT </a:t>
            </a:r>
            <a:r>
              <a:rPr lang="tr-TR" b="1" dirty="0" smtClean="0">
                <a:solidFill>
                  <a:srgbClr val="FF9900"/>
                </a:solidFill>
              </a:rPr>
              <a:t>PROGRAMI’NIN KAPSAMI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1- Duyusal Deneyimler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5216" y="2357430"/>
            <a:ext cx="532523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2. Estetik Deneyimler</a:t>
            </a:r>
          </a:p>
          <a:p>
            <a:pPr>
              <a:buNone/>
            </a:pPr>
            <a:r>
              <a:rPr lang="tr-TR" b="1" dirty="0" smtClean="0">
                <a:solidFill>
                  <a:srgbClr val="00B0F0"/>
                </a:solidFill>
              </a:rPr>
              <a:t>3. Sanat Çalışmalarında Zaman, Yer </a:t>
            </a:r>
            <a:r>
              <a:rPr lang="tr-TR" b="1" dirty="0" smtClean="0">
                <a:solidFill>
                  <a:srgbClr val="00B0F0"/>
                </a:solidFill>
              </a:rPr>
              <a:t>ve Materyal</a:t>
            </a:r>
            <a:endParaRPr lang="tr-TR" dirty="0">
              <a:solidFill>
                <a:srgbClr val="00B0F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857364"/>
            <a:ext cx="4084145" cy="282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857364"/>
            <a:ext cx="4175441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182" y="2070091"/>
            <a:ext cx="8935636" cy="271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SANATSAL TARZLAR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Soyut sanat</a:t>
            </a:r>
            <a:r>
              <a:rPr lang="tr-TR" dirty="0" smtClean="0"/>
              <a:t>, sunulan nesneyle yalnızca kısmi </a:t>
            </a:r>
            <a:r>
              <a:rPr lang="tr-TR" dirty="0" smtClean="0"/>
              <a:t>bir benzerlik </a:t>
            </a:r>
            <a:r>
              <a:rPr lang="tr-TR" dirty="0" smtClean="0"/>
              <a:t>gösterir</a:t>
            </a:r>
            <a:r>
              <a:rPr lang="tr-TR" dirty="0" smtClean="0"/>
              <a:t>.</a:t>
            </a:r>
          </a:p>
          <a:p>
            <a:r>
              <a:rPr lang="tr-TR" b="1" dirty="0" smtClean="0"/>
              <a:t>Nesnel olmayan sanat</a:t>
            </a:r>
            <a:r>
              <a:rPr lang="tr-TR" dirty="0" smtClean="0"/>
              <a:t> renk, şekil, çizgi ve </a:t>
            </a:r>
            <a:r>
              <a:rPr lang="tr-TR" dirty="0" smtClean="0"/>
              <a:t>tasarımla yaratıcı </a:t>
            </a:r>
            <a:r>
              <a:rPr lang="tr-TR" dirty="0" smtClean="0"/>
              <a:t>bir şekilde oynamayı içerir.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Tarih Öncesi ya da İlkel </a:t>
            </a:r>
            <a:r>
              <a:rPr lang="tr-TR" b="1" dirty="0" smtClean="0">
                <a:solidFill>
                  <a:srgbClr val="00B0F0"/>
                </a:solidFill>
              </a:rPr>
              <a:t>Sanat</a:t>
            </a:r>
          </a:p>
          <a:p>
            <a:r>
              <a:rPr lang="de-DE" b="1" dirty="0" err="1" smtClean="0">
                <a:solidFill>
                  <a:srgbClr val="00B0F0"/>
                </a:solidFill>
              </a:rPr>
              <a:t>Natüralist</a:t>
            </a:r>
            <a:r>
              <a:rPr lang="de-DE" b="1" dirty="0" smtClean="0">
                <a:solidFill>
                  <a:srgbClr val="00B0F0"/>
                </a:solidFill>
              </a:rPr>
              <a:t> </a:t>
            </a:r>
            <a:r>
              <a:rPr lang="de-DE" b="1" dirty="0" err="1" smtClean="0">
                <a:solidFill>
                  <a:srgbClr val="00B0F0"/>
                </a:solidFill>
              </a:rPr>
              <a:t>ya</a:t>
            </a:r>
            <a:r>
              <a:rPr lang="de-DE" b="1" dirty="0" smtClean="0">
                <a:solidFill>
                  <a:srgbClr val="00B0F0"/>
                </a:solidFill>
              </a:rPr>
              <a:t> da Realist </a:t>
            </a:r>
            <a:r>
              <a:rPr lang="de-DE" b="1" dirty="0" err="1" smtClean="0">
                <a:solidFill>
                  <a:srgbClr val="00B0F0"/>
                </a:solidFill>
              </a:rPr>
              <a:t>Sanat</a:t>
            </a:r>
            <a:endParaRPr lang="tr-TR" b="1" dirty="0" smtClean="0">
              <a:solidFill>
                <a:srgbClr val="00B0F0"/>
              </a:solidFill>
            </a:endParaRPr>
          </a:p>
          <a:p>
            <a:r>
              <a:rPr lang="tr-TR" sz="2500" b="1" dirty="0" smtClean="0"/>
              <a:t>Soyut sanat</a:t>
            </a:r>
            <a:r>
              <a:rPr lang="tr-TR" sz="2500" dirty="0" smtClean="0"/>
              <a:t>, sunulan nesneyle yalnızca kısmi </a:t>
            </a:r>
            <a:r>
              <a:rPr lang="tr-TR" sz="2500" dirty="0" smtClean="0"/>
              <a:t>bir benzerlik </a:t>
            </a:r>
            <a:r>
              <a:rPr lang="tr-TR" sz="2500" dirty="0" smtClean="0"/>
              <a:t>gösterir</a:t>
            </a:r>
            <a:r>
              <a:rPr lang="tr-TR" sz="2500" dirty="0" smtClean="0"/>
              <a:t>.</a:t>
            </a:r>
          </a:p>
          <a:p>
            <a:r>
              <a:rPr lang="tr-TR" sz="2500" b="1" dirty="0" smtClean="0"/>
              <a:t>Nesnel olmayan sanat </a:t>
            </a:r>
            <a:r>
              <a:rPr lang="tr-TR" sz="2500" dirty="0" smtClean="0"/>
              <a:t>renk, şekil, çizgi ve </a:t>
            </a:r>
            <a:r>
              <a:rPr lang="tr-TR" sz="2500" dirty="0" smtClean="0"/>
              <a:t>tasarımla yaratıcı </a:t>
            </a:r>
            <a:r>
              <a:rPr lang="tr-TR" sz="2500" dirty="0" smtClean="0"/>
              <a:t>bir şekilde oynamayı içerir.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b="1" dirty="0" err="1" smtClean="0">
                <a:solidFill>
                  <a:srgbClr val="00B0F0"/>
                </a:solidFill>
              </a:rPr>
              <a:t>Natüralist</a:t>
            </a:r>
            <a:r>
              <a:rPr lang="de-DE" b="1" dirty="0" smtClean="0">
                <a:solidFill>
                  <a:srgbClr val="00B0F0"/>
                </a:solidFill>
              </a:rPr>
              <a:t> </a:t>
            </a:r>
            <a:r>
              <a:rPr lang="de-DE" b="1" dirty="0" err="1" smtClean="0">
                <a:solidFill>
                  <a:srgbClr val="00B0F0"/>
                </a:solidFill>
              </a:rPr>
              <a:t>ya</a:t>
            </a:r>
            <a:r>
              <a:rPr lang="de-DE" b="1" dirty="0" smtClean="0">
                <a:solidFill>
                  <a:srgbClr val="00B0F0"/>
                </a:solidFill>
              </a:rPr>
              <a:t> da Realist </a:t>
            </a:r>
            <a:r>
              <a:rPr lang="de-DE" b="1" dirty="0" err="1" smtClean="0">
                <a:solidFill>
                  <a:srgbClr val="00B0F0"/>
                </a:solidFill>
              </a:rPr>
              <a:t>Sanat</a:t>
            </a:r>
            <a:endParaRPr lang="tr-TR" b="1" dirty="0" smtClean="0">
              <a:solidFill>
                <a:srgbClr val="00B0F0"/>
              </a:solidFill>
            </a:endParaRPr>
          </a:p>
          <a:p>
            <a:r>
              <a:rPr lang="tr-TR" sz="2500" b="1" dirty="0" smtClean="0"/>
              <a:t>Natüralizm</a:t>
            </a:r>
            <a:r>
              <a:rPr lang="tr-TR" sz="2500" dirty="0" smtClean="0"/>
              <a:t> ve </a:t>
            </a:r>
            <a:r>
              <a:rPr lang="tr-TR" sz="2500" b="1" dirty="0" smtClean="0"/>
              <a:t>realizm</a:t>
            </a:r>
            <a:r>
              <a:rPr lang="tr-TR" sz="2500" dirty="0" smtClean="0"/>
              <a:t> bir ölçüde farklı terimler </a:t>
            </a:r>
            <a:r>
              <a:rPr lang="tr-TR" sz="2500" dirty="0" smtClean="0"/>
              <a:t>olmasına rağmen </a:t>
            </a:r>
            <a:r>
              <a:rPr lang="tr-TR" sz="2500" dirty="0" smtClean="0"/>
              <a:t>bunları alternatifli olarak kullanacağız</a:t>
            </a:r>
            <a:r>
              <a:rPr lang="tr-TR" sz="2500" dirty="0" smtClean="0"/>
              <a:t>.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Empresyonizm (İzlenimcilik</a:t>
            </a:r>
            <a:r>
              <a:rPr lang="tr-TR" b="1" dirty="0" smtClean="0">
                <a:solidFill>
                  <a:srgbClr val="00B0F0"/>
                </a:solidFill>
              </a:rPr>
              <a:t>)</a:t>
            </a:r>
          </a:p>
          <a:p>
            <a:r>
              <a:rPr lang="tr-TR" sz="2500" b="1" dirty="0" smtClean="0"/>
              <a:t>Empresyonizm</a:t>
            </a:r>
            <a:r>
              <a:rPr lang="tr-TR" sz="2500" dirty="0" smtClean="0"/>
              <a:t> sanatçıların olduğunu bildikleri </a:t>
            </a:r>
            <a:r>
              <a:rPr lang="tr-TR" sz="2500" dirty="0" smtClean="0"/>
              <a:t>şeyi değil </a:t>
            </a:r>
            <a:r>
              <a:rPr lang="tr-TR" sz="2500" dirty="0" smtClean="0"/>
              <a:t>algıladıklarını resmettiği bir sanatsal akımdır.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Noktacılık</a:t>
            </a:r>
          </a:p>
          <a:p>
            <a:r>
              <a:rPr lang="tr-TR" sz="2500" dirty="0" smtClean="0"/>
              <a:t>Empresyonizmin bir dalı olan </a:t>
            </a:r>
            <a:r>
              <a:rPr lang="tr-TR" sz="2500" b="1" dirty="0" smtClean="0"/>
              <a:t>Noktacılık</a:t>
            </a:r>
            <a:r>
              <a:rPr lang="tr-TR" sz="2500" dirty="0" smtClean="0"/>
              <a:t> ya da </a:t>
            </a:r>
            <a:r>
              <a:rPr lang="tr-TR" sz="2500" dirty="0" err="1" smtClean="0"/>
              <a:t>Puantilizm</a:t>
            </a:r>
            <a:r>
              <a:rPr lang="tr-TR" sz="2500" dirty="0" smtClean="0"/>
              <a:t> renge </a:t>
            </a:r>
            <a:r>
              <a:rPr lang="tr-TR" sz="2500" dirty="0" smtClean="0"/>
              <a:t>yönelik bir ilgiyi ve bunu yansıtma </a:t>
            </a:r>
            <a:r>
              <a:rPr lang="tr-TR" sz="2500" dirty="0" smtClean="0"/>
              <a:t>konusunda yenilikçi </a:t>
            </a:r>
            <a:r>
              <a:rPr lang="tr-TR" sz="2500" dirty="0" smtClean="0"/>
              <a:t>bir tekniği içerir</a:t>
            </a:r>
            <a:r>
              <a:rPr lang="tr-TR" sz="2500" dirty="0" smtClean="0"/>
              <a:t>.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Dışavurumculuk (Ekspresyonizm</a:t>
            </a:r>
            <a:r>
              <a:rPr lang="tr-TR" b="1" dirty="0" smtClean="0">
                <a:solidFill>
                  <a:srgbClr val="00B0F0"/>
                </a:solidFill>
              </a:rPr>
              <a:t>)</a:t>
            </a:r>
          </a:p>
          <a:p>
            <a:r>
              <a:rPr lang="tr-TR" sz="2500" b="1" dirty="0" smtClean="0"/>
              <a:t>Dışavurumculuk</a:t>
            </a:r>
            <a:r>
              <a:rPr lang="tr-TR" sz="2500" dirty="0" smtClean="0"/>
              <a:t> sanatçının duygu ve izlenimlerinin </a:t>
            </a:r>
            <a:r>
              <a:rPr lang="tr-TR" sz="2500" dirty="0" smtClean="0"/>
              <a:t>dışavurumuna dayanan </a:t>
            </a:r>
            <a:r>
              <a:rPr lang="tr-TR" sz="2500" dirty="0" smtClean="0"/>
              <a:t>bir sanatsal akımdır.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solidFill>
                  <a:srgbClr val="00B0F0"/>
                </a:solidFill>
              </a:rPr>
              <a:t>Soyut </a:t>
            </a:r>
            <a:r>
              <a:rPr lang="tr-TR" b="1" dirty="0" smtClean="0">
                <a:solidFill>
                  <a:srgbClr val="00B0F0"/>
                </a:solidFill>
              </a:rPr>
              <a:t>Sanat</a:t>
            </a:r>
          </a:p>
          <a:p>
            <a:r>
              <a:rPr lang="tr-TR" sz="2500" dirty="0" smtClean="0"/>
              <a:t>Soyut Sanatla uğraşan sanatçılar renk ve boyanın </a:t>
            </a:r>
            <a:r>
              <a:rPr lang="tr-TR" sz="2500" dirty="0" smtClean="0"/>
              <a:t>fiziksel kalitesiyle </a:t>
            </a:r>
            <a:r>
              <a:rPr lang="tr-TR" sz="2500" dirty="0" smtClean="0"/>
              <a:t>yani: “Boya ile tuval üzerinde ne yapabilirim</a:t>
            </a:r>
            <a:r>
              <a:rPr lang="tr-TR" sz="2500" dirty="0" smtClean="0"/>
              <a:t>?” sorusuyla </a:t>
            </a:r>
            <a:r>
              <a:rPr lang="tr-TR" sz="2500" dirty="0" smtClean="0"/>
              <a:t>ilgilenirler Soyut dışavurumculuk 2. </a:t>
            </a:r>
            <a:r>
              <a:rPr lang="tr-TR" sz="2500" dirty="0" smtClean="0"/>
              <a:t>Dünya Savaşı </a:t>
            </a:r>
            <a:r>
              <a:rPr lang="tr-TR" sz="2500" dirty="0" smtClean="0"/>
              <a:t>sonrasında başlamıştır</a:t>
            </a:r>
            <a:r>
              <a:rPr lang="tr-TR" sz="2500" dirty="0" smtClean="0"/>
              <a:t>.</a:t>
            </a:r>
          </a:p>
          <a:p>
            <a:r>
              <a:rPr lang="tr-TR" b="1" dirty="0" err="1" smtClean="0">
                <a:solidFill>
                  <a:srgbClr val="00B0F0"/>
                </a:solidFill>
              </a:rPr>
              <a:t>Fovizm</a:t>
            </a:r>
            <a:endParaRPr lang="tr-TR" b="1" dirty="0" smtClean="0">
              <a:solidFill>
                <a:srgbClr val="00B0F0"/>
              </a:solidFill>
            </a:endParaRPr>
          </a:p>
          <a:p>
            <a:r>
              <a:rPr lang="tr-TR" sz="2500" b="1" dirty="0" err="1" smtClean="0"/>
              <a:t>Fovizm</a:t>
            </a:r>
            <a:r>
              <a:rPr lang="tr-TR" sz="2500" dirty="0" smtClean="0"/>
              <a:t>, dışavurumculuğun bir dalıdır. </a:t>
            </a:r>
            <a:r>
              <a:rPr lang="tr-TR" sz="2500" dirty="0" err="1" smtClean="0"/>
              <a:t>Fovistler</a:t>
            </a:r>
            <a:r>
              <a:rPr lang="tr-TR" sz="2500" dirty="0" smtClean="0"/>
              <a:t>, </a:t>
            </a:r>
            <a:r>
              <a:rPr lang="tr-TR" sz="2500" dirty="0" smtClean="0"/>
              <a:t>saf ve </a:t>
            </a:r>
            <a:r>
              <a:rPr lang="tr-TR" sz="2500" dirty="0" smtClean="0"/>
              <a:t>parlak renkleri cüretkârca kullanmışlar; neşe, keyif</a:t>
            </a:r>
            <a:r>
              <a:rPr lang="tr-TR" sz="2500" dirty="0" smtClean="0"/>
              <a:t>, rahatlık</a:t>
            </a:r>
            <a:r>
              <a:rPr lang="tr-TR" sz="2500" dirty="0" smtClean="0"/>
              <a:t>, aşk ve mutluluk gibi olumlu duyguları </a:t>
            </a:r>
            <a:r>
              <a:rPr lang="tr-TR" sz="2500" dirty="0" smtClean="0"/>
              <a:t>yansıtmanın yenilikçi </a:t>
            </a:r>
            <a:r>
              <a:rPr lang="tr-TR" sz="2500" dirty="0" smtClean="0"/>
              <a:t>yollarını araştırmışlardır.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Kübizm</a:t>
            </a:r>
          </a:p>
          <a:p>
            <a:r>
              <a:rPr lang="tr-TR" sz="2500" b="1" dirty="0" smtClean="0"/>
              <a:t>Kübizm</a:t>
            </a:r>
            <a:r>
              <a:rPr lang="tr-TR" sz="2500" dirty="0" smtClean="0"/>
              <a:t> 20. yüzyıl soyut sanatının kaynağıdır</a:t>
            </a:r>
            <a:r>
              <a:rPr lang="tr-TR" sz="2500" dirty="0" smtClean="0"/>
              <a:t>.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Kinetik </a:t>
            </a:r>
            <a:r>
              <a:rPr lang="tr-TR" b="1" dirty="0" smtClean="0">
                <a:solidFill>
                  <a:srgbClr val="00B0F0"/>
                </a:solidFill>
              </a:rPr>
              <a:t>Sanat</a:t>
            </a:r>
          </a:p>
          <a:p>
            <a:r>
              <a:rPr lang="tr-TR" sz="2500" b="1" dirty="0" smtClean="0"/>
              <a:t>Kinetik </a:t>
            </a:r>
            <a:r>
              <a:rPr lang="tr-TR" sz="2500" b="1" dirty="0" smtClean="0"/>
              <a:t>sanat </a:t>
            </a:r>
            <a:r>
              <a:rPr lang="tr-TR" sz="2500" dirty="0" smtClean="0"/>
              <a:t>kaldıraç</a:t>
            </a:r>
            <a:r>
              <a:rPr lang="tr-TR" sz="2500" dirty="0" smtClean="0"/>
              <a:t>, dişli ve hareketli parçalar kullanarak </a:t>
            </a:r>
            <a:r>
              <a:rPr lang="tr-TR" sz="2500" dirty="0" smtClean="0"/>
              <a:t>sanata fiziksel </a:t>
            </a:r>
            <a:r>
              <a:rPr lang="tr-TR" sz="2500" dirty="0" smtClean="0"/>
              <a:t>hareket katmaya çalışır.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-32" y="285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ÜNİTE 3</a:t>
            </a:r>
            <a:b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Sanatçı Olarak Küçük</a:t>
            </a:r>
            <a:b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tr-TR" b="1" dirty="0" smtClean="0">
                <a:solidFill>
                  <a:schemeClr val="accent5">
                    <a:lumMod val="50000"/>
                  </a:schemeClr>
                </a:solidFill>
              </a:rPr>
              <a:t>Çocuklar: Gelişimsel Bir Bakış</a:t>
            </a:r>
            <a:endParaRPr lang="tr-T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1 Başlık"/>
          <p:cNvSpPr txBox="1">
            <a:spLocks/>
          </p:cNvSpPr>
          <p:nvPr/>
        </p:nvSpPr>
        <p:spPr>
          <a:xfrm>
            <a:off x="285720" y="18573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/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BÖLÜM</a:t>
            </a:r>
            <a:r>
              <a:rPr kumimoji="0" lang="tr-TR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9</a:t>
            </a:r>
            <a: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tr-TR" sz="3200" b="1" dirty="0" smtClean="0">
                <a:solidFill>
                  <a:schemeClr val="accent5">
                    <a:lumMod val="50000"/>
                  </a:schemeClr>
                </a:solidFill>
              </a:rPr>
              <a:t>Bütüncül Erken Çocukluk Sanat Programı</a:t>
            </a: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3000372"/>
            <a:ext cx="2898775" cy="3803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solidFill>
                  <a:srgbClr val="00B0F0"/>
                </a:solidFill>
              </a:rPr>
              <a:t>Sürrealizm/Dadaizm</a:t>
            </a:r>
          </a:p>
          <a:p>
            <a:r>
              <a:rPr lang="tr-TR" sz="2500" b="1" dirty="0" smtClean="0"/>
              <a:t>Sürrealizm</a:t>
            </a:r>
            <a:r>
              <a:rPr lang="tr-TR" sz="2500" dirty="0" smtClean="0"/>
              <a:t> süper realizm anlamına gelir</a:t>
            </a:r>
            <a:r>
              <a:rPr lang="tr-TR" sz="2500" dirty="0" smtClean="0"/>
              <a:t>.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Popüler </a:t>
            </a:r>
            <a:r>
              <a:rPr lang="tr-TR" b="1" dirty="0" smtClean="0">
                <a:solidFill>
                  <a:srgbClr val="00B0F0"/>
                </a:solidFill>
              </a:rPr>
              <a:t>Sanat</a:t>
            </a:r>
          </a:p>
          <a:p>
            <a:r>
              <a:rPr lang="tr-TR" sz="2500" b="1" dirty="0" smtClean="0"/>
              <a:t>Popüler sanat </a:t>
            </a:r>
            <a:r>
              <a:rPr lang="tr-TR" sz="2500" dirty="0" smtClean="0"/>
              <a:t>çağdaş Amerikan kültürünün </a:t>
            </a:r>
            <a:r>
              <a:rPr lang="tr-TR" sz="2500" dirty="0" smtClean="0"/>
              <a:t>sosyal bir </a:t>
            </a:r>
            <a:r>
              <a:rPr lang="tr-TR" sz="2500" dirty="0" smtClean="0"/>
              <a:t>tanımını ve eleştirisini yapar</a:t>
            </a:r>
            <a:r>
              <a:rPr lang="tr-TR" sz="2500" dirty="0" smtClean="0"/>
              <a:t>.</a:t>
            </a:r>
          </a:p>
          <a:p>
            <a:r>
              <a:rPr lang="tr-TR" b="1" dirty="0" smtClean="0">
                <a:solidFill>
                  <a:srgbClr val="00B0F0"/>
                </a:solidFill>
              </a:rPr>
              <a:t>Optik </a:t>
            </a:r>
            <a:r>
              <a:rPr lang="tr-TR" b="1" dirty="0" smtClean="0">
                <a:solidFill>
                  <a:srgbClr val="00B0F0"/>
                </a:solidFill>
              </a:rPr>
              <a:t>Sanat</a:t>
            </a:r>
          </a:p>
          <a:p>
            <a:r>
              <a:rPr lang="tr-TR" sz="2500" b="1" dirty="0" smtClean="0"/>
              <a:t>Optik sanat </a:t>
            </a:r>
            <a:r>
              <a:rPr lang="tr-TR" sz="2500" dirty="0" smtClean="0"/>
              <a:t>(op sanatı) 1960’larda ortaya çıkan </a:t>
            </a:r>
            <a:r>
              <a:rPr lang="tr-TR" sz="2500" dirty="0" smtClean="0"/>
              <a:t>sanatsal bir </a:t>
            </a:r>
            <a:r>
              <a:rPr lang="tr-TR" sz="2500" dirty="0" smtClean="0"/>
              <a:t>akımdır.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Halk </a:t>
            </a:r>
            <a:r>
              <a:rPr lang="tr-TR" b="1" dirty="0" smtClean="0">
                <a:solidFill>
                  <a:srgbClr val="00B0F0"/>
                </a:solidFill>
              </a:rPr>
              <a:t>Sanatları</a:t>
            </a:r>
          </a:p>
          <a:p>
            <a:r>
              <a:rPr lang="tr-TR" b="1" dirty="0" smtClean="0"/>
              <a:t>Halk sanatları</a:t>
            </a:r>
            <a:r>
              <a:rPr lang="tr-TR" dirty="0" smtClean="0"/>
              <a:t>, bir </a:t>
            </a:r>
            <a:r>
              <a:rPr lang="tr-TR" dirty="0" smtClean="0"/>
              <a:t>kültürel grubun </a:t>
            </a:r>
            <a:r>
              <a:rPr lang="tr-TR" dirty="0" smtClean="0"/>
              <a:t>üyelerinin ifadeleridir.</a:t>
            </a:r>
            <a:endParaRPr lang="tr-TR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KOLAJ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Kolaj</a:t>
            </a:r>
            <a:r>
              <a:rPr lang="tr-TR" dirty="0" smtClean="0"/>
              <a:t> farklı şekil ve unsurlardan oluşan </a:t>
            </a:r>
            <a:r>
              <a:rPr lang="tr-TR" dirty="0" smtClean="0"/>
              <a:t>bir resimdir</a:t>
            </a:r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786058"/>
            <a:ext cx="4500594" cy="344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4182" y="2786058"/>
            <a:ext cx="435964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117615"/>
            <a:ext cx="8229600" cy="4525963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00B0F0"/>
                </a:solidFill>
              </a:rPr>
              <a:t>Kendini İfade Edici Sanat </a:t>
            </a:r>
            <a:r>
              <a:rPr lang="tr-TR" b="1" dirty="0" smtClean="0">
                <a:solidFill>
                  <a:srgbClr val="00B0F0"/>
                </a:solidFill>
              </a:rPr>
              <a:t>Etkinlikleri</a:t>
            </a:r>
          </a:p>
          <a:p>
            <a:r>
              <a:rPr lang="tr-TR" sz="2500" b="1" i="1" dirty="0" smtClean="0"/>
              <a:t>Geometrik Şekiller </a:t>
            </a:r>
            <a:r>
              <a:rPr lang="tr-TR" sz="2500" b="1" i="1" dirty="0" smtClean="0"/>
              <a:t>Kolajı</a:t>
            </a:r>
          </a:p>
          <a:p>
            <a:r>
              <a:rPr lang="tr-TR" sz="2500" b="1" i="1" dirty="0" smtClean="0"/>
              <a:t>Oluklu Karton </a:t>
            </a:r>
            <a:r>
              <a:rPr lang="tr-TR" sz="2500" b="1" i="1" dirty="0" smtClean="0"/>
              <a:t>Kolajı</a:t>
            </a:r>
          </a:p>
          <a:p>
            <a:r>
              <a:rPr lang="tr-TR" sz="2500" b="1" i="1" dirty="0" smtClean="0"/>
              <a:t>Kağıt Peçete </a:t>
            </a:r>
            <a:r>
              <a:rPr lang="tr-TR" sz="2500" b="1" i="1" dirty="0" smtClean="0"/>
              <a:t>Kolajı</a:t>
            </a:r>
          </a:p>
          <a:p>
            <a:r>
              <a:rPr lang="tr-TR" sz="2500" b="1" i="1" dirty="0" smtClean="0"/>
              <a:t>Montaj	</a:t>
            </a:r>
          </a:p>
          <a:p>
            <a:r>
              <a:rPr lang="tr-TR" sz="2500" b="1" i="1" dirty="0" smtClean="0"/>
              <a:t>Duvar Resmi </a:t>
            </a:r>
            <a:r>
              <a:rPr lang="tr-TR" sz="2500" b="1" i="1" dirty="0" smtClean="0"/>
              <a:t>Kolajı</a:t>
            </a:r>
          </a:p>
          <a:p>
            <a:r>
              <a:rPr lang="tr-TR" sz="2500" b="1" i="1" dirty="0" smtClean="0"/>
              <a:t>Doğa Kolajı</a:t>
            </a:r>
          </a:p>
          <a:p>
            <a:r>
              <a:rPr lang="tr-TR" sz="2500" b="1" i="1" dirty="0" smtClean="0"/>
              <a:t>Kumaş, Keçe ya </a:t>
            </a:r>
            <a:r>
              <a:rPr lang="tr-TR" sz="2500" b="1" i="1" dirty="0" smtClean="0"/>
              <a:t>da Dokuma </a:t>
            </a:r>
            <a:r>
              <a:rPr lang="tr-TR" sz="2500" b="1" i="1" dirty="0" smtClean="0"/>
              <a:t>Kolajı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50815"/>
            <a:ext cx="4228928" cy="638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57161"/>
            <a:ext cx="4217774" cy="587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i="1" dirty="0" smtClean="0"/>
              <a:t>Zincir ya da İp </a:t>
            </a:r>
            <a:r>
              <a:rPr lang="es-ES" b="1" i="1" dirty="0" smtClean="0"/>
              <a:t>Kolajı</a:t>
            </a:r>
            <a:endParaRPr lang="tr-TR" b="1" i="1" dirty="0" smtClean="0"/>
          </a:p>
          <a:p>
            <a:r>
              <a:rPr lang="tr-TR" b="1" i="1" dirty="0" smtClean="0"/>
              <a:t>Doku Kolajı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F0"/>
                </a:solidFill>
              </a:rPr>
              <a:t>Duyusal Keşif </a:t>
            </a:r>
            <a:r>
              <a:rPr lang="tr-TR" b="1" dirty="0" smtClean="0">
                <a:solidFill>
                  <a:srgbClr val="00B0F0"/>
                </a:solidFill>
              </a:rPr>
              <a:t>Etkinlikleri</a:t>
            </a:r>
          </a:p>
          <a:p>
            <a:r>
              <a:rPr lang="tr-TR" sz="2500" b="1" i="1" dirty="0" smtClean="0"/>
              <a:t>Dergi Resimleri </a:t>
            </a:r>
            <a:r>
              <a:rPr lang="tr-TR" sz="2500" b="1" i="1" dirty="0" smtClean="0"/>
              <a:t>Kolajı</a:t>
            </a:r>
          </a:p>
          <a:p>
            <a:r>
              <a:rPr lang="tr-TR" sz="2500" b="1" i="1" dirty="0" smtClean="0"/>
              <a:t>Dergi </a:t>
            </a:r>
            <a:r>
              <a:rPr lang="tr-TR" sz="2500" b="1" i="1" dirty="0" smtClean="0"/>
              <a:t>Resimlerini Karıştırma</a:t>
            </a:r>
            <a:endParaRPr lang="tr-TR" sz="25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ÖZET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Bu ünite kapsamlı bir erken çocukluk eğitimi </a:t>
            </a:r>
            <a:r>
              <a:rPr lang="tr-TR" dirty="0" smtClean="0"/>
              <a:t>sanat programı </a:t>
            </a:r>
            <a:r>
              <a:rPr lang="tr-TR" dirty="0" smtClean="0"/>
              <a:t>oluşturmaya odaklanmıştır. </a:t>
            </a:r>
            <a:r>
              <a:rPr lang="tr-TR" dirty="0" smtClean="0"/>
              <a:t>Önerilen bu program </a:t>
            </a:r>
            <a:r>
              <a:rPr lang="tr-TR" dirty="0" smtClean="0"/>
              <a:t>unsurları; duyusal deneyimler, farklı deneyimler</a:t>
            </a:r>
            <a:r>
              <a:rPr lang="tr-TR" dirty="0" smtClean="0"/>
              <a:t>, sanat </a:t>
            </a:r>
            <a:r>
              <a:rPr lang="tr-TR" dirty="0" smtClean="0"/>
              <a:t>yapmak, sanat, sanatçılar ve </a:t>
            </a:r>
            <a:r>
              <a:rPr lang="tr-TR" dirty="0" smtClean="0"/>
              <a:t>akımları hakkında </a:t>
            </a:r>
            <a:r>
              <a:rPr lang="tr-TR" dirty="0" smtClean="0"/>
              <a:t>bilgi edinmeyi içerir. Küçük </a:t>
            </a:r>
            <a:r>
              <a:rPr lang="tr-TR" dirty="0" smtClean="0"/>
              <a:t>çocukların  sanat </a:t>
            </a:r>
            <a:r>
              <a:rPr lang="tr-TR" dirty="0" smtClean="0"/>
              <a:t>tarihçisi olmaları gerekmese de, ana </a:t>
            </a:r>
            <a:r>
              <a:rPr lang="tr-TR" dirty="0" smtClean="0"/>
              <a:t>sanatsal hareketleri </a:t>
            </a:r>
            <a:r>
              <a:rPr lang="tr-TR" dirty="0" smtClean="0"/>
              <a:t>öğrenmeleri önerilmektedir. Bunlar realist</a:t>
            </a:r>
            <a:r>
              <a:rPr lang="tr-TR" dirty="0" smtClean="0"/>
              <a:t>, natüralist</a:t>
            </a:r>
            <a:r>
              <a:rPr lang="tr-TR" dirty="0" smtClean="0"/>
              <a:t>, soyut ve nesnesiz olarak </a:t>
            </a:r>
            <a:r>
              <a:rPr lang="tr-TR" dirty="0" smtClean="0"/>
              <a:t>tanımlanabilir. Her </a:t>
            </a:r>
            <a:r>
              <a:rPr lang="tr-TR" dirty="0" smtClean="0"/>
              <a:t>bir kategori için bireysel tarzlar ve </a:t>
            </a:r>
            <a:r>
              <a:rPr lang="tr-TR" dirty="0" smtClean="0"/>
              <a:t>sanatçılar belirtilmiştir</a:t>
            </a:r>
            <a:r>
              <a:rPr lang="tr-TR" dirty="0" smtClean="0"/>
              <a:t>. Sanat eleştirisi yapmak için bir format </a:t>
            </a:r>
            <a:r>
              <a:rPr lang="tr-TR" dirty="0" smtClean="0"/>
              <a:t>da verilmiştir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743" y="1998653"/>
            <a:ext cx="9169900" cy="285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5769" y="357166"/>
            <a:ext cx="5430876" cy="59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9" y="487056"/>
            <a:ext cx="5572164" cy="588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GİRİŞ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Bu </a:t>
            </a:r>
            <a:r>
              <a:rPr lang="tr-TR" dirty="0" smtClean="0"/>
              <a:t>bölüm bütüncül </a:t>
            </a:r>
            <a:r>
              <a:rPr lang="tr-TR" dirty="0" smtClean="0"/>
              <a:t>erken çocukluk sanat </a:t>
            </a:r>
            <a:r>
              <a:rPr lang="tr-TR" dirty="0" smtClean="0"/>
              <a:t>programı oluşturmaya </a:t>
            </a:r>
            <a:r>
              <a:rPr lang="tr-TR" dirty="0" smtClean="0"/>
              <a:t>odaklanacaktır.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SANAT EĞİTİMİNİN </a:t>
            </a:r>
            <a:r>
              <a:rPr lang="tr-TR" b="1" dirty="0" err="1" smtClean="0">
                <a:solidFill>
                  <a:srgbClr val="FF9900"/>
                </a:solidFill>
              </a:rPr>
              <a:t>ÖNEMi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Sanat Eğitimi Ulusal Standartları’na </a:t>
            </a:r>
            <a:r>
              <a:rPr lang="tr-TR" dirty="0" smtClean="0"/>
              <a:t>göre </a:t>
            </a:r>
            <a:r>
              <a:rPr lang="tr-TR" dirty="0" smtClean="0"/>
              <a:t>sanatı bilmek </a:t>
            </a:r>
            <a:r>
              <a:rPr lang="tr-TR" dirty="0" smtClean="0"/>
              <a:t>ve sanat </a:t>
            </a:r>
            <a:r>
              <a:rPr lang="tr-TR" dirty="0" smtClean="0"/>
              <a:t>disiplinlerini uygulamak sağlıklı gelişimin </a:t>
            </a:r>
            <a:r>
              <a:rPr lang="tr-TR" dirty="0" smtClean="0"/>
              <a:t>temeli</a:t>
            </a:r>
            <a:r>
              <a:rPr lang="tr-TR" dirty="0" smtClean="0"/>
              <a:t>dir ve “eğitimli” olmanın özünden ayrılamaz niteliktedir.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FF9900"/>
                </a:solidFill>
              </a:rPr>
              <a:t>SANAT STANDARTLARI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Ulusal Sanat Eğitimcileri </a:t>
            </a:r>
            <a:r>
              <a:rPr lang="tr-TR" dirty="0" smtClean="0"/>
              <a:t>Birliği </a:t>
            </a:r>
            <a:r>
              <a:rPr lang="fi-FI" dirty="0" smtClean="0"/>
              <a:t>Konsorsiyumu </a:t>
            </a:r>
            <a:r>
              <a:rPr lang="fi-FI" dirty="0" smtClean="0"/>
              <a:t>tarafından 1994’te yayımlanan </a:t>
            </a:r>
            <a:r>
              <a:rPr lang="fi-FI" b="1" dirty="0" smtClean="0"/>
              <a:t>Sanat</a:t>
            </a:r>
            <a:r>
              <a:rPr lang="tr-TR" b="1" dirty="0" smtClean="0"/>
              <a:t> Eğitimi </a:t>
            </a:r>
            <a:r>
              <a:rPr lang="tr-TR" b="1" dirty="0" smtClean="0"/>
              <a:t>Ulusal Standartları</a:t>
            </a:r>
            <a:r>
              <a:rPr lang="tr-TR" dirty="0" smtClean="0"/>
              <a:t>; hem sanatsal </a:t>
            </a:r>
            <a:r>
              <a:rPr lang="tr-TR" dirty="0" smtClean="0"/>
              <a:t>kavramlar ve </a:t>
            </a:r>
            <a:r>
              <a:rPr lang="tr-TR" dirty="0" smtClean="0"/>
              <a:t>sanat biçimleri hem de bilim ve beşeri bilimler </a:t>
            </a:r>
            <a:r>
              <a:rPr lang="tr-TR" dirty="0" smtClean="0"/>
              <a:t>gibi </a:t>
            </a:r>
            <a:r>
              <a:rPr lang="tr-TR" dirty="0" smtClean="0"/>
              <a:t>disiplinler açısından bağlantı kurarak sanatta </a:t>
            </a:r>
            <a:r>
              <a:rPr lang="tr-TR" dirty="0" smtClean="0"/>
              <a:t>yeterlik konusunun </a:t>
            </a:r>
            <a:r>
              <a:rPr lang="tr-TR" dirty="0" smtClean="0"/>
              <a:t>üzerine de eğilir.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FF9900"/>
                </a:solidFill>
              </a:rPr>
              <a:t>ERKEN ÇOCUKLUKTA SANAT: ATÖLYE</a:t>
            </a:r>
            <a:br>
              <a:rPr lang="tr-TR" b="1" dirty="0" smtClean="0">
                <a:solidFill>
                  <a:srgbClr val="FF9900"/>
                </a:solidFill>
              </a:rPr>
            </a:br>
            <a:r>
              <a:rPr lang="tr-TR" b="1" dirty="0" smtClean="0">
                <a:solidFill>
                  <a:srgbClr val="FF9900"/>
                </a:solidFill>
              </a:rPr>
              <a:t>TEMELLİ Mİ, DİSİPLİN TEMELLİ Mİ?</a:t>
            </a:r>
            <a:endParaRPr lang="tr-TR" dirty="0">
              <a:solidFill>
                <a:srgbClr val="FF99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Atölye temelli </a:t>
            </a:r>
            <a:r>
              <a:rPr lang="tr-TR" dirty="0" smtClean="0"/>
              <a:t>yaklaşım, </a:t>
            </a:r>
            <a:r>
              <a:rPr lang="tr-TR" dirty="0" smtClean="0"/>
              <a:t>erken çocuklukta </a:t>
            </a:r>
            <a:r>
              <a:rPr lang="tr-TR" dirty="0" smtClean="0"/>
              <a:t>sanat doğrultusunda öğretmenlerin </a:t>
            </a:r>
            <a:r>
              <a:rPr lang="tr-TR" dirty="0" smtClean="0"/>
              <a:t>eğitimine ve </a:t>
            </a:r>
            <a:r>
              <a:rPr lang="tr-TR" dirty="0" smtClean="0"/>
              <a:t>bunun güncel düşünceler üzerindeki etkileri </a:t>
            </a:r>
            <a:r>
              <a:rPr lang="tr-TR" dirty="0" smtClean="0"/>
              <a:t>ve uygulamalarına </a:t>
            </a:r>
            <a:r>
              <a:rPr lang="tr-TR" dirty="0" smtClean="0"/>
              <a:t>yön vermektedir.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075" y="725573"/>
            <a:ext cx="7288264" cy="540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541</Words>
  <PresentationFormat>Ekran Gösterisi (4:3)</PresentationFormat>
  <Paragraphs>64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29" baseType="lpstr">
      <vt:lpstr>Ofis Teması</vt:lpstr>
      <vt:lpstr>Slayt 1</vt:lpstr>
      <vt:lpstr>ÜNİTE 3 Sanatçı Olarak Küçük Çocuklar: Gelişimsel Bir Bakış</vt:lpstr>
      <vt:lpstr>Slayt 3</vt:lpstr>
      <vt:lpstr>Slayt 4</vt:lpstr>
      <vt:lpstr>GİRİŞ</vt:lpstr>
      <vt:lpstr>SANAT EĞİTİMİNİN ÖNEMi</vt:lpstr>
      <vt:lpstr>SANAT STANDARTLARI</vt:lpstr>
      <vt:lpstr>ERKEN ÇOCUKLUKTA SANAT: ATÖLYE TEMELLİ Mİ, DİSİPLİN TEMELLİ Mİ?</vt:lpstr>
      <vt:lpstr>Slayt 9</vt:lpstr>
      <vt:lpstr>Slayt 10</vt:lpstr>
      <vt:lpstr>ERKEN ÇOCUKLUK SANAT PROGRAMI’NIN KAPSAMI</vt:lpstr>
      <vt:lpstr>Slayt 12</vt:lpstr>
      <vt:lpstr>Slayt 13</vt:lpstr>
      <vt:lpstr>SANATSAL TARZLAR</vt:lpstr>
      <vt:lpstr>Slayt 15</vt:lpstr>
      <vt:lpstr>Slayt 16</vt:lpstr>
      <vt:lpstr>Slayt 17</vt:lpstr>
      <vt:lpstr>Slayt 18</vt:lpstr>
      <vt:lpstr> </vt:lpstr>
      <vt:lpstr>Slayt 20</vt:lpstr>
      <vt:lpstr>Slayt 21</vt:lpstr>
      <vt:lpstr>KOLAJ</vt:lpstr>
      <vt:lpstr>Slayt 23</vt:lpstr>
      <vt:lpstr>Slayt 24</vt:lpstr>
      <vt:lpstr>Slayt 25</vt:lpstr>
      <vt:lpstr>Slayt 26</vt:lpstr>
      <vt:lpstr>ÖZET</vt:lpstr>
      <vt:lpstr>Slayt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Enes Kurt</dc:creator>
  <cp:lastModifiedBy>Enes Kurt</cp:lastModifiedBy>
  <cp:revision>18</cp:revision>
  <dcterms:created xsi:type="dcterms:W3CDTF">2015-05-27T06:02:16Z</dcterms:created>
  <dcterms:modified xsi:type="dcterms:W3CDTF">2015-05-27T14:17:36Z</dcterms:modified>
</cp:coreProperties>
</file>