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79" r:id="rId11"/>
    <p:sldId id="270" r:id="rId12"/>
    <p:sldId id="266" r:id="rId13"/>
    <p:sldId id="267" r:id="rId14"/>
    <p:sldId id="268" r:id="rId15"/>
    <p:sldId id="269" r:id="rId16"/>
    <p:sldId id="271" r:id="rId17"/>
    <p:sldId id="272" r:id="rId18"/>
    <p:sldId id="285" r:id="rId19"/>
    <p:sldId id="282" r:id="rId20"/>
    <p:sldId id="284" r:id="rId21"/>
    <p:sldId id="283" r:id="rId22"/>
    <p:sldId id="280" r:id="rId23"/>
    <p:sldId id="281" r:id="rId24"/>
    <p:sldId id="273" r:id="rId25"/>
    <p:sldId id="277" r:id="rId26"/>
    <p:sldId id="278" r:id="rId27"/>
    <p:sldId id="276" r:id="rId28"/>
    <p:sldId id="274" r:id="rId29"/>
    <p:sldId id="275"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06" autoAdjust="0"/>
    <p:restoredTop sz="94660"/>
  </p:normalViewPr>
  <p:slideViewPr>
    <p:cSldViewPr snapToGrid="0">
      <p:cViewPr varScale="1">
        <p:scale>
          <a:sx n="54" d="100"/>
          <a:sy n="54" d="100"/>
        </p:scale>
        <p:origin x="232" y="1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6D50A-1868-4975-8678-9AF639FAC44A}" type="datetimeFigureOut">
              <a:rPr lang="tr-TR" smtClean="0"/>
              <a:t>7.05.2019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F1E1D-D8CC-46DB-ADA4-B153CF0C8356}" type="slidenum">
              <a:rPr lang="tr-TR" smtClean="0"/>
              <a:t>‹#›</a:t>
            </a:fld>
            <a:endParaRPr lang="tr-TR"/>
          </a:p>
        </p:txBody>
      </p:sp>
    </p:spTree>
    <p:extLst>
      <p:ext uri="{BB962C8B-B14F-4D97-AF65-F5344CB8AC3E}">
        <p14:creationId xmlns:p14="http://schemas.microsoft.com/office/powerpoint/2010/main" val="2306918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B4F2F66-F33E-46D1-A8FA-10575D7E2990}" type="datetime1">
              <a:rPr lang="tr-TR" smtClean="0"/>
              <a:t>7.05.2019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657BCE-E2B0-46C7-AB92-C67E0396DE98}" type="slidenum">
              <a:rPr lang="tr-TR" smtClean="0"/>
              <a:t>‹#›</a:t>
            </a:fld>
            <a:endParaRPr lang="tr-TR"/>
          </a:p>
        </p:txBody>
      </p:sp>
    </p:spTree>
    <p:extLst>
      <p:ext uri="{BB962C8B-B14F-4D97-AF65-F5344CB8AC3E}">
        <p14:creationId xmlns:p14="http://schemas.microsoft.com/office/powerpoint/2010/main" val="105606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6C6A6C8-EBE1-42F3-B6A7-451545385CFF}" type="datetime1">
              <a:rPr lang="tr-TR" smtClean="0"/>
              <a:t>7.05.2019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657BCE-E2B0-46C7-AB92-C67E0396DE98}" type="slidenum">
              <a:rPr lang="tr-TR" smtClean="0"/>
              <a:t>‹#›</a:t>
            </a:fld>
            <a:endParaRPr lang="tr-TR"/>
          </a:p>
        </p:txBody>
      </p:sp>
    </p:spTree>
    <p:extLst>
      <p:ext uri="{BB962C8B-B14F-4D97-AF65-F5344CB8AC3E}">
        <p14:creationId xmlns:p14="http://schemas.microsoft.com/office/powerpoint/2010/main" val="18137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1A9579F-618D-49F7-919F-9843DFBA4711}" type="datetime1">
              <a:rPr lang="tr-TR" smtClean="0"/>
              <a:t>7.05.2019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657BCE-E2B0-46C7-AB92-C67E0396DE98}" type="slidenum">
              <a:rPr lang="tr-TR" smtClean="0"/>
              <a:t>‹#›</a:t>
            </a:fld>
            <a:endParaRPr lang="tr-TR"/>
          </a:p>
        </p:txBody>
      </p:sp>
    </p:spTree>
    <p:extLst>
      <p:ext uri="{BB962C8B-B14F-4D97-AF65-F5344CB8AC3E}">
        <p14:creationId xmlns:p14="http://schemas.microsoft.com/office/powerpoint/2010/main" val="324467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74240AB-6C12-482E-90C3-CF8F472204B7}" type="datetime1">
              <a:rPr lang="tr-TR" smtClean="0"/>
              <a:t>7.05.2019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657BCE-E2B0-46C7-AB92-C67E0396DE98}" type="slidenum">
              <a:rPr lang="tr-TR" smtClean="0"/>
              <a:t>‹#›</a:t>
            </a:fld>
            <a:endParaRPr lang="tr-TR"/>
          </a:p>
        </p:txBody>
      </p:sp>
    </p:spTree>
    <p:extLst>
      <p:ext uri="{BB962C8B-B14F-4D97-AF65-F5344CB8AC3E}">
        <p14:creationId xmlns:p14="http://schemas.microsoft.com/office/powerpoint/2010/main" val="340024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5DB4EB5B-3654-423A-A835-1F688A571D1A}" type="datetime1">
              <a:rPr lang="tr-TR" smtClean="0"/>
              <a:t>7.05.2019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657BCE-E2B0-46C7-AB92-C67E0396DE98}" type="slidenum">
              <a:rPr lang="tr-TR" smtClean="0"/>
              <a:t>‹#›</a:t>
            </a:fld>
            <a:endParaRPr lang="tr-TR"/>
          </a:p>
        </p:txBody>
      </p:sp>
    </p:spTree>
    <p:extLst>
      <p:ext uri="{BB962C8B-B14F-4D97-AF65-F5344CB8AC3E}">
        <p14:creationId xmlns:p14="http://schemas.microsoft.com/office/powerpoint/2010/main" val="216607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11FBCA9-EAE4-46C1-8365-B36AC5C1484B}" type="datetime1">
              <a:rPr lang="tr-TR" smtClean="0"/>
              <a:t>7.05.2019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7657BCE-E2B0-46C7-AB92-C67E0396DE98}" type="slidenum">
              <a:rPr lang="tr-TR" smtClean="0"/>
              <a:t>‹#›</a:t>
            </a:fld>
            <a:endParaRPr lang="tr-TR"/>
          </a:p>
        </p:txBody>
      </p:sp>
    </p:spTree>
    <p:extLst>
      <p:ext uri="{BB962C8B-B14F-4D97-AF65-F5344CB8AC3E}">
        <p14:creationId xmlns:p14="http://schemas.microsoft.com/office/powerpoint/2010/main" val="361968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0172830-B1D1-48D6-AFE5-07E5C01389E5}" type="datetime1">
              <a:rPr lang="tr-TR" smtClean="0"/>
              <a:t>7.05.2019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7657BCE-E2B0-46C7-AB92-C67E0396DE98}" type="slidenum">
              <a:rPr lang="tr-TR" smtClean="0"/>
              <a:t>‹#›</a:t>
            </a:fld>
            <a:endParaRPr lang="tr-TR"/>
          </a:p>
        </p:txBody>
      </p:sp>
    </p:spTree>
    <p:extLst>
      <p:ext uri="{BB962C8B-B14F-4D97-AF65-F5344CB8AC3E}">
        <p14:creationId xmlns:p14="http://schemas.microsoft.com/office/powerpoint/2010/main" val="255233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E0A32FD-482A-4D9E-AAA4-FBD48AC7CB7E}" type="datetime1">
              <a:rPr lang="tr-TR" smtClean="0"/>
              <a:t>7.05.2019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7657BCE-E2B0-46C7-AB92-C67E0396DE98}" type="slidenum">
              <a:rPr lang="tr-TR" smtClean="0"/>
              <a:t>‹#›</a:t>
            </a:fld>
            <a:endParaRPr lang="tr-TR"/>
          </a:p>
        </p:txBody>
      </p:sp>
    </p:spTree>
    <p:extLst>
      <p:ext uri="{BB962C8B-B14F-4D97-AF65-F5344CB8AC3E}">
        <p14:creationId xmlns:p14="http://schemas.microsoft.com/office/powerpoint/2010/main" val="332357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E697822-AB67-44FF-988B-064DD4AAEFB6}" type="datetime1">
              <a:rPr lang="tr-TR" smtClean="0"/>
              <a:t>7.05.2019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7657BCE-E2B0-46C7-AB92-C67E0396DE98}" type="slidenum">
              <a:rPr lang="tr-TR" smtClean="0"/>
              <a:t>‹#›</a:t>
            </a:fld>
            <a:endParaRPr lang="tr-TR"/>
          </a:p>
        </p:txBody>
      </p:sp>
    </p:spTree>
    <p:extLst>
      <p:ext uri="{BB962C8B-B14F-4D97-AF65-F5344CB8AC3E}">
        <p14:creationId xmlns:p14="http://schemas.microsoft.com/office/powerpoint/2010/main" val="306715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755E085-F925-4615-AC40-6001C5006926}" type="datetime1">
              <a:rPr lang="tr-TR" smtClean="0"/>
              <a:t>7.05.2019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7657BCE-E2B0-46C7-AB92-C67E0396DE98}" type="slidenum">
              <a:rPr lang="tr-TR" smtClean="0"/>
              <a:t>‹#›</a:t>
            </a:fld>
            <a:endParaRPr lang="tr-TR"/>
          </a:p>
        </p:txBody>
      </p:sp>
    </p:spTree>
    <p:extLst>
      <p:ext uri="{BB962C8B-B14F-4D97-AF65-F5344CB8AC3E}">
        <p14:creationId xmlns:p14="http://schemas.microsoft.com/office/powerpoint/2010/main" val="282066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C504129-D707-40A5-8D96-155C0FD6D293}" type="datetime1">
              <a:rPr lang="tr-TR" smtClean="0"/>
              <a:t>7.05.2019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7657BCE-E2B0-46C7-AB92-C67E0396DE98}" type="slidenum">
              <a:rPr lang="tr-TR" smtClean="0"/>
              <a:t>‹#›</a:t>
            </a:fld>
            <a:endParaRPr lang="tr-TR"/>
          </a:p>
        </p:txBody>
      </p:sp>
    </p:spTree>
    <p:extLst>
      <p:ext uri="{BB962C8B-B14F-4D97-AF65-F5344CB8AC3E}">
        <p14:creationId xmlns:p14="http://schemas.microsoft.com/office/powerpoint/2010/main" val="413275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49C17-C7EE-4A9E-AE27-3E067B53D6A9}" type="datetime1">
              <a:rPr lang="tr-TR" smtClean="0"/>
              <a:t>7.05.2019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57BCE-E2B0-46C7-AB92-C67E0396DE98}" type="slidenum">
              <a:rPr lang="tr-TR" smtClean="0"/>
              <a:t>‹#›</a:t>
            </a:fld>
            <a:endParaRPr lang="tr-TR"/>
          </a:p>
        </p:txBody>
      </p:sp>
    </p:spTree>
    <p:extLst>
      <p:ext uri="{BB962C8B-B14F-4D97-AF65-F5344CB8AC3E}">
        <p14:creationId xmlns:p14="http://schemas.microsoft.com/office/powerpoint/2010/main" val="2764687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ctrTitle"/>
          </p:nvPr>
        </p:nvSpPr>
        <p:spPr>
          <a:xfrm>
            <a:off x="1524000" y="1376362"/>
            <a:ext cx="9144000" cy="2603274"/>
          </a:xfrm>
        </p:spPr>
        <p:txBody>
          <a:bodyPr>
            <a:normAutofit/>
          </a:bodyPr>
          <a:lstStyle/>
          <a:p>
            <a:r>
              <a:rPr lang="tr-TR" sz="5400"/>
              <a:t>Kamu Diplomasisi Aracı Olarak Kültür Enstitüleri: Yunus Emre Enstitüsü</a:t>
            </a:r>
          </a:p>
        </p:txBody>
      </p:sp>
      <p:sp>
        <p:nvSpPr>
          <p:cNvPr id="3" name="Alt Başlık 2"/>
          <p:cNvSpPr>
            <a:spLocks noGrp="1"/>
          </p:cNvSpPr>
          <p:nvPr>
            <p:ph type="subTitle" idx="1"/>
          </p:nvPr>
        </p:nvSpPr>
        <p:spPr>
          <a:xfrm>
            <a:off x="1524000" y="4118088"/>
            <a:ext cx="9144000" cy="1393711"/>
          </a:xfrm>
        </p:spPr>
        <p:txBody>
          <a:bodyPr>
            <a:normAutofit/>
          </a:bodyPr>
          <a:lstStyle/>
          <a:p>
            <a:r>
              <a:rPr lang="tr-TR"/>
              <a:t>Doç. Dr. Aslı Yağmurlu</a:t>
            </a:r>
          </a:p>
          <a:p>
            <a:r>
              <a:rPr lang="tr-TR"/>
              <a:t>Ankara Üniversitesi İletişim Fakültesi</a:t>
            </a:r>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C7657BCE-E2B0-46C7-AB92-C67E0396DE98}" type="slidenum">
              <a:rPr lang="tr-TR">
                <a:solidFill>
                  <a:srgbClr val="898989"/>
                </a:solidFill>
              </a:rPr>
              <a:pPr>
                <a:spcAft>
                  <a:spcPts val="600"/>
                </a:spcAft>
              </a:pPr>
              <a:t>5</a:t>
            </a:fld>
            <a:endParaRPr lang="tr-TR">
              <a:solidFill>
                <a:srgbClr val="898989"/>
              </a:solidFill>
            </a:endParaRPr>
          </a:p>
        </p:txBody>
      </p:sp>
    </p:spTree>
    <p:extLst>
      <p:ext uri="{BB962C8B-B14F-4D97-AF65-F5344CB8AC3E}">
        <p14:creationId xmlns:p14="http://schemas.microsoft.com/office/powerpoint/2010/main" val="398026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57663C-7CDB-DC48-B404-6CF7B6A80C8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7E6E0B5-5D07-D440-B2CC-6C129C6E7672}"/>
              </a:ext>
            </a:extLst>
          </p:cNvPr>
          <p:cNvSpPr>
            <a:spLocks noGrp="1"/>
          </p:cNvSpPr>
          <p:nvPr>
            <p:ph idx="1"/>
          </p:nvPr>
        </p:nvSpPr>
        <p:spPr>
          <a:xfrm>
            <a:off x="838200" y="1825625"/>
            <a:ext cx="10515600" cy="4667250"/>
          </a:xfrm>
        </p:spPr>
        <p:txBody>
          <a:bodyPr/>
          <a:lstStyle/>
          <a:p>
            <a:r>
              <a:rPr lang="tr-TR" dirty="0" err="1"/>
              <a:t>Paschalidis</a:t>
            </a:r>
            <a:r>
              <a:rPr lang="tr-TR" dirty="0"/>
              <a:t> dünya üzerinde </a:t>
            </a:r>
            <a:r>
              <a:rPr lang="tr-TR" dirty="0" err="1"/>
              <a:t>varolan</a:t>
            </a:r>
            <a:r>
              <a:rPr lang="tr-TR" dirty="0"/>
              <a:t> tüm kültür enstitülerinin </a:t>
            </a:r>
            <a:r>
              <a:rPr lang="tr-TR" dirty="0" err="1"/>
              <a:t>dö</a:t>
            </a:r>
            <a:r>
              <a:rPr lang="nl-NL" dirty="0" err="1"/>
              <a:t>rtte</a:t>
            </a:r>
            <a:r>
              <a:rPr lang="nl-NL" dirty="0"/>
              <a:t> </a:t>
            </a:r>
            <a:r>
              <a:rPr lang="tr-TR" dirty="0"/>
              <a:t>üçünün, Fransa, Almanya, İtalya ve İngiltere gibi eski emperyalist ülkelerden oluştuğunu buna Rusya ve Çin dahil edildiğinde ise oranın %90’ı bulduğunu ifade etmiştir. Bu ülkelerin kültür enstitülerini a</a:t>
            </a:r>
            <a:r>
              <a:rPr lang="pt-PT" dirty="0"/>
              <a:t>ç</a:t>
            </a:r>
            <a:r>
              <a:rPr lang="tr-TR" dirty="0" err="1"/>
              <a:t>tıkları</a:t>
            </a:r>
            <a:r>
              <a:rPr lang="tr-TR" dirty="0"/>
              <a:t> bölgelerin de daha önce kontrol veya etkinlik gösterdiği bölgelerdir (2009, s. 286-287). Yani her ne kadar çok kutuplu bir dünya düzeninden söz edilse de, kültürel diplomasi açısından bazı ülkelerin baskın rol oynadığı açıktır.</a:t>
            </a:r>
          </a:p>
        </p:txBody>
      </p:sp>
      <p:sp>
        <p:nvSpPr>
          <p:cNvPr id="4" name="Slayt Numarası Yer Tutucusu 3">
            <a:extLst>
              <a:ext uri="{FF2B5EF4-FFF2-40B4-BE49-F238E27FC236}">
                <a16:creationId xmlns:a16="http://schemas.microsoft.com/office/drawing/2014/main" id="{C68D379C-AB34-2241-A91E-D58609A743FE}"/>
              </a:ext>
            </a:extLst>
          </p:cNvPr>
          <p:cNvSpPr>
            <a:spLocks noGrp="1"/>
          </p:cNvSpPr>
          <p:nvPr>
            <p:ph type="sldNum" sz="quarter" idx="12"/>
          </p:nvPr>
        </p:nvSpPr>
        <p:spPr/>
        <p:txBody>
          <a:bodyPr/>
          <a:lstStyle/>
          <a:p>
            <a:fld id="{C7657BCE-E2B0-46C7-AB92-C67E0396DE98}" type="slidenum">
              <a:rPr lang="tr-TR" smtClean="0"/>
              <a:t>10</a:t>
            </a:fld>
            <a:endParaRPr lang="tr-TR"/>
          </a:p>
        </p:txBody>
      </p:sp>
    </p:spTree>
    <p:extLst>
      <p:ext uri="{BB962C8B-B14F-4D97-AF65-F5344CB8AC3E}">
        <p14:creationId xmlns:p14="http://schemas.microsoft.com/office/powerpoint/2010/main" val="87980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52960DB-4EE4-AB46-AF5E-85F4F2CBDD0D}"/>
              </a:ext>
            </a:extLst>
          </p:cNvPr>
          <p:cNvSpPr>
            <a:spLocks noGrp="1"/>
          </p:cNvSpPr>
          <p:nvPr>
            <p:ph type="title"/>
          </p:nvPr>
        </p:nvSpPr>
        <p:spPr/>
        <p:txBody>
          <a:bodyPr/>
          <a:lstStyle/>
          <a:p>
            <a:r>
              <a:rPr lang="tr-TR" dirty="0"/>
              <a:t>Kültür Enstitülerinin işlevleri </a:t>
            </a:r>
          </a:p>
        </p:txBody>
      </p:sp>
      <p:sp>
        <p:nvSpPr>
          <p:cNvPr id="3" name="İçerik Yer Tutucusu 2">
            <a:extLst>
              <a:ext uri="{FF2B5EF4-FFF2-40B4-BE49-F238E27FC236}">
                <a16:creationId xmlns:a16="http://schemas.microsoft.com/office/drawing/2014/main" id="{D112DA0C-C959-8544-AB5A-1AAA8A4DC0AE}"/>
              </a:ext>
            </a:extLst>
          </p:cNvPr>
          <p:cNvSpPr>
            <a:spLocks noGrp="1"/>
          </p:cNvSpPr>
          <p:nvPr>
            <p:ph idx="1"/>
          </p:nvPr>
        </p:nvSpPr>
        <p:spPr/>
        <p:txBody>
          <a:bodyPr>
            <a:normAutofit fontScale="85000" lnSpcReduction="20000"/>
          </a:bodyPr>
          <a:lstStyle/>
          <a:p>
            <a:r>
              <a:rPr lang="tr-TR" dirty="0"/>
              <a:t>Birincisi bu enstitüler dil eğitim merkezleridir. Öğrenciler için bir dil okulu olarak hizmet vermektedirler, öğretmenler için bir formasyon eğitimi vermektedirler ve bunlar dil düzeyi sertifikası için eğitim ve sınav yapmaktadırlar (</a:t>
            </a:r>
            <a:r>
              <a:rPr lang="tr-TR" dirty="0" err="1"/>
              <a:t>örn</a:t>
            </a:r>
            <a:r>
              <a:rPr lang="tr-TR" dirty="0"/>
              <a:t>. İngilizce için IELTS, Fransızca için DALF, İtalyanca için CILS gibi). Kültürel diplomasi çerçevesinde birincil etkenlik dil eğitimi olarak ortaya çıkmaktadır. Kültürün en önemli parçası dildir. Dil insanların kendini ve dünyayı nasıl algıladığını ifade etme şeklidir. </a:t>
            </a:r>
            <a:r>
              <a:rPr lang="tr-TR" dirty="0" err="1"/>
              <a:t>Zbiginiew</a:t>
            </a:r>
            <a:r>
              <a:rPr lang="tr-TR" dirty="0"/>
              <a:t> </a:t>
            </a:r>
            <a:r>
              <a:rPr lang="tr-TR" dirty="0" err="1"/>
              <a:t>Brzezinski</a:t>
            </a:r>
            <a:r>
              <a:rPr lang="tr-TR" dirty="0"/>
              <a:t>, ABD’nin kültürel cazibesinin İngilizcenin yayılmasında etkili olduğunu ifade etmektedir. İngilizcenin yayılması da ABD’nin yumuşak gücünün yayılmasını kolaylaştırmıştır (2004: 185).</a:t>
            </a:r>
          </a:p>
          <a:p>
            <a:endParaRPr lang="tr-TR" dirty="0"/>
          </a:p>
          <a:p>
            <a:r>
              <a:rPr lang="tr-TR" dirty="0"/>
              <a:t>İkincisi bu enstitüler ulusal kültür, kültür mirası, değerler ve gelenekler gibi öğeleri sunmak için konser, sergi, toplantı, film gösterimi gibi etkinlikler düzenlemektedirler. </a:t>
            </a:r>
          </a:p>
          <a:p>
            <a:r>
              <a:rPr lang="tr-TR" dirty="0"/>
              <a:t>Üçüncü olarak kendi ülkeleri için beyin göçü sağlamaya çalışmaktadırlar. Bunu eğitim, burs ve bilimsel olanakları sunarak gerçekleştirmektedirler.</a:t>
            </a:r>
          </a:p>
        </p:txBody>
      </p:sp>
      <p:sp>
        <p:nvSpPr>
          <p:cNvPr id="4" name="Slayt Numarası Yer Tutucusu 3">
            <a:extLst>
              <a:ext uri="{FF2B5EF4-FFF2-40B4-BE49-F238E27FC236}">
                <a16:creationId xmlns:a16="http://schemas.microsoft.com/office/drawing/2014/main" id="{20286D93-26D2-2F4D-99B5-A671ADC7873E}"/>
              </a:ext>
            </a:extLst>
          </p:cNvPr>
          <p:cNvSpPr>
            <a:spLocks noGrp="1"/>
          </p:cNvSpPr>
          <p:nvPr>
            <p:ph type="sldNum" sz="quarter" idx="12"/>
          </p:nvPr>
        </p:nvSpPr>
        <p:spPr/>
        <p:txBody>
          <a:bodyPr/>
          <a:lstStyle/>
          <a:p>
            <a:fld id="{C7657BCE-E2B0-46C7-AB92-C67E0396DE98}" type="slidenum">
              <a:rPr lang="tr-TR" smtClean="0"/>
              <a:t>11</a:t>
            </a:fld>
            <a:endParaRPr lang="tr-TR"/>
          </a:p>
        </p:txBody>
      </p:sp>
    </p:spTree>
    <p:extLst>
      <p:ext uri="{BB962C8B-B14F-4D97-AF65-F5344CB8AC3E}">
        <p14:creationId xmlns:p14="http://schemas.microsoft.com/office/powerpoint/2010/main" val="1437930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D992D2-9281-6442-BF8C-4BAAFDFDAE17}"/>
              </a:ext>
            </a:extLst>
          </p:cNvPr>
          <p:cNvSpPr>
            <a:spLocks noGrp="1"/>
          </p:cNvSpPr>
          <p:nvPr>
            <p:ph type="title"/>
          </p:nvPr>
        </p:nvSpPr>
        <p:spPr/>
        <p:txBody>
          <a:bodyPr/>
          <a:lstStyle/>
          <a:p>
            <a:r>
              <a:rPr lang="tr-TR" dirty="0"/>
              <a:t>Yunus Emre Vakfı</a:t>
            </a:r>
          </a:p>
        </p:txBody>
      </p:sp>
      <p:sp>
        <p:nvSpPr>
          <p:cNvPr id="3" name="İçerik Yer Tutucusu 2">
            <a:extLst>
              <a:ext uri="{FF2B5EF4-FFF2-40B4-BE49-F238E27FC236}">
                <a16:creationId xmlns:a16="http://schemas.microsoft.com/office/drawing/2014/main" id="{9CB6D335-1953-5746-9373-857CC0E8A040}"/>
              </a:ext>
            </a:extLst>
          </p:cNvPr>
          <p:cNvSpPr>
            <a:spLocks noGrp="1"/>
          </p:cNvSpPr>
          <p:nvPr>
            <p:ph idx="1"/>
          </p:nvPr>
        </p:nvSpPr>
        <p:spPr/>
        <p:txBody>
          <a:bodyPr/>
          <a:lstStyle/>
          <a:p>
            <a:r>
              <a:rPr lang="tr-TR" dirty="0"/>
              <a:t>Türkiye’yi, Türk dilini, tarihini, kültürünü ve sanatını tanıtmak; bununla ilgili bilgi ve belgeleri dünyanın istifadesine sunmak; Türk dili, kültürü ve sanatı alanlarında eğitim almak isteyenlere yurt dışında hizmet vermek; Türkiye’nin diğer ülkeler ile kültürel alışverişini arttırıp dostluğunu geliştirmek amacıyla 05.05.2007 tarihli ve 5653 sayılı kanunla kurulmuş bir kamu vakfıdır.</a:t>
            </a:r>
          </a:p>
          <a:p>
            <a:endParaRPr lang="tr-TR" dirty="0"/>
          </a:p>
        </p:txBody>
      </p:sp>
      <p:sp>
        <p:nvSpPr>
          <p:cNvPr id="4" name="Slayt Numarası Yer Tutucusu 3">
            <a:extLst>
              <a:ext uri="{FF2B5EF4-FFF2-40B4-BE49-F238E27FC236}">
                <a16:creationId xmlns:a16="http://schemas.microsoft.com/office/drawing/2014/main" id="{555C2BC6-678C-E949-83D4-210D5B9CD7AB}"/>
              </a:ext>
            </a:extLst>
          </p:cNvPr>
          <p:cNvSpPr>
            <a:spLocks noGrp="1"/>
          </p:cNvSpPr>
          <p:nvPr>
            <p:ph type="sldNum" sz="quarter" idx="12"/>
          </p:nvPr>
        </p:nvSpPr>
        <p:spPr/>
        <p:txBody>
          <a:bodyPr/>
          <a:lstStyle/>
          <a:p>
            <a:fld id="{C7657BCE-E2B0-46C7-AB92-C67E0396DE98}" type="slidenum">
              <a:rPr lang="tr-TR" smtClean="0"/>
              <a:t>12</a:t>
            </a:fld>
            <a:endParaRPr lang="tr-TR"/>
          </a:p>
        </p:txBody>
      </p:sp>
    </p:spTree>
    <p:extLst>
      <p:ext uri="{BB962C8B-B14F-4D97-AF65-F5344CB8AC3E}">
        <p14:creationId xmlns:p14="http://schemas.microsoft.com/office/powerpoint/2010/main" val="3534243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3261F9-9397-A645-B584-B55EB3535430}"/>
              </a:ext>
            </a:extLst>
          </p:cNvPr>
          <p:cNvSpPr>
            <a:spLocks noGrp="1"/>
          </p:cNvSpPr>
          <p:nvPr>
            <p:ph type="title"/>
          </p:nvPr>
        </p:nvSpPr>
        <p:spPr>
          <a:xfrm>
            <a:off x="648929" y="629266"/>
            <a:ext cx="5127031" cy="1676603"/>
          </a:xfrm>
        </p:spPr>
        <p:txBody>
          <a:bodyPr>
            <a:normAutofit/>
          </a:bodyPr>
          <a:lstStyle/>
          <a:p>
            <a:r>
              <a:rPr lang="tr-TR" dirty="0"/>
              <a:t>Yunus Emre Enstitüsü</a:t>
            </a:r>
          </a:p>
        </p:txBody>
      </p:sp>
      <p:sp>
        <p:nvSpPr>
          <p:cNvPr id="3" name="İçerik Yer Tutucusu 2">
            <a:extLst>
              <a:ext uri="{FF2B5EF4-FFF2-40B4-BE49-F238E27FC236}">
                <a16:creationId xmlns:a16="http://schemas.microsoft.com/office/drawing/2014/main" id="{1F15AA91-59DE-E040-BB25-7177CA483522}"/>
              </a:ext>
            </a:extLst>
          </p:cNvPr>
          <p:cNvSpPr>
            <a:spLocks noGrp="1"/>
          </p:cNvSpPr>
          <p:nvPr>
            <p:ph idx="1"/>
          </p:nvPr>
        </p:nvSpPr>
        <p:spPr>
          <a:xfrm>
            <a:off x="648930" y="2438400"/>
            <a:ext cx="5127029" cy="3785419"/>
          </a:xfrm>
        </p:spPr>
        <p:txBody>
          <a:bodyPr>
            <a:normAutofit/>
          </a:bodyPr>
          <a:lstStyle/>
          <a:p>
            <a:r>
              <a:rPr lang="tr-TR" sz="2400" dirty="0"/>
              <a:t>Vakfa bağlı bir kuruluş olarak bu Kanunun amaçlarını gerçekleştirmek üzere yurt dışında kurduğu merkezlerde yabancılara Türkçe öğretimi çalışmalarını üstlenmek ve ülkemizin tanıtımı amacıyla kültür ve sanat faaliyetleri yürütmek, ayrıca bilimsel çalışmalara destek vermek için Yunus Emre Enstitüsü 2009 yılında kurulmuştur.</a:t>
            </a:r>
          </a:p>
          <a:p>
            <a:endParaRPr lang="tr-TR" sz="2400" dirty="0"/>
          </a:p>
        </p:txBody>
      </p:sp>
      <p:sp>
        <p:nvSpPr>
          <p:cNvPr id="4" name="Slayt Numarası Yer Tutucusu 3">
            <a:extLst>
              <a:ext uri="{FF2B5EF4-FFF2-40B4-BE49-F238E27FC236}">
                <a16:creationId xmlns:a16="http://schemas.microsoft.com/office/drawing/2014/main" id="{31833FDC-DBB2-7540-9FA7-0FB59A616C4D}"/>
              </a:ext>
            </a:extLst>
          </p:cNvPr>
          <p:cNvSpPr>
            <a:spLocks noGrp="1"/>
          </p:cNvSpPr>
          <p:nvPr>
            <p:ph type="sldNum" sz="quarter" idx="12"/>
          </p:nvPr>
        </p:nvSpPr>
        <p:spPr/>
        <p:txBody>
          <a:bodyPr>
            <a:normAutofit/>
          </a:bodyPr>
          <a:lstStyle/>
          <a:p>
            <a:pPr>
              <a:spcAft>
                <a:spcPts val="600"/>
              </a:spcAft>
            </a:pPr>
            <a:fld id="{C7657BCE-E2B0-46C7-AB92-C67E0396DE98}" type="slidenum">
              <a:rPr lang="tr-TR" smtClean="0"/>
              <a:pPr>
                <a:spcAft>
                  <a:spcPts val="600"/>
                </a:spcAft>
              </a:pPr>
              <a:t>14</a:t>
            </a:fld>
            <a:endParaRPr lang="tr-TR"/>
          </a:p>
        </p:txBody>
      </p:sp>
      <p:pic>
        <p:nvPicPr>
          <p:cNvPr id="6" name="Resim 5">
            <a:extLst>
              <a:ext uri="{FF2B5EF4-FFF2-40B4-BE49-F238E27FC236}">
                <a16:creationId xmlns:a16="http://schemas.microsoft.com/office/drawing/2014/main" id="{103585AC-0E0B-1D43-B464-FB7A66287572}"/>
              </a:ext>
            </a:extLst>
          </p:cNvPr>
          <p:cNvPicPr>
            <a:picLocks noChangeAspect="1"/>
          </p:cNvPicPr>
          <p:nvPr/>
        </p:nvPicPr>
        <p:blipFill rotWithShape="1">
          <a:blip r:embed="rId2">
            <a:extLst>
              <a:ext uri="{28A0092B-C50C-407E-A947-70E740481C1C}">
                <a14:useLocalDpi xmlns:a14="http://schemas.microsoft.com/office/drawing/2010/main" val="0"/>
              </a:ext>
            </a:extLst>
          </a:blip>
          <a:srcRect l="722" r="1363" b="3"/>
          <a:stretch/>
        </p:blipFill>
        <p:spPr>
          <a:xfrm>
            <a:off x="6090613" y="640082"/>
            <a:ext cx="5461724" cy="5577837"/>
          </a:xfrm>
          <a:prstGeom prst="rect">
            <a:avLst/>
          </a:prstGeom>
          <a:effectLst/>
        </p:spPr>
      </p:pic>
    </p:spTree>
    <p:extLst>
      <p:ext uri="{BB962C8B-B14F-4D97-AF65-F5344CB8AC3E}">
        <p14:creationId xmlns:p14="http://schemas.microsoft.com/office/powerpoint/2010/main" val="203804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7347B50-7D9E-8B42-A772-F289D461633F}"/>
              </a:ext>
            </a:extLst>
          </p:cNvPr>
          <p:cNvSpPr>
            <a:spLocks noGrp="1"/>
          </p:cNvSpPr>
          <p:nvPr>
            <p:ph type="title"/>
          </p:nvPr>
        </p:nvSpPr>
        <p:spPr/>
        <p:txBody>
          <a:bodyPr/>
          <a:lstStyle/>
          <a:p>
            <a:r>
              <a:rPr lang="tr-TR" dirty="0"/>
              <a:t>Yunus Emre Kültür Enstitüleri</a:t>
            </a:r>
          </a:p>
        </p:txBody>
      </p:sp>
      <p:sp>
        <p:nvSpPr>
          <p:cNvPr id="3" name="İçerik Yer Tutucusu 2">
            <a:extLst>
              <a:ext uri="{FF2B5EF4-FFF2-40B4-BE49-F238E27FC236}">
                <a16:creationId xmlns:a16="http://schemas.microsoft.com/office/drawing/2014/main" id="{DED7B7A9-3730-E74F-BD03-213A8041FBB1}"/>
              </a:ext>
            </a:extLst>
          </p:cNvPr>
          <p:cNvSpPr>
            <a:spLocks noGrp="1"/>
          </p:cNvSpPr>
          <p:nvPr>
            <p:ph idx="1"/>
          </p:nvPr>
        </p:nvSpPr>
        <p:spPr/>
        <p:txBody>
          <a:bodyPr>
            <a:normAutofit fontScale="92500" lnSpcReduction="20000"/>
          </a:bodyPr>
          <a:lstStyle/>
          <a:p>
            <a:r>
              <a:rPr lang="tr-TR" dirty="0"/>
              <a:t>ABD (Washington DC); Afganistan (Kabil); Almanya (Berlin, Köln); Arnavutluk (İşkodra, Tiran); Avustralya (Melbourne); Avusturya (Viyana); Azerbaycan (Bakü); Bahreyn (Manama); Belçika (Brüksel); Bosna Hersek (</a:t>
            </a:r>
            <a:r>
              <a:rPr lang="tr-TR" dirty="0" err="1"/>
              <a:t>Foynitsa</a:t>
            </a:r>
            <a:r>
              <a:rPr lang="tr-TR" dirty="0"/>
              <a:t>, Mostar, Saraybosna); Cezayir (Cezayir); Fas (Rabat); Filistin (Kudüs, </a:t>
            </a:r>
            <a:r>
              <a:rPr lang="tr-TR" dirty="0" err="1"/>
              <a:t>Ramallah</a:t>
            </a:r>
            <a:r>
              <a:rPr lang="tr-TR" dirty="0"/>
              <a:t>); Fransa (Paris); Güney Afrika (</a:t>
            </a:r>
            <a:r>
              <a:rPr lang="tr-TR" dirty="0" err="1"/>
              <a:t>Johannesburg</a:t>
            </a:r>
            <a:r>
              <a:rPr lang="tr-TR" dirty="0"/>
              <a:t>); Güney Kore (Seul), Gürcistan (Tiflis); Hollanda (Amsterdam); Hırvatistan (Zagreb); İngiltere (Londra); İran (Tahran); İrlanda (Dublin); İspanya (Madrid); İtalya (Roma); Japonya (Tokyo); Karadağ (</a:t>
            </a:r>
            <a:r>
              <a:rPr lang="tr-TR" dirty="0" err="1"/>
              <a:t>Podgoritsa</a:t>
            </a:r>
            <a:r>
              <a:rPr lang="tr-TR" dirty="0"/>
              <a:t>); Katar (Doha); Kazakistan (Astana); KKTC (Lefkoşa); Kosova (İpek, </a:t>
            </a:r>
            <a:r>
              <a:rPr lang="tr-TR" dirty="0" err="1"/>
              <a:t>Priştine</a:t>
            </a:r>
            <a:r>
              <a:rPr lang="tr-TR" dirty="0"/>
              <a:t>, </a:t>
            </a:r>
            <a:r>
              <a:rPr lang="tr-TR" dirty="0" err="1"/>
              <a:t>Prizren</a:t>
            </a:r>
            <a:r>
              <a:rPr lang="tr-TR" dirty="0"/>
              <a:t>); Lübnan (Beyrut); Macaristan (Budapeşte); Makedonya (Üsküp); Malezya (Kuala Lumpur); Meksika (Meksiko); Mısır (Kahire); Moldova (</a:t>
            </a:r>
            <a:r>
              <a:rPr lang="tr-TR" dirty="0" err="1"/>
              <a:t>Komrat</a:t>
            </a:r>
            <a:r>
              <a:rPr lang="tr-TR" dirty="0"/>
              <a:t>); Pakistan (</a:t>
            </a:r>
            <a:r>
              <a:rPr lang="tr-TR" dirty="0" err="1"/>
              <a:t>Karaçi</a:t>
            </a:r>
            <a:r>
              <a:rPr lang="tr-TR" dirty="0"/>
              <a:t>, Lahor); Polonya (Varşova); Romanya (Köstence, Bükreş); Rusya Federasyonu (Kazan, Moskova); Senegal (Dakar); Sırbistan (Belgrad); Sudan (</a:t>
            </a:r>
            <a:r>
              <a:rPr lang="tr-TR" dirty="0" err="1"/>
              <a:t>Hartum</a:t>
            </a:r>
            <a:r>
              <a:rPr lang="tr-TR" dirty="0"/>
              <a:t>); Somali (Mogadişu); Tunus (Tunus); Ukrayna (Kiev); Ürdün (Amman) temsilcilikleri bulunmaktadır. 48 ülkede 58 Kültür Merkezi bulunmaktadır. </a:t>
            </a:r>
          </a:p>
        </p:txBody>
      </p:sp>
      <p:sp>
        <p:nvSpPr>
          <p:cNvPr id="4" name="Slayt Numarası Yer Tutucusu 3">
            <a:extLst>
              <a:ext uri="{FF2B5EF4-FFF2-40B4-BE49-F238E27FC236}">
                <a16:creationId xmlns:a16="http://schemas.microsoft.com/office/drawing/2014/main" id="{ECE6E791-B2E3-F344-8297-177298F8370E}"/>
              </a:ext>
            </a:extLst>
          </p:cNvPr>
          <p:cNvSpPr>
            <a:spLocks noGrp="1"/>
          </p:cNvSpPr>
          <p:nvPr>
            <p:ph type="sldNum" sz="quarter" idx="12"/>
          </p:nvPr>
        </p:nvSpPr>
        <p:spPr/>
        <p:txBody>
          <a:bodyPr/>
          <a:lstStyle/>
          <a:p>
            <a:fld id="{C7657BCE-E2B0-46C7-AB92-C67E0396DE98}" type="slidenum">
              <a:rPr lang="tr-TR" smtClean="0"/>
              <a:t>14</a:t>
            </a:fld>
            <a:endParaRPr lang="tr-TR"/>
          </a:p>
        </p:txBody>
      </p:sp>
    </p:spTree>
    <p:extLst>
      <p:ext uri="{BB962C8B-B14F-4D97-AF65-F5344CB8AC3E}">
        <p14:creationId xmlns:p14="http://schemas.microsoft.com/office/powerpoint/2010/main" val="256932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Resim 7" descr="fotoğraf, pek çok, kaplı, grup içeren bir resim&#10;&#10;Açıklama otomatik olarak oluşturuldu">
            <a:extLst>
              <a:ext uri="{FF2B5EF4-FFF2-40B4-BE49-F238E27FC236}">
                <a16:creationId xmlns:a16="http://schemas.microsoft.com/office/drawing/2014/main" id="{8E6C1E5F-BFA6-5E46-A965-8048578ABEC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4411" r="8365" b="2"/>
          <a:stretch/>
        </p:blipFill>
        <p:spPr>
          <a:xfrm>
            <a:off x="6083786" y="-168318"/>
            <a:ext cx="6261330" cy="3932313"/>
          </a:xfrm>
          <a:prstGeom prst="rect">
            <a:avLst/>
          </a:prstGeom>
          <a:effectLst>
            <a:softEdge rad="533400"/>
          </a:effectLst>
        </p:spPr>
      </p:pic>
      <p:pic>
        <p:nvPicPr>
          <p:cNvPr id="6" name="Resim 5" descr="kişi, fotoğraf, iç mekan, duvar içeren bir resim&#10;&#10;Açıklama otomatik olarak oluşturuldu">
            <a:extLst>
              <a:ext uri="{FF2B5EF4-FFF2-40B4-BE49-F238E27FC236}">
                <a16:creationId xmlns:a16="http://schemas.microsoft.com/office/drawing/2014/main" id="{0D40DA0E-D296-7444-9DB8-7BA2ED85B63C}"/>
              </a:ext>
            </a:extLst>
          </p:cNvPr>
          <p:cNvPicPr>
            <a:picLocks noChangeAspect="1"/>
          </p:cNvPicPr>
          <p:nvPr/>
        </p:nvPicPr>
        <p:blipFill rotWithShape="1">
          <a:blip r:embed="rId3">
            <a:extLst>
              <a:ext uri="{28A0092B-C50C-407E-A947-70E740481C1C}">
                <a14:useLocalDpi xmlns:a14="http://schemas.microsoft.com/office/drawing/2010/main" val="0"/>
              </a:ext>
            </a:extLst>
          </a:blip>
          <a:srcRect l="23811" r="23810" b="-1"/>
          <a:stretch/>
        </p:blipFill>
        <p:spPr>
          <a:xfrm>
            <a:off x="6089904" y="2487168"/>
            <a:ext cx="6263640" cy="4215384"/>
          </a:xfrm>
          <a:prstGeom prst="rect">
            <a:avLst/>
          </a:prstGeom>
          <a:effectLst>
            <a:softEdge rad="533400"/>
          </a:effectLst>
        </p:spPr>
      </p:pic>
      <p:sp>
        <p:nvSpPr>
          <p:cNvPr id="2" name="Unvan 1">
            <a:extLst>
              <a:ext uri="{FF2B5EF4-FFF2-40B4-BE49-F238E27FC236}">
                <a16:creationId xmlns:a16="http://schemas.microsoft.com/office/drawing/2014/main" id="{DCCCCA09-5354-A845-AFA0-1DB2FF5A689E}"/>
              </a:ext>
            </a:extLst>
          </p:cNvPr>
          <p:cNvSpPr>
            <a:spLocks noGrp="1"/>
          </p:cNvSpPr>
          <p:nvPr>
            <p:ph type="title"/>
          </p:nvPr>
        </p:nvSpPr>
        <p:spPr>
          <a:xfrm>
            <a:off x="804998" y="798445"/>
            <a:ext cx="4803636" cy="1311664"/>
          </a:xfrm>
        </p:spPr>
        <p:txBody>
          <a:bodyPr>
            <a:normAutofit/>
          </a:bodyPr>
          <a:lstStyle/>
          <a:p>
            <a:r>
              <a:rPr lang="tr-TR" sz="4000">
                <a:solidFill>
                  <a:srgbClr val="000000"/>
                </a:solidFill>
              </a:rPr>
              <a:t>Türkçe Eğitimi</a:t>
            </a:r>
            <a:br>
              <a:rPr lang="tr-TR" sz="4000">
                <a:solidFill>
                  <a:srgbClr val="000000"/>
                </a:solidFill>
              </a:rPr>
            </a:br>
            <a:endParaRPr lang="tr-TR" sz="4000">
              <a:solidFill>
                <a:srgbClr val="000000"/>
              </a:solidFill>
            </a:endParaRPr>
          </a:p>
        </p:txBody>
      </p:sp>
      <p:sp>
        <p:nvSpPr>
          <p:cNvPr id="3" name="İçerik Yer Tutucusu 2">
            <a:extLst>
              <a:ext uri="{FF2B5EF4-FFF2-40B4-BE49-F238E27FC236}">
                <a16:creationId xmlns:a16="http://schemas.microsoft.com/office/drawing/2014/main" id="{74AA84B8-3DF7-6444-AE67-DEEEC9DE64F4}"/>
              </a:ext>
            </a:extLst>
          </p:cNvPr>
          <p:cNvSpPr>
            <a:spLocks noGrp="1"/>
          </p:cNvSpPr>
          <p:nvPr>
            <p:ph idx="1"/>
          </p:nvPr>
        </p:nvSpPr>
        <p:spPr>
          <a:xfrm>
            <a:off x="804997" y="2272143"/>
            <a:ext cx="4803637" cy="3788830"/>
          </a:xfrm>
        </p:spPr>
        <p:txBody>
          <a:bodyPr anchor="ctr">
            <a:normAutofit/>
          </a:bodyPr>
          <a:lstStyle/>
          <a:p>
            <a:r>
              <a:rPr lang="tr-TR" sz="2000">
                <a:solidFill>
                  <a:srgbClr val="000000"/>
                </a:solidFill>
              </a:rPr>
              <a:t>Yedi İklim Türkçe Öğrenim Seti adı altında hem yetişkinlere hem de çocuklara hem basılı hem de bilgisayar üzerinden eğitim materyalleri hazırlanmıştır.</a:t>
            </a:r>
          </a:p>
          <a:p>
            <a:r>
              <a:rPr lang="tr-TR" sz="2000">
                <a:solidFill>
                  <a:srgbClr val="000000"/>
                </a:solidFill>
              </a:rPr>
              <a:t>Yunus Emre Enstitüleri kuruldukları yerlerde bu eğitim faaliyetlerini gerçekleştirebilecek öğretmen, mekan ve araç-gereç düzenlenmesine sahip şekilde düzenlenmiştir. İhtiyaç duyulabilecek her türlü malzeme Türkiye’den gönderilmekte, kaynak kitaplar ücretsiz olarak eğitimler ise ücretli olarak verilmektedir.</a:t>
            </a:r>
          </a:p>
          <a:p>
            <a:endParaRPr lang="tr-TR" sz="2000">
              <a:solidFill>
                <a:srgbClr val="000000"/>
              </a:solidFill>
            </a:endParaRPr>
          </a:p>
        </p:txBody>
      </p:sp>
      <p:sp>
        <p:nvSpPr>
          <p:cNvPr id="4" name="Slayt Numarası Yer Tutucusu 3">
            <a:extLst>
              <a:ext uri="{FF2B5EF4-FFF2-40B4-BE49-F238E27FC236}">
                <a16:creationId xmlns:a16="http://schemas.microsoft.com/office/drawing/2014/main" id="{DF9FBEF5-4D1D-B049-BE22-A35551507141}"/>
              </a:ext>
            </a:extLst>
          </p:cNvPr>
          <p:cNvSpPr>
            <a:spLocks noGrp="1"/>
          </p:cNvSpPr>
          <p:nvPr>
            <p:ph type="sldNum" sz="quarter" idx="12"/>
          </p:nvPr>
        </p:nvSpPr>
        <p:spPr>
          <a:xfrm>
            <a:off x="10825930" y="6223702"/>
            <a:ext cx="570728" cy="314067"/>
          </a:xfrm>
        </p:spPr>
        <p:txBody>
          <a:bodyPr>
            <a:normAutofit/>
          </a:bodyPr>
          <a:lstStyle/>
          <a:p>
            <a:pPr>
              <a:spcAft>
                <a:spcPts val="600"/>
              </a:spcAft>
            </a:pPr>
            <a:fld id="{C7657BCE-E2B0-46C7-AB92-C67E0396DE98}" type="slidenum">
              <a:rPr lang="tr-TR" sz="1100">
                <a:solidFill>
                  <a:srgbClr val="898989"/>
                </a:solidFill>
              </a:rPr>
              <a:pPr>
                <a:spcAft>
                  <a:spcPts val="600"/>
                </a:spcAft>
              </a:pPr>
              <a:t>3</a:t>
            </a:fld>
            <a:endParaRPr lang="tr-TR" sz="1100">
              <a:solidFill>
                <a:srgbClr val="898989"/>
              </a:solidFill>
            </a:endParaRPr>
          </a:p>
        </p:txBody>
      </p:sp>
    </p:spTree>
    <p:extLst>
      <p:ext uri="{BB962C8B-B14F-4D97-AF65-F5344CB8AC3E}">
        <p14:creationId xmlns:p14="http://schemas.microsoft.com/office/powerpoint/2010/main" val="1413487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363668B-72B5-A24D-B00E-998BCF9D5CC2}"/>
              </a:ext>
            </a:extLst>
          </p:cNvPr>
          <p:cNvSpPr>
            <a:spLocks noGrp="1"/>
          </p:cNvSpPr>
          <p:nvPr>
            <p:ph type="title"/>
          </p:nvPr>
        </p:nvSpPr>
        <p:spPr/>
        <p:txBody>
          <a:bodyPr/>
          <a:lstStyle/>
          <a:p>
            <a:r>
              <a:rPr lang="tr-TR" dirty="0"/>
              <a:t>Türkçe Yeterlilik Sınavları</a:t>
            </a:r>
          </a:p>
        </p:txBody>
      </p:sp>
      <p:sp>
        <p:nvSpPr>
          <p:cNvPr id="3" name="İçerik Yer Tutucusu 2">
            <a:extLst>
              <a:ext uri="{FF2B5EF4-FFF2-40B4-BE49-F238E27FC236}">
                <a16:creationId xmlns:a16="http://schemas.microsoft.com/office/drawing/2014/main" id="{E50663D9-7948-A34A-8186-3EE9FAC76F3C}"/>
              </a:ext>
            </a:extLst>
          </p:cNvPr>
          <p:cNvSpPr>
            <a:spLocks noGrp="1"/>
          </p:cNvSpPr>
          <p:nvPr>
            <p:ph idx="1"/>
          </p:nvPr>
        </p:nvSpPr>
        <p:spPr/>
        <p:txBody>
          <a:bodyPr/>
          <a:lstStyle/>
          <a:p>
            <a:r>
              <a:rPr lang="tr-TR" dirty="0"/>
              <a:t>Türkçe seviyesinin uluslararası standartlarda ölçümünü sağlayan Türkçe Yeterlik Sınavı (TYS) alanında uzman kurum ve akademisyenlerle iş birliği içerisinde Sınav Merkezi tarafından hazırlanmakta, yurtiçi ve yurt dışında uygulanmaktadır. Türkçe Yeterlik Sınavı (TYS), Türkçenin uluslararası geçerliğe sahip standart bir sınava kavuşması ve yabancı öğrenci kabulünü kolaylaştıran politikalara destek olunması amacıyla, Türkçeyi yabancı ya da anadil olarak öğrenen bireylerin dil yeterliklerini ölçmek üzere Yunus Emre Enstitüsü Sınav Merkezi tarafından Avrupa Dilleri Öğretimi Ortak Çerçeve </a:t>
            </a:r>
            <a:r>
              <a:rPr lang="tr-TR" dirty="0" err="1"/>
              <a:t>Metni’ne</a:t>
            </a:r>
            <a:r>
              <a:rPr lang="tr-TR" dirty="0"/>
              <a:t> göre geliştirilen bir yeterlik sınavıdır. Türkçe Yeterlik Sınavı yılda üç kez uygulanmaktadır.</a:t>
            </a:r>
          </a:p>
          <a:p>
            <a:endParaRPr lang="tr-TR" dirty="0"/>
          </a:p>
        </p:txBody>
      </p:sp>
      <p:sp>
        <p:nvSpPr>
          <p:cNvPr id="4" name="Slayt Numarası Yer Tutucusu 3">
            <a:extLst>
              <a:ext uri="{FF2B5EF4-FFF2-40B4-BE49-F238E27FC236}">
                <a16:creationId xmlns:a16="http://schemas.microsoft.com/office/drawing/2014/main" id="{14465714-55B5-D64D-821E-78051C7C0447}"/>
              </a:ext>
            </a:extLst>
          </p:cNvPr>
          <p:cNvSpPr>
            <a:spLocks noGrp="1"/>
          </p:cNvSpPr>
          <p:nvPr>
            <p:ph type="sldNum" sz="quarter" idx="12"/>
          </p:nvPr>
        </p:nvSpPr>
        <p:spPr/>
        <p:txBody>
          <a:bodyPr/>
          <a:lstStyle/>
          <a:p>
            <a:fld id="{C7657BCE-E2B0-46C7-AB92-C67E0396DE98}" type="slidenum">
              <a:rPr lang="tr-TR" smtClean="0"/>
              <a:t>16</a:t>
            </a:fld>
            <a:endParaRPr lang="tr-TR"/>
          </a:p>
        </p:txBody>
      </p:sp>
    </p:spTree>
    <p:extLst>
      <p:ext uri="{BB962C8B-B14F-4D97-AF65-F5344CB8AC3E}">
        <p14:creationId xmlns:p14="http://schemas.microsoft.com/office/powerpoint/2010/main" val="991850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861999-32E6-6E46-B38C-1CE7E12B4B11}"/>
              </a:ext>
            </a:extLst>
          </p:cNvPr>
          <p:cNvSpPr>
            <a:spLocks noGrp="1"/>
          </p:cNvSpPr>
          <p:nvPr>
            <p:ph type="title"/>
          </p:nvPr>
        </p:nvSpPr>
        <p:spPr>
          <a:xfrm>
            <a:off x="2802754" y="634181"/>
            <a:ext cx="6586491" cy="1286160"/>
          </a:xfrm>
        </p:spPr>
        <p:txBody>
          <a:bodyPr anchor="b">
            <a:normAutofit/>
          </a:bodyPr>
          <a:lstStyle/>
          <a:p>
            <a:r>
              <a:rPr lang="tr-TR" dirty="0"/>
              <a:t>Kültür ve Sanat Faaliyetleri</a:t>
            </a:r>
          </a:p>
        </p:txBody>
      </p:sp>
      <p:sp>
        <p:nvSpPr>
          <p:cNvPr id="11" name="Content Placeholder 10">
            <a:extLst>
              <a:ext uri="{FF2B5EF4-FFF2-40B4-BE49-F238E27FC236}">
                <a16:creationId xmlns:a16="http://schemas.microsoft.com/office/drawing/2014/main" id="{F707EEDF-DD82-4F13-AD28-7C487B257708}"/>
              </a:ext>
            </a:extLst>
          </p:cNvPr>
          <p:cNvSpPr>
            <a:spLocks noGrp="1"/>
          </p:cNvSpPr>
          <p:nvPr>
            <p:ph idx="1"/>
          </p:nvPr>
        </p:nvSpPr>
        <p:spPr>
          <a:xfrm>
            <a:off x="1143001" y="2438400"/>
            <a:ext cx="10408920" cy="3785419"/>
          </a:xfrm>
        </p:spPr>
        <p:txBody>
          <a:bodyPr>
            <a:normAutofit/>
          </a:bodyPr>
          <a:lstStyle/>
          <a:p>
            <a:r>
              <a:rPr lang="tr-TR" dirty="0"/>
              <a:t>Yunus Emre Enstitüsü Kültür Sanat ve Projeler Müdürlüğü, yurt dışında faaliyet gösteren kültür merkezleri aracılığıyla Türk kültür ve sanatının örneklerini dünyanın farklı yerlerine ulaştırmak için etkinlikler düzenlemektedir. Merkezler, müzik, el sanatları, tiyatro, sinema, fotoğraf, edebiyat, mutfak, spor gibi alanlarda Türkiye’nin kültürel eserlerini sergilemekte ve atölye çalışmaları, sanat kursları, bilimsel toplantılar gibi etkileşimli etkinliklere de yer ayırmaktadırlar.</a:t>
            </a:r>
            <a:endParaRPr lang="en-US" sz="2000" dirty="0"/>
          </a:p>
        </p:txBody>
      </p:sp>
      <p:sp>
        <p:nvSpPr>
          <p:cNvPr id="4" name="Slayt Numarası Yer Tutucusu 3">
            <a:extLst>
              <a:ext uri="{FF2B5EF4-FFF2-40B4-BE49-F238E27FC236}">
                <a16:creationId xmlns:a16="http://schemas.microsoft.com/office/drawing/2014/main" id="{D2ABC3A8-63C0-8D47-B013-24A2EAD7C2D5}"/>
              </a:ext>
            </a:extLst>
          </p:cNvPr>
          <p:cNvSpPr>
            <a:spLocks noGrp="1"/>
          </p:cNvSpPr>
          <p:nvPr>
            <p:ph type="sldNum" sz="quarter" idx="12"/>
          </p:nvPr>
        </p:nvSpPr>
        <p:spPr>
          <a:xfrm>
            <a:off x="10167042" y="6356350"/>
            <a:ext cx="1186758" cy="365125"/>
          </a:xfrm>
        </p:spPr>
        <p:txBody>
          <a:bodyPr>
            <a:normAutofit/>
          </a:bodyPr>
          <a:lstStyle/>
          <a:p>
            <a:pPr>
              <a:spcAft>
                <a:spcPts val="600"/>
              </a:spcAft>
            </a:pPr>
            <a:fld id="{C7657BCE-E2B0-46C7-AB92-C67E0396DE98}" type="slidenum">
              <a:rPr lang="tr-TR" smtClean="0"/>
              <a:pPr>
                <a:spcAft>
                  <a:spcPts val="600"/>
                </a:spcAft>
              </a:pPr>
              <a:t>17</a:t>
            </a:fld>
            <a:endParaRPr lang="tr-TR"/>
          </a:p>
        </p:txBody>
      </p:sp>
    </p:spTree>
    <p:extLst>
      <p:ext uri="{BB962C8B-B14F-4D97-AF65-F5344CB8AC3E}">
        <p14:creationId xmlns:p14="http://schemas.microsoft.com/office/powerpoint/2010/main" val="2509652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8B32CE-55AE-434E-BEDD-BEEB6CD3C220}"/>
              </a:ext>
            </a:extLst>
          </p:cNvPr>
          <p:cNvSpPr>
            <a:spLocks noGrp="1"/>
          </p:cNvSpPr>
          <p:nvPr>
            <p:ph type="title"/>
          </p:nvPr>
        </p:nvSpPr>
        <p:spPr/>
        <p:txBody>
          <a:bodyPr/>
          <a:lstStyle/>
          <a:p>
            <a:r>
              <a:rPr lang="tr-TR" dirty="0"/>
              <a:t>Toronto Türk Filmleri Haftası</a:t>
            </a:r>
          </a:p>
        </p:txBody>
      </p:sp>
      <p:sp>
        <p:nvSpPr>
          <p:cNvPr id="3" name="İçerik Yer Tutucusu 2">
            <a:extLst>
              <a:ext uri="{FF2B5EF4-FFF2-40B4-BE49-F238E27FC236}">
                <a16:creationId xmlns:a16="http://schemas.microsoft.com/office/drawing/2014/main" id="{900DBB34-3A8E-4045-A082-BB53C5B01505}"/>
              </a:ext>
            </a:extLst>
          </p:cNvPr>
          <p:cNvSpPr>
            <a:spLocks noGrp="1"/>
          </p:cNvSpPr>
          <p:nvPr>
            <p:ph idx="1"/>
          </p:nvPr>
        </p:nvSpPr>
        <p:spPr/>
        <p:txBody>
          <a:bodyPr>
            <a:normAutofit/>
          </a:bodyPr>
          <a:lstStyle/>
          <a:p>
            <a:r>
              <a:rPr lang="tr-TR" dirty="0"/>
              <a:t>Washington DC Yunus Emre Enstitüsü, Türkiye'nin Toronto Başkonsolosluğu iş birliği ile "2. Türk Filmleri Haftası" kapsamında birçok Türk filmini Toronto'nun tarihî </a:t>
            </a:r>
            <a:r>
              <a:rPr lang="tr-TR" dirty="0" err="1"/>
              <a:t>Royal</a:t>
            </a:r>
            <a:r>
              <a:rPr lang="tr-TR" dirty="0"/>
              <a:t> Sineması’nda4-5 Mayıs 2019 tarihlerinde  gösterilmiştir.</a:t>
            </a:r>
          </a:p>
          <a:p>
            <a:r>
              <a:rPr lang="tr-TR" dirty="0"/>
              <a:t>T.C. Kültür ve Turizm Bakanlığı Sinema Genel Müdürlüğünün katkılarıyla bu yıl ikincisi düzenlenen etkinliğin açılışı, yönetmenliğini Mustafa Kara’nın yaptığı "</a:t>
            </a:r>
            <a:r>
              <a:rPr lang="tr-TR" dirty="0" err="1"/>
              <a:t>Kalandar</a:t>
            </a:r>
            <a:r>
              <a:rPr lang="tr-TR" dirty="0"/>
              <a:t> Soğuğu», Can </a:t>
            </a:r>
            <a:r>
              <a:rPr lang="tr-TR" dirty="0" err="1"/>
              <a:t>Ülkay’ın</a:t>
            </a:r>
            <a:r>
              <a:rPr lang="tr-TR" dirty="0"/>
              <a:t> yönettiği "Türk İşi Dondurma" ile Serdar Akar’ın yönettiği "</a:t>
            </a:r>
            <a:r>
              <a:rPr lang="tr-TR" dirty="0" err="1"/>
              <a:t>Çiçero</a:t>
            </a:r>
            <a:r>
              <a:rPr lang="tr-TR" dirty="0"/>
              <a:t>», Ümit Ünal'ın "Sofra Sırları", Cem Yılmaz ve Ali Taner Baltacı'nın "Hokkabaz" ve Nuri Bilge Ceylan’ın "Ahlat Ağacı" filmlerinin gösterimi yapılmıştır.</a:t>
            </a:r>
          </a:p>
          <a:p>
            <a:endParaRPr lang="tr-TR" dirty="0"/>
          </a:p>
        </p:txBody>
      </p:sp>
      <p:sp>
        <p:nvSpPr>
          <p:cNvPr id="4" name="Slayt Numarası Yer Tutucusu 3">
            <a:extLst>
              <a:ext uri="{FF2B5EF4-FFF2-40B4-BE49-F238E27FC236}">
                <a16:creationId xmlns:a16="http://schemas.microsoft.com/office/drawing/2014/main" id="{02D2B5E2-CFDF-6046-9567-D2C55B25ABB2}"/>
              </a:ext>
            </a:extLst>
          </p:cNvPr>
          <p:cNvSpPr>
            <a:spLocks noGrp="1"/>
          </p:cNvSpPr>
          <p:nvPr>
            <p:ph type="sldNum" sz="quarter" idx="12"/>
          </p:nvPr>
        </p:nvSpPr>
        <p:spPr/>
        <p:txBody>
          <a:bodyPr/>
          <a:lstStyle/>
          <a:p>
            <a:fld id="{C7657BCE-E2B0-46C7-AB92-C67E0396DE98}" type="slidenum">
              <a:rPr lang="tr-TR" smtClean="0"/>
              <a:t>18</a:t>
            </a:fld>
            <a:endParaRPr lang="tr-TR"/>
          </a:p>
        </p:txBody>
      </p:sp>
    </p:spTree>
    <p:extLst>
      <p:ext uri="{BB962C8B-B14F-4D97-AF65-F5344CB8AC3E}">
        <p14:creationId xmlns:p14="http://schemas.microsoft.com/office/powerpoint/2010/main" val="1817598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0086FF-7D3D-E842-AFB4-12DAC6725FE3}"/>
              </a:ext>
            </a:extLst>
          </p:cNvPr>
          <p:cNvSpPr>
            <a:spLocks noGrp="1"/>
          </p:cNvSpPr>
          <p:nvPr>
            <p:ph type="title"/>
          </p:nvPr>
        </p:nvSpPr>
        <p:spPr/>
        <p:txBody>
          <a:bodyPr/>
          <a:lstStyle/>
          <a:p>
            <a:r>
              <a:rPr lang="tr-TR" dirty="0"/>
              <a:t>Yaz Okulları</a:t>
            </a:r>
          </a:p>
        </p:txBody>
      </p:sp>
      <p:sp>
        <p:nvSpPr>
          <p:cNvPr id="3" name="İçerik Yer Tutucusu 2">
            <a:extLst>
              <a:ext uri="{FF2B5EF4-FFF2-40B4-BE49-F238E27FC236}">
                <a16:creationId xmlns:a16="http://schemas.microsoft.com/office/drawing/2014/main" id="{9B209A38-616B-654A-93E8-5089399DE21D}"/>
              </a:ext>
            </a:extLst>
          </p:cNvPr>
          <p:cNvSpPr>
            <a:spLocks noGrp="1"/>
          </p:cNvSpPr>
          <p:nvPr>
            <p:ph idx="1"/>
          </p:nvPr>
        </p:nvSpPr>
        <p:spPr/>
        <p:txBody>
          <a:bodyPr/>
          <a:lstStyle/>
          <a:p>
            <a:r>
              <a:rPr lang="tr-TR" dirty="0"/>
              <a:t>En az B2 seviyesinde Türkçe bilenlerin katılabileceği ve İstanbul’da düzenlenen 15 günlük içinde eğitim, gezi, konaklama ve üç öğün yemek hizmetlerinin dahil olduğu 18-35 yaş aralığındaki 25 kişiye burs verilmektedir.</a:t>
            </a:r>
          </a:p>
          <a:p>
            <a:r>
              <a:rPr lang="tr-TR" dirty="0"/>
              <a:t>Türk Edebiyatı</a:t>
            </a:r>
          </a:p>
          <a:p>
            <a:r>
              <a:rPr lang="tr-TR" dirty="0"/>
              <a:t>Arkeoloji</a:t>
            </a:r>
          </a:p>
          <a:p>
            <a:r>
              <a:rPr lang="tr-TR" dirty="0"/>
              <a:t>Türk Sineması</a:t>
            </a:r>
          </a:p>
          <a:p>
            <a:endParaRPr lang="tr-TR" dirty="0"/>
          </a:p>
        </p:txBody>
      </p:sp>
      <p:sp>
        <p:nvSpPr>
          <p:cNvPr id="4" name="Slayt Numarası Yer Tutucusu 3">
            <a:extLst>
              <a:ext uri="{FF2B5EF4-FFF2-40B4-BE49-F238E27FC236}">
                <a16:creationId xmlns:a16="http://schemas.microsoft.com/office/drawing/2014/main" id="{6F91C4F1-76CD-1B42-8891-A22276CC6374}"/>
              </a:ext>
            </a:extLst>
          </p:cNvPr>
          <p:cNvSpPr>
            <a:spLocks noGrp="1"/>
          </p:cNvSpPr>
          <p:nvPr>
            <p:ph type="sldNum" sz="quarter" idx="12"/>
          </p:nvPr>
        </p:nvSpPr>
        <p:spPr/>
        <p:txBody>
          <a:bodyPr/>
          <a:lstStyle/>
          <a:p>
            <a:fld id="{C7657BCE-E2B0-46C7-AB92-C67E0396DE98}" type="slidenum">
              <a:rPr lang="tr-TR" smtClean="0"/>
              <a:t>19</a:t>
            </a:fld>
            <a:endParaRPr lang="tr-TR"/>
          </a:p>
        </p:txBody>
      </p:sp>
    </p:spTree>
    <p:extLst>
      <p:ext uri="{BB962C8B-B14F-4D97-AF65-F5344CB8AC3E}">
        <p14:creationId xmlns:p14="http://schemas.microsoft.com/office/powerpoint/2010/main" val="392376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Kamu Diplomasisi</a:t>
            </a:r>
          </a:p>
        </p:txBody>
      </p:sp>
      <p:sp>
        <p:nvSpPr>
          <p:cNvPr id="3" name="İçerik Yer Tutucusu 2"/>
          <p:cNvSpPr>
            <a:spLocks noGrp="1"/>
          </p:cNvSpPr>
          <p:nvPr>
            <p:ph idx="1"/>
          </p:nvPr>
        </p:nvSpPr>
        <p:spPr/>
        <p:txBody>
          <a:bodyPr>
            <a:normAutofit lnSpcReduction="10000"/>
          </a:bodyPr>
          <a:lstStyle/>
          <a:p>
            <a:r>
              <a:rPr lang="en-US" dirty="0" err="1"/>
              <a:t>Kamu</a:t>
            </a:r>
            <a:r>
              <a:rPr lang="en-US" dirty="0"/>
              <a:t> </a:t>
            </a:r>
            <a:r>
              <a:rPr lang="en-US" dirty="0" err="1"/>
              <a:t>diplomasisi</a:t>
            </a:r>
            <a:r>
              <a:rPr lang="en-US" dirty="0"/>
              <a:t> </a:t>
            </a:r>
            <a:r>
              <a:rPr lang="en-US" dirty="0" err="1"/>
              <a:t>bir</a:t>
            </a:r>
            <a:r>
              <a:rPr lang="en-US" dirty="0"/>
              <a:t> </a:t>
            </a:r>
            <a:r>
              <a:rPr lang="en-US" dirty="0" err="1"/>
              <a:t>milletin</a:t>
            </a:r>
            <a:r>
              <a:rPr lang="en-US" dirty="0"/>
              <a:t> </a:t>
            </a:r>
            <a:r>
              <a:rPr lang="en-US" dirty="0" err="1"/>
              <a:t>uluslararası</a:t>
            </a:r>
            <a:r>
              <a:rPr lang="en-US" dirty="0"/>
              <a:t> </a:t>
            </a:r>
            <a:r>
              <a:rPr lang="en-US" dirty="0" err="1"/>
              <a:t>arenada</a:t>
            </a:r>
            <a:r>
              <a:rPr lang="en-US" dirty="0"/>
              <a:t> </a:t>
            </a:r>
            <a:r>
              <a:rPr lang="en-US" dirty="0" err="1"/>
              <a:t>kendi</a:t>
            </a:r>
            <a:r>
              <a:rPr lang="en-US" dirty="0"/>
              <a:t> </a:t>
            </a:r>
            <a:r>
              <a:rPr lang="en-US" dirty="0" err="1"/>
              <a:t>ulusunun</a:t>
            </a:r>
            <a:r>
              <a:rPr lang="en-US" dirty="0"/>
              <a:t> </a:t>
            </a:r>
            <a:r>
              <a:rPr lang="en-US" dirty="0" err="1"/>
              <a:t>düşüncelerini</a:t>
            </a:r>
            <a:r>
              <a:rPr lang="en-US" dirty="0"/>
              <a:t>, </a:t>
            </a:r>
            <a:r>
              <a:rPr lang="en-US" dirty="0" err="1"/>
              <a:t>ideallerini</a:t>
            </a:r>
            <a:r>
              <a:rPr lang="en-US" dirty="0"/>
              <a:t>, </a:t>
            </a:r>
            <a:r>
              <a:rPr lang="en-US" dirty="0" err="1"/>
              <a:t>kurumlarını</a:t>
            </a:r>
            <a:r>
              <a:rPr lang="en-US" dirty="0"/>
              <a:t>, </a:t>
            </a:r>
            <a:r>
              <a:rPr lang="en-US" dirty="0" err="1"/>
              <a:t>değerlerini</a:t>
            </a:r>
            <a:r>
              <a:rPr lang="en-US" dirty="0"/>
              <a:t> </a:t>
            </a:r>
            <a:r>
              <a:rPr lang="en-US" dirty="0" err="1"/>
              <a:t>ve</a:t>
            </a:r>
            <a:r>
              <a:rPr lang="en-US" dirty="0"/>
              <a:t> </a:t>
            </a:r>
            <a:r>
              <a:rPr lang="en-US" dirty="0" err="1"/>
              <a:t>kültürünü</a:t>
            </a:r>
            <a:r>
              <a:rPr lang="en-US" dirty="0"/>
              <a:t> </a:t>
            </a:r>
            <a:r>
              <a:rPr lang="en-US" dirty="0" err="1"/>
              <a:t>anlatarak</a:t>
            </a:r>
            <a:r>
              <a:rPr lang="en-US" dirty="0"/>
              <a:t> </a:t>
            </a:r>
            <a:r>
              <a:rPr lang="en-US" dirty="0" err="1"/>
              <a:t>kültürler</a:t>
            </a:r>
            <a:r>
              <a:rPr lang="en-US" dirty="0"/>
              <a:t> </a:t>
            </a:r>
            <a:r>
              <a:rPr lang="en-US" dirty="0" err="1"/>
              <a:t>arası</a:t>
            </a:r>
            <a:r>
              <a:rPr lang="en-US" dirty="0"/>
              <a:t> </a:t>
            </a:r>
            <a:r>
              <a:rPr lang="en-US" dirty="0" err="1"/>
              <a:t>etkileşim</a:t>
            </a:r>
            <a:r>
              <a:rPr lang="en-US" dirty="0"/>
              <a:t> </a:t>
            </a:r>
            <a:r>
              <a:rPr lang="en-US" dirty="0" err="1"/>
              <a:t>kurma</a:t>
            </a:r>
            <a:r>
              <a:rPr lang="en-US" dirty="0"/>
              <a:t> </a:t>
            </a:r>
            <a:r>
              <a:rPr lang="en-US" dirty="0" err="1"/>
              <a:t>ve</a:t>
            </a:r>
            <a:r>
              <a:rPr lang="en-US" dirty="0"/>
              <a:t> </a:t>
            </a:r>
            <a:r>
              <a:rPr lang="en-US" dirty="0" err="1"/>
              <a:t>kendi</a:t>
            </a:r>
            <a:r>
              <a:rPr lang="en-US" dirty="0"/>
              <a:t> </a:t>
            </a:r>
            <a:r>
              <a:rPr lang="en-US" dirty="0" err="1"/>
              <a:t>ulusal</a:t>
            </a:r>
            <a:r>
              <a:rPr lang="en-US" dirty="0"/>
              <a:t> </a:t>
            </a:r>
            <a:r>
              <a:rPr lang="en-US" dirty="0" err="1"/>
              <a:t>saygınlığını</a:t>
            </a:r>
            <a:r>
              <a:rPr lang="en-US" dirty="0"/>
              <a:t> </a:t>
            </a:r>
            <a:r>
              <a:rPr lang="en-US" dirty="0" err="1"/>
              <a:t>arttı</a:t>
            </a:r>
            <a:r>
              <a:rPr lang="it-IT" dirty="0" err="1"/>
              <a:t>rma</a:t>
            </a:r>
            <a:r>
              <a:rPr lang="it-IT" dirty="0"/>
              <a:t> </a:t>
            </a:r>
            <a:r>
              <a:rPr lang="pt-PT" dirty="0"/>
              <a:t>ç</a:t>
            </a:r>
            <a:r>
              <a:rPr lang="en-US" dirty="0" err="1"/>
              <a:t>abalarına</a:t>
            </a:r>
            <a:r>
              <a:rPr lang="en-US" dirty="0"/>
              <a:t> </a:t>
            </a:r>
            <a:r>
              <a:rPr lang="en-US" dirty="0" err="1"/>
              <a:t>verilen</a:t>
            </a:r>
            <a:r>
              <a:rPr lang="en-US" dirty="0"/>
              <a:t> </a:t>
            </a:r>
            <a:r>
              <a:rPr lang="en-US" dirty="0" err="1"/>
              <a:t>addır</a:t>
            </a:r>
            <a:r>
              <a:rPr lang="en-US" dirty="0"/>
              <a:t>. </a:t>
            </a:r>
            <a:endParaRPr lang="tr-TR" dirty="0"/>
          </a:p>
          <a:p>
            <a:r>
              <a:rPr lang="tr-TR" dirty="0"/>
              <a:t>Kamu diplomasisinin kuramsal temeli yumuşak güç kavramsallaştırmasına dayanmaktadır. Ulusların sert gücü askeri ve ekonomik gücü olarak ifade edilirken, yumuşak gücü kültür, siyasal değerler ve dış politika olarak ifade edilmektedir. Joseph </a:t>
            </a:r>
            <a:r>
              <a:rPr lang="tr-TR" dirty="0" err="1"/>
              <a:t>Nye</a:t>
            </a:r>
            <a:r>
              <a:rPr lang="tr-TR" dirty="0"/>
              <a:t>, kültürü bir toplum için anlamı olan değerlerin ve uygulamaların bütünü şeklinde tanımlamaktadır, bir ülkenin  kültürü evrensel değerlere ve çıkarlara hizmet ettiğinde, yarattığı çekicilik sebebiyle istediği sonuçları elde etme imkanı artmaktadır (2005: 20).</a:t>
            </a:r>
          </a:p>
        </p:txBody>
      </p:sp>
      <p:sp>
        <p:nvSpPr>
          <p:cNvPr id="4" name="Slayt Numarası Yer Tutucusu 3"/>
          <p:cNvSpPr>
            <a:spLocks noGrp="1"/>
          </p:cNvSpPr>
          <p:nvPr>
            <p:ph type="sldNum" sz="quarter" idx="12"/>
          </p:nvPr>
        </p:nvSpPr>
        <p:spPr/>
        <p:txBody>
          <a:bodyPr/>
          <a:lstStyle/>
          <a:p>
            <a:fld id="{C7657BCE-E2B0-46C7-AB92-C67E0396DE98}" type="slidenum">
              <a:rPr lang="tr-TR" smtClean="0"/>
              <a:t>2</a:t>
            </a:fld>
            <a:endParaRPr lang="tr-TR"/>
          </a:p>
        </p:txBody>
      </p:sp>
    </p:spTree>
    <p:extLst>
      <p:ext uri="{BB962C8B-B14F-4D97-AF65-F5344CB8AC3E}">
        <p14:creationId xmlns:p14="http://schemas.microsoft.com/office/powerpoint/2010/main" val="1941979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4CC6E01-A3F1-FD43-BC13-B1AB0D057A75}"/>
              </a:ext>
            </a:extLst>
          </p:cNvPr>
          <p:cNvSpPr>
            <a:spLocks noGrp="1"/>
          </p:cNvSpPr>
          <p:nvPr>
            <p:ph type="title"/>
          </p:nvPr>
        </p:nvSpPr>
        <p:spPr/>
        <p:txBody>
          <a:bodyPr/>
          <a:lstStyle/>
          <a:p>
            <a:r>
              <a:rPr lang="tr-TR" dirty="0"/>
              <a:t>Bilimsel Etkinlikler ve Ortak Projeler</a:t>
            </a:r>
          </a:p>
        </p:txBody>
      </p:sp>
      <p:sp>
        <p:nvSpPr>
          <p:cNvPr id="3" name="İçerik Yer Tutucusu 2">
            <a:extLst>
              <a:ext uri="{FF2B5EF4-FFF2-40B4-BE49-F238E27FC236}">
                <a16:creationId xmlns:a16="http://schemas.microsoft.com/office/drawing/2014/main" id="{F3B91EFE-F849-0141-B763-FAF7A941792B}"/>
              </a:ext>
            </a:extLst>
          </p:cNvPr>
          <p:cNvSpPr>
            <a:spLocks noGrp="1"/>
          </p:cNvSpPr>
          <p:nvPr>
            <p:ph idx="1"/>
          </p:nvPr>
        </p:nvSpPr>
        <p:spPr/>
        <p:txBody>
          <a:bodyPr/>
          <a:lstStyle/>
          <a:p>
            <a:r>
              <a:rPr lang="tr-TR" dirty="0" err="1"/>
              <a:t>Kürlürlerarası</a:t>
            </a:r>
            <a:r>
              <a:rPr lang="tr-TR" dirty="0"/>
              <a:t> Diyalog Programı</a:t>
            </a:r>
          </a:p>
          <a:p>
            <a:r>
              <a:rPr lang="tr-TR" dirty="0"/>
              <a:t>Avrupa Birliği (AB) ve Türkiye tarafından ortak finanse edilen ve Yunus Emre Enstitüsünün başkanlığında gerçekleşecek olan projedir. AB ve Türkiye arasındaki kültürel diyaloğa katkı sağlayan program, sanata ve kültüre ayrılan 3 milyon avro destek ile farklı coğrafyalardan kurumları bir araya getirmektedir. Proje kapsamında British </a:t>
            </a:r>
            <a:r>
              <a:rPr lang="tr-TR" dirty="0" err="1"/>
              <a:t>Council</a:t>
            </a:r>
            <a:r>
              <a:rPr lang="tr-TR" dirty="0"/>
              <a:t>, Fransız Anadolu Araştırmaları Enstitüsü (</a:t>
            </a:r>
            <a:r>
              <a:rPr lang="tr-TR" dirty="0" err="1"/>
              <a:t>Institut</a:t>
            </a:r>
            <a:r>
              <a:rPr lang="tr-TR" dirty="0"/>
              <a:t> </a:t>
            </a:r>
            <a:r>
              <a:rPr lang="tr-TR" dirty="0" err="1"/>
              <a:t>Français</a:t>
            </a:r>
            <a:r>
              <a:rPr lang="tr-TR" dirty="0"/>
              <a:t> </a:t>
            </a:r>
            <a:r>
              <a:rPr lang="tr-TR" dirty="0" err="1"/>
              <a:t>d’Études</a:t>
            </a:r>
            <a:r>
              <a:rPr lang="tr-TR" dirty="0"/>
              <a:t> </a:t>
            </a:r>
            <a:r>
              <a:rPr lang="tr-TR" dirty="0" err="1"/>
              <a:t>Anatoliennes</a:t>
            </a:r>
            <a:r>
              <a:rPr lang="tr-TR" dirty="0"/>
              <a:t>), Macar Kültür Merkezi (</a:t>
            </a:r>
            <a:r>
              <a:rPr lang="tr-TR" dirty="0" err="1"/>
              <a:t>Hungarian</a:t>
            </a:r>
            <a:r>
              <a:rPr lang="tr-TR" dirty="0"/>
              <a:t> </a:t>
            </a:r>
            <a:r>
              <a:rPr lang="tr-TR" dirty="0" err="1"/>
              <a:t>Cultural</a:t>
            </a:r>
            <a:r>
              <a:rPr lang="tr-TR" dirty="0"/>
              <a:t> Center) ve Fransız Kültür Merkezi (</a:t>
            </a:r>
            <a:r>
              <a:rPr lang="tr-TR" dirty="0" err="1"/>
              <a:t>Institut</a:t>
            </a:r>
            <a:r>
              <a:rPr lang="tr-TR" dirty="0"/>
              <a:t> </a:t>
            </a:r>
            <a:r>
              <a:rPr lang="tr-TR" dirty="0" err="1"/>
              <a:t>Français</a:t>
            </a:r>
            <a:r>
              <a:rPr lang="tr-TR" dirty="0"/>
              <a:t>) ile Yunus Emre Enstitüsü arasında ortak projeler gerçekleştirilecektir.</a:t>
            </a:r>
          </a:p>
          <a:p>
            <a:endParaRPr lang="tr-TR" dirty="0"/>
          </a:p>
        </p:txBody>
      </p:sp>
      <p:sp>
        <p:nvSpPr>
          <p:cNvPr id="4" name="Slayt Numarası Yer Tutucusu 3">
            <a:extLst>
              <a:ext uri="{FF2B5EF4-FFF2-40B4-BE49-F238E27FC236}">
                <a16:creationId xmlns:a16="http://schemas.microsoft.com/office/drawing/2014/main" id="{FE2F359D-509B-1343-BCC7-6629B49C3D38}"/>
              </a:ext>
            </a:extLst>
          </p:cNvPr>
          <p:cNvSpPr>
            <a:spLocks noGrp="1"/>
          </p:cNvSpPr>
          <p:nvPr>
            <p:ph type="sldNum" sz="quarter" idx="12"/>
          </p:nvPr>
        </p:nvSpPr>
        <p:spPr/>
        <p:txBody>
          <a:bodyPr/>
          <a:lstStyle/>
          <a:p>
            <a:fld id="{C7657BCE-E2B0-46C7-AB92-C67E0396DE98}" type="slidenum">
              <a:rPr lang="tr-TR" smtClean="0"/>
              <a:t>20</a:t>
            </a:fld>
            <a:endParaRPr lang="tr-TR"/>
          </a:p>
        </p:txBody>
      </p:sp>
    </p:spTree>
    <p:extLst>
      <p:ext uri="{BB962C8B-B14F-4D97-AF65-F5344CB8AC3E}">
        <p14:creationId xmlns:p14="http://schemas.microsoft.com/office/powerpoint/2010/main" val="586875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18DD09-1750-704A-9FEC-4279932E4330}"/>
              </a:ext>
            </a:extLst>
          </p:cNvPr>
          <p:cNvSpPr>
            <a:spLocks noGrp="1"/>
          </p:cNvSpPr>
          <p:nvPr>
            <p:ph type="title"/>
          </p:nvPr>
        </p:nvSpPr>
        <p:spPr/>
        <p:txBody>
          <a:bodyPr/>
          <a:lstStyle/>
          <a:p>
            <a:r>
              <a:rPr lang="tr-TR" dirty="0"/>
              <a:t>TABİP Yaz Kampı</a:t>
            </a:r>
          </a:p>
        </p:txBody>
      </p:sp>
      <p:sp>
        <p:nvSpPr>
          <p:cNvPr id="3" name="İçerik Yer Tutucusu 2">
            <a:extLst>
              <a:ext uri="{FF2B5EF4-FFF2-40B4-BE49-F238E27FC236}">
                <a16:creationId xmlns:a16="http://schemas.microsoft.com/office/drawing/2014/main" id="{377695A0-A030-0046-88A4-D80711B75731}"/>
              </a:ext>
            </a:extLst>
          </p:cNvPr>
          <p:cNvSpPr>
            <a:spLocks noGrp="1"/>
          </p:cNvSpPr>
          <p:nvPr>
            <p:ph idx="1"/>
          </p:nvPr>
        </p:nvSpPr>
        <p:spPr/>
        <p:txBody>
          <a:bodyPr/>
          <a:lstStyle/>
          <a:p>
            <a:r>
              <a:rPr lang="tr-TR" dirty="0"/>
              <a:t>Türkiye Akademik ve Bilimsel İşbirliği Projesi kapsamında 3 hafta sürecek olan Havacılık Yaz Kampı üniversite ve yüksek lisans öğrencileri için gerçekleştirilmektedir. İstanbul, Ankara, Kayseri ve İzmir kentlerinde hem eğitim hem de kurum ve şirket ziyaretlerini içeren kamp 20 doğa bilimleri ve uygulamalı bilimler öğrencisini Türkiye’de ağırlamaktadır. </a:t>
            </a:r>
          </a:p>
          <a:p>
            <a:r>
              <a:rPr lang="tr-TR" dirty="0"/>
              <a:t>Bu etkinlikleri özellikle ülkeye beyin göçü sağlamak için gerçekleştirilen etkinlikler başlığında değerlendirmek uygun olacaktır.</a:t>
            </a:r>
          </a:p>
        </p:txBody>
      </p:sp>
      <p:sp>
        <p:nvSpPr>
          <p:cNvPr id="4" name="Slayt Numarası Yer Tutucusu 3">
            <a:extLst>
              <a:ext uri="{FF2B5EF4-FFF2-40B4-BE49-F238E27FC236}">
                <a16:creationId xmlns:a16="http://schemas.microsoft.com/office/drawing/2014/main" id="{F1EE2964-0B1E-4143-9673-CADBF824CD8E}"/>
              </a:ext>
            </a:extLst>
          </p:cNvPr>
          <p:cNvSpPr>
            <a:spLocks noGrp="1"/>
          </p:cNvSpPr>
          <p:nvPr>
            <p:ph type="sldNum" sz="quarter" idx="12"/>
          </p:nvPr>
        </p:nvSpPr>
        <p:spPr/>
        <p:txBody>
          <a:bodyPr/>
          <a:lstStyle/>
          <a:p>
            <a:fld id="{C7657BCE-E2B0-46C7-AB92-C67E0396DE98}" type="slidenum">
              <a:rPr lang="tr-TR" smtClean="0"/>
              <a:t>21</a:t>
            </a:fld>
            <a:endParaRPr lang="tr-TR"/>
          </a:p>
        </p:txBody>
      </p:sp>
    </p:spTree>
    <p:extLst>
      <p:ext uri="{BB962C8B-B14F-4D97-AF65-F5344CB8AC3E}">
        <p14:creationId xmlns:p14="http://schemas.microsoft.com/office/powerpoint/2010/main" val="4248141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448BBDE-5512-BA41-8F78-5CE1027E2E09}"/>
              </a:ext>
            </a:extLst>
          </p:cNvPr>
          <p:cNvSpPr>
            <a:spLocks noGrp="1"/>
          </p:cNvSpPr>
          <p:nvPr>
            <p:ph type="title"/>
          </p:nvPr>
        </p:nvSpPr>
        <p:spPr>
          <a:xfrm>
            <a:off x="4965430" y="629268"/>
            <a:ext cx="6586491" cy="1286160"/>
          </a:xfrm>
        </p:spPr>
        <p:txBody>
          <a:bodyPr anchor="b">
            <a:normAutofit/>
          </a:bodyPr>
          <a:lstStyle/>
          <a:p>
            <a:r>
              <a:rPr lang="tr-TR" dirty="0"/>
              <a:t>Dergiler</a:t>
            </a:r>
          </a:p>
        </p:txBody>
      </p:sp>
      <p:pic>
        <p:nvPicPr>
          <p:cNvPr id="9" name="İçerik Yer Tutucusu 5">
            <a:extLst>
              <a:ext uri="{FF2B5EF4-FFF2-40B4-BE49-F238E27FC236}">
                <a16:creationId xmlns:a16="http://schemas.microsoft.com/office/drawing/2014/main" id="{D3B3F698-381F-4C4E-A497-A7B131FE96F6}"/>
              </a:ext>
            </a:extLst>
          </p:cNvPr>
          <p:cNvPicPr>
            <a:picLocks noChangeAspect="1"/>
          </p:cNvPicPr>
          <p:nvPr/>
        </p:nvPicPr>
        <p:blipFill rotWithShape="1">
          <a:blip r:embed="rId2">
            <a:extLst>
              <a:ext uri="{28A0092B-C50C-407E-A947-70E740481C1C}">
                <a14:useLocalDpi xmlns:a14="http://schemas.microsoft.com/office/drawing/2010/main" val="0"/>
              </a:ext>
            </a:extLst>
          </a:blip>
          <a:srcRect l="4656" r="14635"/>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16A7BA"/>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9893EB74-6F31-45CF-AA6D-7D7560B27976}"/>
              </a:ext>
            </a:extLst>
          </p:cNvPr>
          <p:cNvSpPr>
            <a:spLocks noGrp="1"/>
          </p:cNvSpPr>
          <p:nvPr>
            <p:ph idx="1"/>
          </p:nvPr>
        </p:nvSpPr>
        <p:spPr>
          <a:xfrm>
            <a:off x="4965431" y="2438400"/>
            <a:ext cx="6586489" cy="3785419"/>
          </a:xfrm>
        </p:spPr>
        <p:txBody>
          <a:bodyPr>
            <a:normAutofit fontScale="92500" lnSpcReduction="10000"/>
          </a:bodyPr>
          <a:lstStyle/>
          <a:p>
            <a:r>
              <a:rPr lang="tr-TR" dirty="0"/>
              <a:t>Türkiye’nin Kültür Dergisi olarak sunulan Türkçe bir yayın olan ‘tr’ dergisidir. Dergi ilk kez 2015 Mart-Nisan sayısıyla yayınlanmaya başlamıştır.</a:t>
            </a:r>
          </a:p>
          <a:p>
            <a:r>
              <a:rPr lang="tr-TR" dirty="0"/>
              <a:t>Türkçe ve İngilizce içerikle yayınlanan ‘Yunus Emre Enstitüsü Bülteni’dir. Bültenin içeriği ve üretimi Yunus Emre Enstitüsü Kurumsal İletişim Müdürlüğü tarafından hazırlanmamaktadır. Bülten 2009 Aralık itibariyle yayınlanmaktadır ve online olarak internet sitesinden ulaşılabilmektedir.</a:t>
            </a:r>
            <a:endParaRPr lang="en-US" sz="2000" dirty="0"/>
          </a:p>
        </p:txBody>
      </p:sp>
      <p:sp>
        <p:nvSpPr>
          <p:cNvPr id="4" name="Slayt Numarası Yer Tutucusu 3">
            <a:extLst>
              <a:ext uri="{FF2B5EF4-FFF2-40B4-BE49-F238E27FC236}">
                <a16:creationId xmlns:a16="http://schemas.microsoft.com/office/drawing/2014/main" id="{9EDB13F2-BBB1-BB4B-A498-DD115EB1D19B}"/>
              </a:ext>
            </a:extLst>
          </p:cNvPr>
          <p:cNvSpPr>
            <a:spLocks noGrp="1"/>
          </p:cNvSpPr>
          <p:nvPr>
            <p:ph type="sldNum" sz="quarter" idx="12"/>
          </p:nvPr>
        </p:nvSpPr>
        <p:spPr>
          <a:xfrm>
            <a:off x="10167042" y="6356350"/>
            <a:ext cx="1186758" cy="365125"/>
          </a:xfrm>
        </p:spPr>
        <p:txBody>
          <a:bodyPr>
            <a:normAutofit/>
          </a:bodyPr>
          <a:lstStyle/>
          <a:p>
            <a:pPr>
              <a:spcAft>
                <a:spcPts val="600"/>
              </a:spcAft>
            </a:pPr>
            <a:fld id="{C7657BCE-E2B0-46C7-AB92-C67E0396DE98}" type="slidenum">
              <a:rPr lang="tr-TR" smtClean="0"/>
              <a:pPr>
                <a:spcAft>
                  <a:spcPts val="600"/>
                </a:spcAft>
              </a:pPr>
              <a:t>22</a:t>
            </a:fld>
            <a:endParaRPr lang="tr-TR"/>
          </a:p>
        </p:txBody>
      </p:sp>
    </p:spTree>
    <p:extLst>
      <p:ext uri="{BB962C8B-B14F-4D97-AF65-F5344CB8AC3E}">
        <p14:creationId xmlns:p14="http://schemas.microsoft.com/office/powerpoint/2010/main" val="3842549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01F5178-8D2D-B143-BA95-EB0978B3B8B3}"/>
              </a:ext>
            </a:extLst>
          </p:cNvPr>
          <p:cNvSpPr>
            <a:spLocks noGrp="1"/>
          </p:cNvSpPr>
          <p:nvPr>
            <p:ph type="title"/>
          </p:nvPr>
        </p:nvSpPr>
        <p:spPr/>
        <p:txBody>
          <a:bodyPr/>
          <a:lstStyle/>
          <a:p>
            <a:r>
              <a:rPr lang="tr-TR" dirty="0"/>
              <a:t>Yöntem</a:t>
            </a:r>
          </a:p>
        </p:txBody>
      </p:sp>
      <p:sp>
        <p:nvSpPr>
          <p:cNvPr id="3" name="İçerik Yer Tutucusu 2">
            <a:extLst>
              <a:ext uri="{FF2B5EF4-FFF2-40B4-BE49-F238E27FC236}">
                <a16:creationId xmlns:a16="http://schemas.microsoft.com/office/drawing/2014/main" id="{DA533A01-5FA2-7B43-B5AE-7CD432B85529}"/>
              </a:ext>
            </a:extLst>
          </p:cNvPr>
          <p:cNvSpPr>
            <a:spLocks noGrp="1"/>
          </p:cNvSpPr>
          <p:nvPr>
            <p:ph idx="1"/>
          </p:nvPr>
        </p:nvSpPr>
        <p:spPr/>
        <p:txBody>
          <a:bodyPr/>
          <a:lstStyle/>
          <a:p>
            <a:r>
              <a:rPr lang="tr-TR" dirty="0"/>
              <a:t>Yunus Emre Enstitüsünün faaliyetlerini daha iyi anlayabilmek için Amsterdam Yunus Emre Enstitüsü 26 Nisan 2019 tarihinde ziyaret edilmiş ve Koordinatör olarak görev yapmakta olan Canan </a:t>
            </a:r>
            <a:r>
              <a:rPr lang="tr-TR" dirty="0" err="1"/>
              <a:t>Gönençay</a:t>
            </a:r>
            <a:r>
              <a:rPr lang="tr-TR" dirty="0"/>
              <a:t> ile görüşülmüştür.</a:t>
            </a:r>
          </a:p>
          <a:p>
            <a:r>
              <a:rPr lang="tr-TR" dirty="0"/>
              <a:t>Yunus Emre Enstitüsü Türkçe Eğitim Müdürü Prof. Dr. Yavuz </a:t>
            </a:r>
            <a:r>
              <a:rPr lang="tr-TR" dirty="0" err="1"/>
              <a:t>Kartallıoğlu</a:t>
            </a:r>
            <a:r>
              <a:rPr lang="tr-TR" dirty="0"/>
              <a:t> ile de Ankara Kızılay Yunus Emre Enstitüsü Binasında 6 Mayıs 2019 tarihinde görüşülerek bilgi alınmıştır.</a:t>
            </a:r>
          </a:p>
          <a:p>
            <a:r>
              <a:rPr lang="tr-TR" dirty="0"/>
              <a:t>Yunus Emre Enstitüsü internet sitesi ve yayınlar incelenmiştir.</a:t>
            </a:r>
          </a:p>
        </p:txBody>
      </p:sp>
      <p:sp>
        <p:nvSpPr>
          <p:cNvPr id="4" name="Slayt Numarası Yer Tutucusu 3">
            <a:extLst>
              <a:ext uri="{FF2B5EF4-FFF2-40B4-BE49-F238E27FC236}">
                <a16:creationId xmlns:a16="http://schemas.microsoft.com/office/drawing/2014/main" id="{B88316E0-5FBB-E247-ADCC-3F9C478E0BFB}"/>
              </a:ext>
            </a:extLst>
          </p:cNvPr>
          <p:cNvSpPr>
            <a:spLocks noGrp="1"/>
          </p:cNvSpPr>
          <p:nvPr>
            <p:ph type="sldNum" sz="quarter" idx="12"/>
          </p:nvPr>
        </p:nvSpPr>
        <p:spPr/>
        <p:txBody>
          <a:bodyPr/>
          <a:lstStyle/>
          <a:p>
            <a:fld id="{C7657BCE-E2B0-46C7-AB92-C67E0396DE98}" type="slidenum">
              <a:rPr lang="tr-TR" smtClean="0"/>
              <a:t>23</a:t>
            </a:fld>
            <a:endParaRPr lang="tr-TR"/>
          </a:p>
        </p:txBody>
      </p:sp>
    </p:spTree>
    <p:extLst>
      <p:ext uri="{BB962C8B-B14F-4D97-AF65-F5344CB8AC3E}">
        <p14:creationId xmlns:p14="http://schemas.microsoft.com/office/powerpoint/2010/main" val="2784421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09918A7-0DCF-C542-B2B5-45F9FCD8BA58}"/>
              </a:ext>
            </a:extLst>
          </p:cNvPr>
          <p:cNvSpPr>
            <a:spLocks noGrp="1"/>
          </p:cNvSpPr>
          <p:nvPr>
            <p:ph type="title"/>
          </p:nvPr>
        </p:nvSpPr>
        <p:spPr/>
        <p:txBody>
          <a:bodyPr/>
          <a:lstStyle/>
          <a:p>
            <a:r>
              <a:rPr lang="tr-TR" dirty="0"/>
              <a:t>Amsterdam Yunus Emre Enstitüsü</a:t>
            </a:r>
          </a:p>
        </p:txBody>
      </p:sp>
      <p:sp>
        <p:nvSpPr>
          <p:cNvPr id="3" name="İçerik Yer Tutucusu 2">
            <a:extLst>
              <a:ext uri="{FF2B5EF4-FFF2-40B4-BE49-F238E27FC236}">
                <a16:creationId xmlns:a16="http://schemas.microsoft.com/office/drawing/2014/main" id="{7D9552C2-D505-B14D-BDAF-47DF562907C2}"/>
              </a:ext>
            </a:extLst>
          </p:cNvPr>
          <p:cNvSpPr>
            <a:spLocks noGrp="1"/>
          </p:cNvSpPr>
          <p:nvPr>
            <p:ph idx="1"/>
          </p:nvPr>
        </p:nvSpPr>
        <p:spPr/>
        <p:txBody>
          <a:bodyPr/>
          <a:lstStyle/>
          <a:p>
            <a:r>
              <a:rPr lang="tr-TR" dirty="0"/>
              <a:t>Hollanda Yunus Emre Enstitüsü </a:t>
            </a:r>
            <a:r>
              <a:rPr lang="tr-TR" dirty="0" err="1"/>
              <a:t>Weteringschans</a:t>
            </a:r>
            <a:r>
              <a:rPr lang="tr-TR" dirty="0"/>
              <a:t> 28 1017 Amsterdam adresinde hizmet vermektedir. Enstitü’nün bulunduğu bina </a:t>
            </a:r>
            <a:r>
              <a:rPr lang="tr-TR" dirty="0" err="1"/>
              <a:t>Rijks</a:t>
            </a:r>
            <a:r>
              <a:rPr lang="tr-TR" dirty="0"/>
              <a:t> Müzesinin tam karşısında kanalın yanında son derece nezih bir semtte yer almaktadır. Binanın iki katına yerleşmiş olan Enstitü içinde ofisler, konferans salonu, sınıflar, kütüphane ve kantin bulunmakta, merkezden yollanmış olan mobilyalar ile bir bütünlük içinde döşenmiş ve ferah bir alan yaratılmıştır. Enstitü Müdürü ve 2 kişi ile hizmetlerini yerine getirilmektedir.</a:t>
            </a:r>
          </a:p>
        </p:txBody>
      </p:sp>
      <p:sp>
        <p:nvSpPr>
          <p:cNvPr id="4" name="Slayt Numarası Yer Tutucusu 3">
            <a:extLst>
              <a:ext uri="{FF2B5EF4-FFF2-40B4-BE49-F238E27FC236}">
                <a16:creationId xmlns:a16="http://schemas.microsoft.com/office/drawing/2014/main" id="{C4E02381-9771-9646-84F3-B554065D6735}"/>
              </a:ext>
            </a:extLst>
          </p:cNvPr>
          <p:cNvSpPr>
            <a:spLocks noGrp="1"/>
          </p:cNvSpPr>
          <p:nvPr>
            <p:ph type="sldNum" sz="quarter" idx="12"/>
          </p:nvPr>
        </p:nvSpPr>
        <p:spPr/>
        <p:txBody>
          <a:bodyPr/>
          <a:lstStyle/>
          <a:p>
            <a:fld id="{C7657BCE-E2B0-46C7-AB92-C67E0396DE98}" type="slidenum">
              <a:rPr lang="tr-TR" smtClean="0"/>
              <a:t>24</a:t>
            </a:fld>
            <a:endParaRPr lang="tr-TR"/>
          </a:p>
        </p:txBody>
      </p:sp>
    </p:spTree>
    <p:extLst>
      <p:ext uri="{BB962C8B-B14F-4D97-AF65-F5344CB8AC3E}">
        <p14:creationId xmlns:p14="http://schemas.microsoft.com/office/powerpoint/2010/main" val="2582241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7C23187-141A-464F-8670-409D64C1DD3B}"/>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Amsterdam </a:t>
            </a:r>
            <a:r>
              <a:rPr lang="en-US" sz="6000" kern="1200" dirty="0" err="1">
                <a:solidFill>
                  <a:schemeClr val="tx1"/>
                </a:solidFill>
                <a:latin typeface="+mj-lt"/>
                <a:ea typeface="+mj-ea"/>
                <a:cs typeface="+mj-cs"/>
              </a:rPr>
              <a:t>Yunus</a:t>
            </a:r>
            <a:r>
              <a:rPr lang="en-US" sz="6000" kern="1200" dirty="0">
                <a:solidFill>
                  <a:schemeClr val="tx1"/>
                </a:solidFill>
                <a:latin typeface="+mj-lt"/>
                <a:ea typeface="+mj-ea"/>
                <a:cs typeface="+mj-cs"/>
              </a:rPr>
              <a:t> Emre </a:t>
            </a:r>
            <a:r>
              <a:rPr lang="en-US" sz="6000" kern="1200" dirty="0" err="1">
                <a:solidFill>
                  <a:schemeClr val="tx1"/>
                </a:solidFill>
                <a:latin typeface="+mj-lt"/>
                <a:ea typeface="+mj-ea"/>
                <a:cs typeface="+mj-cs"/>
              </a:rPr>
              <a:t>Enstitüsü</a:t>
            </a:r>
            <a:endParaRPr lang="en-US" sz="6000" kern="1200" dirty="0">
              <a:solidFill>
                <a:schemeClr val="tx1"/>
              </a:solidFill>
              <a:latin typeface="+mj-lt"/>
              <a:ea typeface="+mj-ea"/>
              <a:cs typeface="+mj-cs"/>
            </a:endParaRPr>
          </a:p>
        </p:txBody>
      </p:sp>
      <p:pic>
        <p:nvPicPr>
          <p:cNvPr id="6" name="İçerik Yer Tutucusu 5" descr="iç mekan, tavan, duvar, yer içeren bir resim&#10;&#10;Açıklama otomatik olarak oluşturuldu">
            <a:extLst>
              <a:ext uri="{FF2B5EF4-FFF2-40B4-BE49-F238E27FC236}">
                <a16:creationId xmlns:a16="http://schemas.microsoft.com/office/drawing/2014/main" id="{67EF800E-2274-5B47-A5C1-97746B65F36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946" r="11651" b="-2"/>
          <a:stretch/>
        </p:blipFill>
        <p:spPr>
          <a:xfrm>
            <a:off x="4198385" y="320511"/>
            <a:ext cx="3794760" cy="3930978"/>
          </a:xfrm>
          <a:prstGeom prst="rect">
            <a:avLst/>
          </a:prstGeom>
        </p:spPr>
      </p:pic>
      <p:sp>
        <p:nvSpPr>
          <p:cNvPr id="4" name="Slayt Numarası Yer Tutucusu 3">
            <a:extLst>
              <a:ext uri="{FF2B5EF4-FFF2-40B4-BE49-F238E27FC236}">
                <a16:creationId xmlns:a16="http://schemas.microsoft.com/office/drawing/2014/main" id="{D048495A-F2E5-324A-96AE-E02212C7243A}"/>
              </a:ext>
            </a:extLst>
          </p:cNvPr>
          <p:cNvSpPr>
            <a:spLocks noGrp="1"/>
          </p:cNvSpPr>
          <p:nvPr>
            <p:ph type="sldNum" sz="quarter" idx="12"/>
          </p:nvPr>
        </p:nvSpPr>
        <p:spPr/>
        <p:txBody>
          <a:bodyPr vert="horz" lIns="91440" tIns="45720" rIns="91440" bIns="45720" rtlCol="0" anchor="ctr">
            <a:normAutofit/>
          </a:bodyPr>
          <a:lstStyle/>
          <a:p>
            <a:pPr>
              <a:spcAft>
                <a:spcPts val="600"/>
              </a:spcAft>
            </a:pPr>
            <a:fld id="{C7657BCE-E2B0-46C7-AB92-C67E0396DE98}" type="slidenum">
              <a:rPr lang="en-US" smtClean="0"/>
              <a:pPr>
                <a:spcAft>
                  <a:spcPts val="600"/>
                </a:spcAft>
              </a:pPr>
              <a:t>2</a:t>
            </a:fld>
            <a:endParaRPr lang="en-US"/>
          </a:p>
        </p:txBody>
      </p:sp>
      <p:pic>
        <p:nvPicPr>
          <p:cNvPr id="10" name="Resim 9" descr="yer, tavan, iç mekan, duvar içeren bir resim&#10;&#10;Açıklama otomatik olarak oluşturuldu">
            <a:extLst>
              <a:ext uri="{FF2B5EF4-FFF2-40B4-BE49-F238E27FC236}">
                <a16:creationId xmlns:a16="http://schemas.microsoft.com/office/drawing/2014/main" id="{4D20FB17-667D-4F49-B69C-18A1DD2667A3}"/>
              </a:ext>
            </a:extLst>
          </p:cNvPr>
          <p:cNvPicPr>
            <a:picLocks noChangeAspect="1"/>
          </p:cNvPicPr>
          <p:nvPr/>
        </p:nvPicPr>
        <p:blipFill rotWithShape="1">
          <a:blip r:embed="rId3">
            <a:extLst>
              <a:ext uri="{28A0092B-C50C-407E-A947-70E740481C1C}">
                <a14:useLocalDpi xmlns:a14="http://schemas.microsoft.com/office/drawing/2010/main" val="0"/>
              </a:ext>
            </a:extLst>
          </a:blip>
          <a:srcRect t="10818" r="-2" b="11489"/>
          <a:stretch/>
        </p:blipFill>
        <p:spPr>
          <a:xfrm>
            <a:off x="321628" y="320511"/>
            <a:ext cx="3794760" cy="3930978"/>
          </a:xfrm>
          <a:prstGeom prst="rect">
            <a:avLst/>
          </a:prstGeom>
        </p:spPr>
      </p:pic>
      <p:pic>
        <p:nvPicPr>
          <p:cNvPr id="8" name="Resim 7" descr="tavan, iç mekan, yer, sahne içeren bir resim&#10;&#10;Açıklama otomatik olarak oluşturuldu">
            <a:extLst>
              <a:ext uri="{FF2B5EF4-FFF2-40B4-BE49-F238E27FC236}">
                <a16:creationId xmlns:a16="http://schemas.microsoft.com/office/drawing/2014/main" id="{1DDB6FBA-995E-5A46-ADD2-055EEAF7D42D}"/>
              </a:ext>
            </a:extLst>
          </p:cNvPr>
          <p:cNvPicPr>
            <a:picLocks noChangeAspect="1"/>
          </p:cNvPicPr>
          <p:nvPr/>
        </p:nvPicPr>
        <p:blipFill rotWithShape="1">
          <a:blip r:embed="rId4">
            <a:extLst>
              <a:ext uri="{28A0092B-C50C-407E-A947-70E740481C1C}">
                <a14:useLocalDpi xmlns:a14="http://schemas.microsoft.com/office/drawing/2010/main" val="0"/>
              </a:ext>
            </a:extLst>
          </a:blip>
          <a:srcRect t="6668" r="-2" b="15639"/>
          <a:stretch/>
        </p:blipFill>
        <p:spPr>
          <a:xfrm>
            <a:off x="8075142" y="320511"/>
            <a:ext cx="3794760" cy="3930978"/>
          </a:xfrm>
          <a:prstGeom prst="rect">
            <a:avLst/>
          </a:prstGeom>
        </p:spPr>
      </p:pic>
    </p:spTree>
    <p:extLst>
      <p:ext uri="{BB962C8B-B14F-4D97-AF65-F5344CB8AC3E}">
        <p14:creationId xmlns:p14="http://schemas.microsoft.com/office/powerpoint/2010/main" val="2817770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828C561-850B-EE4E-86AA-3A71CF44FDF4}"/>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Amsterdam Yunus Emre Enstitüsü</a:t>
            </a:r>
          </a:p>
        </p:txBody>
      </p:sp>
      <p:pic>
        <p:nvPicPr>
          <p:cNvPr id="6" name="İçerik Yer Tutucusu 5" descr="tavan, iç mekan, yer, duvar içeren bir resim&#10;&#10;Açıklama otomatik olarak oluşturuldu">
            <a:extLst>
              <a:ext uri="{FF2B5EF4-FFF2-40B4-BE49-F238E27FC236}">
                <a16:creationId xmlns:a16="http://schemas.microsoft.com/office/drawing/2014/main" id="{3CD9EAFC-DA18-0A4B-8E0E-093C9B30367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249" r="33721" b="2"/>
          <a:stretch/>
        </p:blipFill>
        <p:spPr>
          <a:xfrm>
            <a:off x="317635" y="299363"/>
            <a:ext cx="4160452" cy="6236904"/>
          </a:xfrm>
          <a:prstGeom prst="rect">
            <a:avLst/>
          </a:prstGeom>
        </p:spPr>
      </p:pic>
      <p:sp>
        <p:nvSpPr>
          <p:cNvPr id="4" name="Slayt Numarası Yer Tutucusu 3">
            <a:extLst>
              <a:ext uri="{FF2B5EF4-FFF2-40B4-BE49-F238E27FC236}">
                <a16:creationId xmlns:a16="http://schemas.microsoft.com/office/drawing/2014/main" id="{16A7A7D3-D217-2D4D-AB0A-ADB771834DAF}"/>
              </a:ext>
            </a:extLst>
          </p:cNvPr>
          <p:cNvSpPr>
            <a:spLocks noGrp="1"/>
          </p:cNvSpPr>
          <p:nvPr>
            <p:ph type="sldNum" sz="quarter" idx="12"/>
          </p:nvPr>
        </p:nvSpPr>
        <p:spPr>
          <a:xfrm>
            <a:off x="9057372" y="6536267"/>
            <a:ext cx="2743200" cy="306928"/>
          </a:xfrm>
        </p:spPr>
        <p:txBody>
          <a:bodyPr vert="horz" lIns="91440" tIns="45720" rIns="91440" bIns="45720" rtlCol="0" anchor="ctr">
            <a:normAutofit/>
          </a:bodyPr>
          <a:lstStyle/>
          <a:p>
            <a:pPr>
              <a:spcAft>
                <a:spcPts val="600"/>
              </a:spcAft>
            </a:pPr>
            <a:fld id="{C7657BCE-E2B0-46C7-AB92-C67E0396DE98}" type="slidenum">
              <a:rPr lang="en-US" smtClean="0"/>
              <a:pPr>
                <a:spcAft>
                  <a:spcPts val="600"/>
                </a:spcAft>
              </a:pPr>
              <a:t>2</a:t>
            </a:fld>
            <a:endParaRPr lang="en-US"/>
          </a:p>
        </p:txBody>
      </p:sp>
      <p:pic>
        <p:nvPicPr>
          <p:cNvPr id="14" name="Resim 13" descr="iç mekan, tavan, duvar, tablo içeren bir resim&#10;&#10;Açıklama otomatik olarak oluşturuldu">
            <a:extLst>
              <a:ext uri="{FF2B5EF4-FFF2-40B4-BE49-F238E27FC236}">
                <a16:creationId xmlns:a16="http://schemas.microsoft.com/office/drawing/2014/main" id="{36D1FE48-153E-9142-9A80-312A6A3206D9}"/>
              </a:ext>
            </a:extLst>
          </p:cNvPr>
          <p:cNvPicPr>
            <a:picLocks noChangeAspect="1"/>
          </p:cNvPicPr>
          <p:nvPr/>
        </p:nvPicPr>
        <p:blipFill rotWithShape="1">
          <a:blip r:embed="rId3">
            <a:extLst>
              <a:ext uri="{28A0092B-C50C-407E-A947-70E740481C1C}">
                <a14:useLocalDpi xmlns:a14="http://schemas.microsoft.com/office/drawing/2010/main" val="0"/>
              </a:ext>
            </a:extLst>
          </a:blip>
          <a:srcRect t="2190" r="3" b="4723"/>
          <a:stretch/>
        </p:blipFill>
        <p:spPr>
          <a:xfrm>
            <a:off x="4654296" y="299363"/>
            <a:ext cx="4308687" cy="3008188"/>
          </a:xfrm>
          <a:prstGeom prst="rect">
            <a:avLst/>
          </a:prstGeom>
        </p:spPr>
      </p:pic>
      <p:pic>
        <p:nvPicPr>
          <p:cNvPr id="12" name="Resim 11" descr="iç mekan, yer, tavan, oda içeren bir resim&#10;&#10;Açıklama otomatik olarak oluşturuldu">
            <a:extLst>
              <a:ext uri="{FF2B5EF4-FFF2-40B4-BE49-F238E27FC236}">
                <a16:creationId xmlns:a16="http://schemas.microsoft.com/office/drawing/2014/main" id="{6EFA7477-EB5B-C642-B492-B50254EF8206}"/>
              </a:ext>
            </a:extLst>
          </p:cNvPr>
          <p:cNvPicPr>
            <a:picLocks noChangeAspect="1"/>
          </p:cNvPicPr>
          <p:nvPr/>
        </p:nvPicPr>
        <p:blipFill rotWithShape="1">
          <a:blip r:embed="rId4">
            <a:extLst>
              <a:ext uri="{28A0092B-C50C-407E-A947-70E740481C1C}">
                <a14:useLocalDpi xmlns:a14="http://schemas.microsoft.com/office/drawing/2010/main" val="0"/>
              </a:ext>
            </a:extLst>
          </a:blip>
          <a:srcRect t="3855" r="4" b="13936"/>
          <a:stretch/>
        </p:blipFill>
        <p:spPr>
          <a:xfrm>
            <a:off x="9123851" y="299364"/>
            <a:ext cx="2744300" cy="3008188"/>
          </a:xfrm>
          <a:prstGeom prst="rect">
            <a:avLst/>
          </a:prstGeom>
        </p:spPr>
      </p:pic>
    </p:spTree>
    <p:extLst>
      <p:ext uri="{BB962C8B-B14F-4D97-AF65-F5344CB8AC3E}">
        <p14:creationId xmlns:p14="http://schemas.microsoft.com/office/powerpoint/2010/main" val="2006200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52D65F0-3A9C-434E-92C1-894B4AED5C7F}"/>
              </a:ext>
            </a:extLst>
          </p:cNvPr>
          <p:cNvSpPr>
            <a:spLocks noGrp="1"/>
          </p:cNvSpPr>
          <p:nvPr>
            <p:ph type="title"/>
          </p:nvPr>
        </p:nvSpPr>
        <p:spPr>
          <a:xfrm>
            <a:off x="655320" y="365125"/>
            <a:ext cx="5120114" cy="1692794"/>
          </a:xfrm>
        </p:spPr>
        <p:txBody>
          <a:bodyPr>
            <a:normAutofit/>
          </a:bodyPr>
          <a:lstStyle/>
          <a:p>
            <a:r>
              <a:rPr lang="tr-TR" dirty="0"/>
              <a:t>Dil Eğitimi</a:t>
            </a:r>
          </a:p>
        </p:txBody>
      </p:sp>
      <p:sp>
        <p:nvSpPr>
          <p:cNvPr id="3" name="İçerik Yer Tutucusu 2">
            <a:extLst>
              <a:ext uri="{FF2B5EF4-FFF2-40B4-BE49-F238E27FC236}">
                <a16:creationId xmlns:a16="http://schemas.microsoft.com/office/drawing/2014/main" id="{EDD62F01-C35B-5E4D-8B63-36D352532D3D}"/>
              </a:ext>
            </a:extLst>
          </p:cNvPr>
          <p:cNvSpPr>
            <a:spLocks noGrp="1"/>
          </p:cNvSpPr>
          <p:nvPr>
            <p:ph idx="1"/>
          </p:nvPr>
        </p:nvSpPr>
        <p:spPr>
          <a:xfrm>
            <a:off x="655321" y="2575034"/>
            <a:ext cx="5120113" cy="3462228"/>
          </a:xfrm>
        </p:spPr>
        <p:txBody>
          <a:bodyPr>
            <a:normAutofit/>
          </a:bodyPr>
          <a:lstStyle/>
          <a:p>
            <a:r>
              <a:rPr lang="tr-TR" sz="1400" dirty="0"/>
              <a:t>Kurslar</a:t>
            </a:r>
          </a:p>
          <a:p>
            <a:r>
              <a:rPr lang="tr-TR" sz="1400" dirty="0"/>
              <a:t>Yetişkinler için olan eğitime son dönem katılımcıları Türklerle evli yabancılar ve akademisyenler olarak ifade edilmiştir. Eğitimler ücretli olarak gerçekleştirilmektedir. Çocuklar için olan eğitimlerde ise katılımcıların daha çok </a:t>
            </a:r>
            <a:r>
              <a:rPr lang="tr-TR" sz="1400" dirty="0" err="1"/>
              <a:t>expat</a:t>
            </a:r>
            <a:r>
              <a:rPr lang="tr-TR" sz="1400" dirty="0"/>
              <a:t> olarak tarif edilen Türk asıllı ve çalışma vizesiyle Hollanda’da bulunan ailelerin çocukları olduğu ifade edilmiştir. </a:t>
            </a:r>
          </a:p>
          <a:p>
            <a:r>
              <a:rPr lang="tr-TR" sz="1400" dirty="0"/>
              <a:t>Sınavlar</a:t>
            </a:r>
          </a:p>
          <a:p>
            <a:r>
              <a:rPr lang="tr-TR" sz="1400" dirty="0"/>
              <a:t>Kütüphane</a:t>
            </a:r>
          </a:p>
        </p:txBody>
      </p:sp>
      <p:sp>
        <p:nvSpPr>
          <p:cNvPr id="4" name="Slayt Numarası Yer Tutucusu 3">
            <a:extLst>
              <a:ext uri="{FF2B5EF4-FFF2-40B4-BE49-F238E27FC236}">
                <a16:creationId xmlns:a16="http://schemas.microsoft.com/office/drawing/2014/main" id="{FF7B8A59-9594-DD45-8224-D3EFFDEAC99D}"/>
              </a:ext>
            </a:extLst>
          </p:cNvPr>
          <p:cNvSpPr>
            <a:spLocks noGrp="1"/>
          </p:cNvSpPr>
          <p:nvPr>
            <p:ph type="sldNum" sz="quarter" idx="12"/>
          </p:nvPr>
        </p:nvSpPr>
        <p:spPr>
          <a:xfrm>
            <a:off x="6941820" y="6356350"/>
            <a:ext cx="1165860" cy="365125"/>
          </a:xfrm>
        </p:spPr>
        <p:txBody>
          <a:bodyPr>
            <a:normAutofit/>
          </a:bodyPr>
          <a:lstStyle/>
          <a:p>
            <a:pPr>
              <a:spcAft>
                <a:spcPts val="600"/>
              </a:spcAft>
            </a:pPr>
            <a:fld id="{C7657BCE-E2B0-46C7-AB92-C67E0396DE98}" type="slidenum">
              <a:rPr lang="tr-TR" smtClean="0"/>
              <a:pPr>
                <a:spcAft>
                  <a:spcPts val="600"/>
                </a:spcAft>
              </a:pPr>
              <a:t>27</a:t>
            </a:fld>
            <a:endParaRPr lang="tr-TR"/>
          </a:p>
        </p:txBody>
      </p:sp>
      <p:pic>
        <p:nvPicPr>
          <p:cNvPr id="6" name="Resim 5" descr="raf, iç mekan, kitap, kütüphane içeren bir resim&#10;&#10;Açıklama otomatik olarak oluşturuldu">
            <a:extLst>
              <a:ext uri="{FF2B5EF4-FFF2-40B4-BE49-F238E27FC236}">
                <a16:creationId xmlns:a16="http://schemas.microsoft.com/office/drawing/2014/main" id="{720CE0F7-62F3-4C4D-94DC-31C90F1AFA2D}"/>
              </a:ext>
            </a:extLst>
          </p:cNvPr>
          <p:cNvPicPr>
            <a:picLocks noChangeAspect="1"/>
          </p:cNvPicPr>
          <p:nvPr/>
        </p:nvPicPr>
        <p:blipFill rotWithShape="1">
          <a:blip r:embed="rId2">
            <a:extLst>
              <a:ext uri="{28A0092B-C50C-407E-A947-70E740481C1C}">
                <a14:useLocalDpi xmlns:a14="http://schemas.microsoft.com/office/drawing/2010/main" val="0"/>
              </a:ext>
            </a:extLst>
          </a:blip>
          <a:srcRect t="18527" r="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524341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CDDB3A-B30B-D44E-9ACA-D8DF56D10C24}"/>
              </a:ext>
            </a:extLst>
          </p:cNvPr>
          <p:cNvSpPr>
            <a:spLocks noGrp="1"/>
          </p:cNvSpPr>
          <p:nvPr>
            <p:ph type="title"/>
          </p:nvPr>
        </p:nvSpPr>
        <p:spPr>
          <a:xfrm>
            <a:off x="655320" y="365125"/>
            <a:ext cx="5120114" cy="1692794"/>
          </a:xfrm>
        </p:spPr>
        <p:txBody>
          <a:bodyPr>
            <a:normAutofit/>
          </a:bodyPr>
          <a:lstStyle/>
          <a:p>
            <a:r>
              <a:rPr lang="tr-TR" sz="3700"/>
              <a:t>Kültür ve Sanat Etkinlikleri</a:t>
            </a:r>
            <a:br>
              <a:rPr lang="tr-TR" sz="3700"/>
            </a:br>
            <a:endParaRPr lang="tr-TR" sz="3700"/>
          </a:p>
        </p:txBody>
      </p:sp>
      <p:sp>
        <p:nvSpPr>
          <p:cNvPr id="3" name="İçerik Yer Tutucusu 2">
            <a:extLst>
              <a:ext uri="{FF2B5EF4-FFF2-40B4-BE49-F238E27FC236}">
                <a16:creationId xmlns:a16="http://schemas.microsoft.com/office/drawing/2014/main" id="{D4142BE8-2511-2F40-9433-0139BC96E943}"/>
              </a:ext>
            </a:extLst>
          </p:cNvPr>
          <p:cNvSpPr>
            <a:spLocks noGrp="1"/>
          </p:cNvSpPr>
          <p:nvPr>
            <p:ph idx="1"/>
          </p:nvPr>
        </p:nvSpPr>
        <p:spPr>
          <a:xfrm>
            <a:off x="655321" y="1443789"/>
            <a:ext cx="5120113" cy="4593473"/>
          </a:xfrm>
        </p:spPr>
        <p:txBody>
          <a:bodyPr>
            <a:noAutofit/>
          </a:bodyPr>
          <a:lstStyle/>
          <a:p>
            <a:r>
              <a:rPr lang="tr-TR" sz="1400" dirty="0"/>
              <a:t>Kurslar </a:t>
            </a:r>
          </a:p>
          <a:p>
            <a:r>
              <a:rPr lang="tr-TR" sz="1400" dirty="0"/>
              <a:t>Ebru, Ney, Minyatür başlıklarında kurslar düzenlenmiş ve düzenlenmeye devam etmektedir. Kurslara katılanların Türk asıllı olmayan Hollanda vatandaşları olması etkinliğin amacına hizmet ettiği bilgisine ulaştırmaktadır.</a:t>
            </a:r>
          </a:p>
          <a:p>
            <a:r>
              <a:rPr lang="tr-TR" sz="1400" dirty="0"/>
              <a:t>Konser</a:t>
            </a:r>
          </a:p>
          <a:p>
            <a:r>
              <a:rPr lang="tr-TR" sz="1400" dirty="0"/>
              <a:t>20 Nisan 2019 tarihinde Amsterdam’ın önemli bir konser salonu olan </a:t>
            </a:r>
            <a:r>
              <a:rPr lang="tr-TR" sz="1400" dirty="0" err="1"/>
              <a:t>Het</a:t>
            </a:r>
            <a:r>
              <a:rPr lang="tr-TR" sz="1400" dirty="0"/>
              <a:t> </a:t>
            </a:r>
            <a:r>
              <a:rPr lang="tr-TR" sz="1400" dirty="0" err="1"/>
              <a:t>Concertgebaum’da</a:t>
            </a:r>
            <a:r>
              <a:rPr lang="tr-TR" sz="1400" dirty="0"/>
              <a:t> Hollandalı besteci </a:t>
            </a:r>
            <a:r>
              <a:rPr lang="tr-TR" sz="1400" dirty="0" err="1"/>
              <a:t>Theo</a:t>
            </a:r>
            <a:r>
              <a:rPr lang="tr-TR" sz="1400" dirty="0"/>
              <a:t> </a:t>
            </a:r>
            <a:r>
              <a:rPr lang="tr-TR" sz="1400" dirty="0" err="1"/>
              <a:t>Loevendie’nin</a:t>
            </a:r>
            <a:r>
              <a:rPr lang="tr-TR" sz="1400" dirty="0"/>
              <a:t> Türk müziğinden esinlenerek bestelediği eserlerinden oluşan Türk Esintileri adlı bir konser gerçekleştirilmiştir. </a:t>
            </a:r>
          </a:p>
          <a:p>
            <a:r>
              <a:rPr lang="tr-TR" sz="1400" dirty="0"/>
              <a:t>Film gösterimi</a:t>
            </a:r>
          </a:p>
          <a:p>
            <a:r>
              <a:rPr lang="tr-TR" sz="1400" dirty="0"/>
              <a:t>Yapımcı ve Yönetmen Ünal Üstündağ tarafından çekilen ‘400 Yıllık Hatır’ adlı Türk-Hollanda ilişkilerini anlatan belgesel Hollanda Yunus Emre Enstitüsü binasındaki konferans salonunda gösterilmiştir. </a:t>
            </a:r>
          </a:p>
        </p:txBody>
      </p:sp>
      <p:sp>
        <p:nvSpPr>
          <p:cNvPr id="4" name="Slayt Numarası Yer Tutucusu 3">
            <a:extLst>
              <a:ext uri="{FF2B5EF4-FFF2-40B4-BE49-F238E27FC236}">
                <a16:creationId xmlns:a16="http://schemas.microsoft.com/office/drawing/2014/main" id="{024F9840-11F3-E44B-B449-6BB9676FE2D5}"/>
              </a:ext>
            </a:extLst>
          </p:cNvPr>
          <p:cNvSpPr>
            <a:spLocks noGrp="1"/>
          </p:cNvSpPr>
          <p:nvPr>
            <p:ph type="sldNum" sz="quarter" idx="12"/>
          </p:nvPr>
        </p:nvSpPr>
        <p:spPr>
          <a:xfrm>
            <a:off x="6941820" y="6356350"/>
            <a:ext cx="1165860" cy="365125"/>
          </a:xfrm>
        </p:spPr>
        <p:txBody>
          <a:bodyPr>
            <a:normAutofit/>
          </a:bodyPr>
          <a:lstStyle/>
          <a:p>
            <a:pPr>
              <a:spcAft>
                <a:spcPts val="600"/>
              </a:spcAft>
            </a:pPr>
            <a:fld id="{C7657BCE-E2B0-46C7-AB92-C67E0396DE98}" type="slidenum">
              <a:rPr lang="tr-TR" smtClean="0"/>
              <a:pPr>
                <a:spcAft>
                  <a:spcPts val="600"/>
                </a:spcAft>
              </a:pPr>
              <a:t>28</a:t>
            </a:fld>
            <a:endParaRPr lang="tr-TR"/>
          </a:p>
        </p:txBody>
      </p:sp>
      <p:pic>
        <p:nvPicPr>
          <p:cNvPr id="6" name="Resim 5" descr="iç mekan, yer, duvar, tablo içeren bir resim&#10;&#10;Açıklama otomatik olarak oluşturuldu">
            <a:extLst>
              <a:ext uri="{FF2B5EF4-FFF2-40B4-BE49-F238E27FC236}">
                <a16:creationId xmlns:a16="http://schemas.microsoft.com/office/drawing/2014/main" id="{8D14DF4F-12DA-AB43-A22C-F54528E9612B}"/>
              </a:ext>
            </a:extLst>
          </p:cNvPr>
          <p:cNvPicPr>
            <a:picLocks noChangeAspect="1"/>
          </p:cNvPicPr>
          <p:nvPr/>
        </p:nvPicPr>
        <p:blipFill rotWithShape="1">
          <a:blip r:embed="rId2">
            <a:extLst>
              <a:ext uri="{28A0092B-C50C-407E-A947-70E740481C1C}">
                <a14:useLocalDpi xmlns:a14="http://schemas.microsoft.com/office/drawing/2010/main" val="0"/>
              </a:ext>
            </a:extLst>
          </a:blip>
          <a:srcRect t="18527" r="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615281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78A25B2-07F3-1E44-86F8-81D37F36B4C1}"/>
              </a:ext>
            </a:extLst>
          </p:cNvPr>
          <p:cNvSpPr>
            <a:spLocks noGrp="1"/>
          </p:cNvSpPr>
          <p:nvPr>
            <p:ph type="title"/>
          </p:nvPr>
        </p:nvSpPr>
        <p:spPr/>
        <p:txBody>
          <a:bodyPr/>
          <a:lstStyle/>
          <a:p>
            <a:r>
              <a:rPr lang="tr-TR" dirty="0"/>
              <a:t>Değerlendirme</a:t>
            </a:r>
          </a:p>
        </p:txBody>
      </p:sp>
      <p:sp>
        <p:nvSpPr>
          <p:cNvPr id="3" name="İçerik Yer Tutucusu 2">
            <a:extLst>
              <a:ext uri="{FF2B5EF4-FFF2-40B4-BE49-F238E27FC236}">
                <a16:creationId xmlns:a16="http://schemas.microsoft.com/office/drawing/2014/main" id="{387D05D9-8EFF-EE4C-B655-90272DBAC173}"/>
              </a:ext>
            </a:extLst>
          </p:cNvPr>
          <p:cNvSpPr>
            <a:spLocks noGrp="1"/>
          </p:cNvSpPr>
          <p:nvPr>
            <p:ph idx="1"/>
          </p:nvPr>
        </p:nvSpPr>
        <p:spPr/>
        <p:txBody>
          <a:bodyPr>
            <a:normAutofit fontScale="92500" lnSpcReduction="10000"/>
          </a:bodyPr>
          <a:lstStyle/>
          <a:p>
            <a:r>
              <a:rPr lang="tr-TR" dirty="0"/>
              <a:t>Yunus Emre Enstitüsü iç siyasetten bağımsız olarak işlevleri yerine getirememektedir. Bunu sağlamanın yolu bağımsız bir örgütlenme modeliyle işlemesine dayanmaktadır.</a:t>
            </a:r>
          </a:p>
          <a:p>
            <a:r>
              <a:rPr lang="tr-TR" dirty="0"/>
              <a:t>Yapılan faaliyetler ağırlıklı olarak kültürel öğelerin sunumu niteliğindedir. Daha katılımcı ortak projeler üretilmesi etkinliği arttırıcı rol oynayacaktır.</a:t>
            </a:r>
          </a:p>
          <a:p>
            <a:r>
              <a:rPr lang="tr-TR" dirty="0"/>
              <a:t>Amsterdam gibi Türk nüfusun yoğun olduğu bir yerde katılımcılar büyük oranda yabancılardan oluşmaktadır. Bu da Yunus Emre Enstitüsünün </a:t>
            </a:r>
            <a:r>
              <a:rPr lang="tr-TR" dirty="0" err="1"/>
              <a:t>diyaspora</a:t>
            </a:r>
            <a:r>
              <a:rPr lang="tr-TR" dirty="0"/>
              <a:t> ilişkilerinin gelişmesi için değil yabancı kamularla etkileşim kurulması yönünde faaliyetlerini gerçekleştirdiğini göstermektedir.</a:t>
            </a:r>
          </a:p>
          <a:p>
            <a:r>
              <a:rPr lang="tr-TR" dirty="0"/>
              <a:t>Her ülkede ve her bölgede gerçekleşen etkinlik özel ve özgün uygulamalar içermektedir. Bu nedenle temsilciliklerin insan kaynaklarının seçimi büyük önem taşımaktadır.</a:t>
            </a:r>
          </a:p>
        </p:txBody>
      </p:sp>
      <p:sp>
        <p:nvSpPr>
          <p:cNvPr id="4" name="Slayt Numarası Yer Tutucusu 3">
            <a:extLst>
              <a:ext uri="{FF2B5EF4-FFF2-40B4-BE49-F238E27FC236}">
                <a16:creationId xmlns:a16="http://schemas.microsoft.com/office/drawing/2014/main" id="{2C7CB9BD-FCED-E948-B7A4-D175F3668ECC}"/>
              </a:ext>
            </a:extLst>
          </p:cNvPr>
          <p:cNvSpPr>
            <a:spLocks noGrp="1"/>
          </p:cNvSpPr>
          <p:nvPr>
            <p:ph type="sldNum" sz="quarter" idx="12"/>
          </p:nvPr>
        </p:nvSpPr>
        <p:spPr/>
        <p:txBody>
          <a:bodyPr/>
          <a:lstStyle/>
          <a:p>
            <a:fld id="{C7657BCE-E2B0-46C7-AB92-C67E0396DE98}" type="slidenum">
              <a:rPr lang="tr-TR" smtClean="0"/>
              <a:t>29</a:t>
            </a:fld>
            <a:endParaRPr lang="tr-TR"/>
          </a:p>
        </p:txBody>
      </p:sp>
    </p:spTree>
    <p:extLst>
      <p:ext uri="{BB962C8B-B14F-4D97-AF65-F5344CB8AC3E}">
        <p14:creationId xmlns:p14="http://schemas.microsoft.com/office/powerpoint/2010/main" val="4065179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Kültürel Diplomasi</a:t>
            </a:r>
          </a:p>
        </p:txBody>
      </p:sp>
      <p:sp>
        <p:nvSpPr>
          <p:cNvPr id="3" name="İçerik Yer Tutucusu 2"/>
          <p:cNvSpPr>
            <a:spLocks noGrp="1"/>
          </p:cNvSpPr>
          <p:nvPr>
            <p:ph idx="1"/>
          </p:nvPr>
        </p:nvSpPr>
        <p:spPr/>
        <p:txBody>
          <a:bodyPr>
            <a:normAutofit/>
          </a:bodyPr>
          <a:lstStyle/>
          <a:p>
            <a:r>
              <a:rPr lang="tr-TR" dirty="0"/>
              <a:t>Almanya merkezli Kültürel Diplomasi Enstitüsü tarafından hazırlanan Kültürel Diplomasi Sözlüğü içinde terim, “ülkelerin kendi kültürel ve politik değerlerini dünyaya tanıtmaları” olarak tanımlanmakta ve faaliyetin dayandığı temel düşüncenin insanların farklı kültürlere ve bakış açılarına ulaşması sonucunda karşılıklı anlayış ve diyaloğun gelişmesi olduğunu ifade etmektedir (</a:t>
            </a:r>
            <a:r>
              <a:rPr lang="tr-TR" dirty="0" err="1"/>
              <a:t>Chakraborty</a:t>
            </a:r>
            <a:r>
              <a:rPr lang="tr-TR" dirty="0"/>
              <a:t>, 2013: 30).</a:t>
            </a:r>
          </a:p>
        </p:txBody>
      </p:sp>
      <p:sp>
        <p:nvSpPr>
          <p:cNvPr id="4" name="Slayt Numarası Yer Tutucusu 3"/>
          <p:cNvSpPr>
            <a:spLocks noGrp="1"/>
          </p:cNvSpPr>
          <p:nvPr>
            <p:ph type="sldNum" sz="quarter" idx="12"/>
          </p:nvPr>
        </p:nvSpPr>
        <p:spPr/>
        <p:txBody>
          <a:bodyPr/>
          <a:lstStyle/>
          <a:p>
            <a:fld id="{C7657BCE-E2B0-46C7-AB92-C67E0396DE98}" type="slidenum">
              <a:rPr lang="tr-TR" smtClean="0"/>
              <a:t>3</a:t>
            </a:fld>
            <a:endParaRPr lang="tr-TR"/>
          </a:p>
        </p:txBody>
      </p:sp>
    </p:spTree>
    <p:extLst>
      <p:ext uri="{BB962C8B-B14F-4D97-AF65-F5344CB8AC3E}">
        <p14:creationId xmlns:p14="http://schemas.microsoft.com/office/powerpoint/2010/main" val="4143654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a:t>Kültürel diplomasi, karşılıklı anlayışı geliştirmek için fikirler, bilgiler, sanat ve kültürün uluslar ve içindeki insanlar arasında değişimi olarak tanımlanmaktadır (</a:t>
            </a:r>
            <a:r>
              <a:rPr lang="tr-TR" dirty="0" err="1"/>
              <a:t>Cummings</a:t>
            </a:r>
            <a:r>
              <a:rPr lang="tr-TR" dirty="0"/>
              <a:t>, 2003: 1). </a:t>
            </a:r>
          </a:p>
          <a:p>
            <a:r>
              <a:rPr lang="tr-TR" dirty="0"/>
              <a:t>“Kültürel diplomasi uluslararası alanı kültürel kaynaklarla ve kültürel değişimle kontrol etmek olarak tanımlanmaktadır. Kültürel modellerin ihracı ile ülkenin politikalarının uyarlanması, onaylanması ve sempatik bulunması kültürel diplomasinin amaçları arasında yer alır” (</a:t>
            </a:r>
            <a:r>
              <a:rPr lang="tr-TR" dirty="0" err="1"/>
              <a:t>Cull</a:t>
            </a:r>
            <a:r>
              <a:rPr lang="tr-TR" dirty="0"/>
              <a:t>, 2009: 33). </a:t>
            </a:r>
          </a:p>
        </p:txBody>
      </p:sp>
      <p:sp>
        <p:nvSpPr>
          <p:cNvPr id="4" name="Slayt Numarası Yer Tutucusu 3"/>
          <p:cNvSpPr>
            <a:spLocks noGrp="1"/>
          </p:cNvSpPr>
          <p:nvPr>
            <p:ph type="sldNum" sz="quarter" idx="12"/>
          </p:nvPr>
        </p:nvSpPr>
        <p:spPr/>
        <p:txBody>
          <a:bodyPr/>
          <a:lstStyle/>
          <a:p>
            <a:fld id="{C7657BCE-E2B0-46C7-AB92-C67E0396DE98}" type="slidenum">
              <a:rPr lang="tr-TR" smtClean="0"/>
              <a:t>4</a:t>
            </a:fld>
            <a:endParaRPr lang="tr-TR"/>
          </a:p>
        </p:txBody>
      </p:sp>
    </p:spTree>
    <p:extLst>
      <p:ext uri="{BB962C8B-B14F-4D97-AF65-F5344CB8AC3E}">
        <p14:creationId xmlns:p14="http://schemas.microsoft.com/office/powerpoint/2010/main" val="90871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Kültür</a:t>
            </a:r>
          </a:p>
        </p:txBody>
      </p:sp>
      <p:sp>
        <p:nvSpPr>
          <p:cNvPr id="3" name="İçerik Yer Tutucusu 2"/>
          <p:cNvSpPr>
            <a:spLocks noGrp="1"/>
          </p:cNvSpPr>
          <p:nvPr>
            <p:ph idx="1"/>
          </p:nvPr>
        </p:nvSpPr>
        <p:spPr/>
        <p:txBody>
          <a:bodyPr>
            <a:normAutofit fontScale="92500" lnSpcReduction="20000"/>
          </a:bodyPr>
          <a:lstStyle/>
          <a:p>
            <a:r>
              <a:rPr lang="tr-TR" dirty="0"/>
              <a:t>“1. Bir halkın yaşam biçiminin tamamı, 2. Bireyin kendi grubundan elde ettiği toplumsal kalıt, 3. Düşünme, hissetme ve inanma yolu, 4. Davranıştan bir soyutlama, 5. Antropolog açısından bir grup insanın gerçekte davranış biçimleri konusunda bir kuram, 6. Toplu halde öğrenme için bir depo, 7. Yeniden su yüzüne çıkan sorunlar karşısında bir </a:t>
            </a:r>
            <a:r>
              <a:rPr lang="tr-TR" dirty="0" err="1"/>
              <a:t>ölçünleştirilmiş</a:t>
            </a:r>
            <a:r>
              <a:rPr lang="tr-TR" dirty="0"/>
              <a:t> yönelimler seti, 8. Öğrenilmiş davranış, 9. Davranışın </a:t>
            </a:r>
            <a:r>
              <a:rPr lang="tr-TR" dirty="0" err="1"/>
              <a:t>düzgüsel</a:t>
            </a:r>
            <a:r>
              <a:rPr lang="tr-TR" dirty="0"/>
              <a:t> düzenlenişi için bir mekanizma, 10. Hem dış çevreye hem de diğer insanlara uyum sağlamak için bir teknikler seti, 11. Bir tarih çökeltisi” (</a:t>
            </a:r>
            <a:r>
              <a:rPr lang="tr-TR" dirty="0" err="1"/>
              <a:t>Geertz</a:t>
            </a:r>
            <a:r>
              <a:rPr lang="tr-TR" dirty="0"/>
              <a:t>, 2010: 28-19). </a:t>
            </a:r>
          </a:p>
          <a:p>
            <a:r>
              <a:rPr lang="tr-TR" dirty="0"/>
              <a:t>Türk Dil Kurumu, Büyük Türkçe Sözlük, kültür sözcüğünü, “1. Tarihsel, toplumsal gelişme süreci içinde yaratılan bütün maddi ve manevi değerler ile bunları yaratmada, sonraki nesillere iletmede kullanılan, insanın doğal ve toplumsal çevresine egemenliğinin ölçüsünü gösteren araçların bütünü, hars, ekin 2. Bir topluma veya halk topluluğuna özgü düşünce ve sanat eserlerinin bütünü” şeklinde tanımlamaktadır (tdk.gov.tr, 2018). </a:t>
            </a:r>
          </a:p>
        </p:txBody>
      </p:sp>
      <p:sp>
        <p:nvSpPr>
          <p:cNvPr id="4" name="Slayt Numarası Yer Tutucusu 3"/>
          <p:cNvSpPr>
            <a:spLocks noGrp="1"/>
          </p:cNvSpPr>
          <p:nvPr>
            <p:ph type="sldNum" sz="quarter" idx="12"/>
          </p:nvPr>
        </p:nvSpPr>
        <p:spPr/>
        <p:txBody>
          <a:bodyPr/>
          <a:lstStyle/>
          <a:p>
            <a:fld id="{C7657BCE-E2B0-46C7-AB92-C67E0396DE98}" type="slidenum">
              <a:rPr lang="tr-TR" smtClean="0"/>
              <a:t>5</a:t>
            </a:fld>
            <a:endParaRPr lang="tr-TR"/>
          </a:p>
        </p:txBody>
      </p:sp>
    </p:spTree>
    <p:extLst>
      <p:ext uri="{BB962C8B-B14F-4D97-AF65-F5344CB8AC3E}">
        <p14:creationId xmlns:p14="http://schemas.microsoft.com/office/powerpoint/2010/main" val="252885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a:t>Dil, düşünce, töre, inanç, semboller, törenler, araç-gereç, teknik gibi pek çok öğe kültürü oluşturmaktadır.</a:t>
            </a:r>
          </a:p>
          <a:p>
            <a:r>
              <a:rPr lang="tr-TR" dirty="0"/>
              <a:t>Bozkurt Güvenç, her kültürün bilinçli ya da bilinçsiz bir amacı, bir yönü olduğunu ifade etmektedir. Her toplumun amacı doğadan yararlanmada öteki toplumlardan geri kalmamaktır. Bunun gibi her eğitim sistemi diğerlerini, her sanat ya da sanatçı, ötekilerini aşmaya çalışır. Bu nedenle her kültürel kurum ve sürecin bir görevi ve ereği olduğunu ifade etmektedir (1991: 98).</a:t>
            </a:r>
          </a:p>
          <a:p>
            <a:r>
              <a:rPr lang="tr-TR" dirty="0"/>
              <a:t>Ülkelerin veya toplumların kültürel diplomasi çalışması yapmalarının da böyle bir amacı bulunmaktadır. </a:t>
            </a:r>
          </a:p>
        </p:txBody>
      </p:sp>
      <p:sp>
        <p:nvSpPr>
          <p:cNvPr id="4" name="Slayt Numarası Yer Tutucusu 3"/>
          <p:cNvSpPr>
            <a:spLocks noGrp="1"/>
          </p:cNvSpPr>
          <p:nvPr>
            <p:ph type="sldNum" sz="quarter" idx="12"/>
          </p:nvPr>
        </p:nvSpPr>
        <p:spPr/>
        <p:txBody>
          <a:bodyPr/>
          <a:lstStyle/>
          <a:p>
            <a:fld id="{C7657BCE-E2B0-46C7-AB92-C67E0396DE98}" type="slidenum">
              <a:rPr lang="tr-TR" smtClean="0"/>
              <a:t>6</a:t>
            </a:fld>
            <a:endParaRPr lang="tr-TR"/>
          </a:p>
        </p:txBody>
      </p:sp>
    </p:spTree>
    <p:extLst>
      <p:ext uri="{BB962C8B-B14F-4D97-AF65-F5344CB8AC3E}">
        <p14:creationId xmlns:p14="http://schemas.microsoft.com/office/powerpoint/2010/main" val="69061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Kültürel diplomasinin amacı</a:t>
            </a:r>
          </a:p>
        </p:txBody>
      </p:sp>
      <p:sp>
        <p:nvSpPr>
          <p:cNvPr id="3" name="İçerik Yer Tutucusu 2"/>
          <p:cNvSpPr>
            <a:spLocks noGrp="1"/>
          </p:cNvSpPr>
          <p:nvPr>
            <p:ph idx="1"/>
          </p:nvPr>
        </p:nvSpPr>
        <p:spPr/>
        <p:txBody>
          <a:bodyPr/>
          <a:lstStyle/>
          <a:p>
            <a:r>
              <a:rPr lang="tr-TR" dirty="0"/>
              <a:t>Kendi kültürünü yabancı toplumlara bir model olarak sunmak</a:t>
            </a:r>
          </a:p>
          <a:p>
            <a:r>
              <a:rPr lang="tr-TR" dirty="0"/>
              <a:t>Ulusal itibarı yükseltmek</a:t>
            </a:r>
          </a:p>
          <a:p>
            <a:r>
              <a:rPr lang="tr-TR" dirty="0"/>
              <a:t>Kendi kültürel öğelerinle ilgili farkındalık sağlamak</a:t>
            </a:r>
          </a:p>
          <a:p>
            <a:r>
              <a:rPr lang="tr-TR" dirty="0"/>
              <a:t>Olumsuz görüşleri düzeltmek</a:t>
            </a:r>
          </a:p>
          <a:p>
            <a:r>
              <a:rPr lang="tr-TR" dirty="0"/>
              <a:t>Farklı kültürlerle etkileşime geçmek</a:t>
            </a:r>
          </a:p>
          <a:p>
            <a:r>
              <a:rPr lang="tr-TR" dirty="0"/>
              <a:t>Farklı toplumlardan öğrenmek (Kültürleşme)</a:t>
            </a:r>
          </a:p>
        </p:txBody>
      </p:sp>
      <p:sp>
        <p:nvSpPr>
          <p:cNvPr id="4" name="Slayt Numarası Yer Tutucusu 3"/>
          <p:cNvSpPr>
            <a:spLocks noGrp="1"/>
          </p:cNvSpPr>
          <p:nvPr>
            <p:ph type="sldNum" sz="quarter" idx="12"/>
          </p:nvPr>
        </p:nvSpPr>
        <p:spPr/>
        <p:txBody>
          <a:bodyPr/>
          <a:lstStyle/>
          <a:p>
            <a:fld id="{C7657BCE-E2B0-46C7-AB92-C67E0396DE98}" type="slidenum">
              <a:rPr lang="tr-TR" smtClean="0"/>
              <a:t>7</a:t>
            </a:fld>
            <a:endParaRPr lang="tr-TR"/>
          </a:p>
        </p:txBody>
      </p:sp>
    </p:spTree>
    <p:extLst>
      <p:ext uri="{BB962C8B-B14F-4D97-AF65-F5344CB8AC3E}">
        <p14:creationId xmlns:p14="http://schemas.microsoft.com/office/powerpoint/2010/main" val="282225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Kültürel diplomasi çerçevesinde kullanılan öğeler</a:t>
            </a:r>
          </a:p>
        </p:txBody>
      </p:sp>
      <p:sp>
        <p:nvSpPr>
          <p:cNvPr id="3" name="İçerik Yer Tutucusu 2"/>
          <p:cNvSpPr>
            <a:spLocks noGrp="1"/>
          </p:cNvSpPr>
          <p:nvPr>
            <p:ph idx="1"/>
          </p:nvPr>
        </p:nvSpPr>
        <p:spPr/>
        <p:txBody>
          <a:bodyPr>
            <a:normAutofit/>
          </a:bodyPr>
          <a:lstStyle/>
          <a:p>
            <a:r>
              <a:rPr lang="tr-TR" dirty="0"/>
              <a:t>Kültürel diplomasi ile ilgili akademik yazın incelendiği zaman, kültürün belirli yönlerinin diplomasi amaçlı kullanılmış olduğu tespit edilebilmektedir. Bu başlıkta, değişim programları, kültür enstitüleri, dil eğitimi,  dans, spor, sinema, </a:t>
            </a:r>
            <a:r>
              <a:rPr lang="tr-TR" dirty="0" err="1"/>
              <a:t>bineal</a:t>
            </a:r>
            <a:r>
              <a:rPr lang="tr-TR" dirty="0"/>
              <a:t>, müzik, resim, heykel, fotoğraf, arkeoloji, dizi, sergi, fuar, projeler ve işbirlikleri ve benzeri etkinlikler kültürel diplomasi öğesi olarak kullanılmaktadır.</a:t>
            </a:r>
          </a:p>
          <a:p>
            <a:r>
              <a:rPr lang="tr-TR" dirty="0"/>
              <a:t>Bildirinin konusunu oluşturan Kültür Enstitüleri bu etkinliklerin pek çoğunu bünyesinde taşımakta ve bu nedenle önemli bir başlığı oluşturmaktadır. Dil eğitimi ve sanatsal kültürel öğelerin paylaşımı öncelikli etkinlik başlıkları olarak görülmektedir.</a:t>
            </a:r>
          </a:p>
        </p:txBody>
      </p:sp>
      <p:sp>
        <p:nvSpPr>
          <p:cNvPr id="4" name="Slayt Numarası Yer Tutucusu 3"/>
          <p:cNvSpPr>
            <a:spLocks noGrp="1"/>
          </p:cNvSpPr>
          <p:nvPr>
            <p:ph type="sldNum" sz="quarter" idx="12"/>
          </p:nvPr>
        </p:nvSpPr>
        <p:spPr/>
        <p:txBody>
          <a:bodyPr/>
          <a:lstStyle/>
          <a:p>
            <a:fld id="{C7657BCE-E2B0-46C7-AB92-C67E0396DE98}" type="slidenum">
              <a:rPr lang="tr-TR" smtClean="0"/>
              <a:t>8</a:t>
            </a:fld>
            <a:endParaRPr lang="tr-TR"/>
          </a:p>
        </p:txBody>
      </p:sp>
    </p:spTree>
    <p:extLst>
      <p:ext uri="{BB962C8B-B14F-4D97-AF65-F5344CB8AC3E}">
        <p14:creationId xmlns:p14="http://schemas.microsoft.com/office/powerpoint/2010/main" val="337343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Kültür Enstitüleri</a:t>
            </a:r>
          </a:p>
        </p:txBody>
      </p:sp>
      <p:sp>
        <p:nvSpPr>
          <p:cNvPr id="3" name="İçerik Yer Tutucusu 2"/>
          <p:cNvSpPr>
            <a:spLocks noGrp="1"/>
          </p:cNvSpPr>
          <p:nvPr>
            <p:ph idx="1"/>
          </p:nvPr>
        </p:nvSpPr>
        <p:spPr/>
        <p:txBody>
          <a:bodyPr>
            <a:normAutofit/>
          </a:bodyPr>
          <a:lstStyle/>
          <a:p>
            <a:r>
              <a:rPr lang="tr-TR" dirty="0"/>
              <a:t>Fransız Kültür Enstitüsü 1907’de, İtalya Kültür Enstitüsü 1926’da, ise Goethe Enstitüsü 1930’da kurulmuştur (Haig, 1974, s. 33,35). Yunus Emre Enstitüsü ise 2009 yılında kurulmuştur. Fransız Enstitüsü 229 merkezle, Goethe Enstitüsü 159 merkezle, İtalyan Kültür Enstitüsü 92 merkezle, Yunus Emre Enstitüsü ise 58 merkezle dünyanın farklı ülkelerinde örgütlenmiş bulunmaktadır. </a:t>
            </a:r>
          </a:p>
          <a:p>
            <a:r>
              <a:rPr lang="tr-TR" dirty="0"/>
              <a:t>Kültür Enstitüleri devletten bağımsız yapılar şeklinde örgütlenmekte böylece bağımsız bir nitelik göstermektedir.</a:t>
            </a:r>
          </a:p>
        </p:txBody>
      </p:sp>
      <p:sp>
        <p:nvSpPr>
          <p:cNvPr id="4" name="Slayt Numarası Yer Tutucusu 3"/>
          <p:cNvSpPr>
            <a:spLocks noGrp="1"/>
          </p:cNvSpPr>
          <p:nvPr>
            <p:ph type="sldNum" sz="quarter" idx="12"/>
          </p:nvPr>
        </p:nvSpPr>
        <p:spPr/>
        <p:txBody>
          <a:bodyPr/>
          <a:lstStyle/>
          <a:p>
            <a:fld id="{C7657BCE-E2B0-46C7-AB92-C67E0396DE98}" type="slidenum">
              <a:rPr lang="tr-TR" smtClean="0"/>
              <a:t>9</a:t>
            </a:fld>
            <a:endParaRPr lang="tr-TR"/>
          </a:p>
        </p:txBody>
      </p:sp>
    </p:spTree>
    <p:extLst>
      <p:ext uri="{BB962C8B-B14F-4D97-AF65-F5344CB8AC3E}">
        <p14:creationId xmlns:p14="http://schemas.microsoft.com/office/powerpoint/2010/main" val="51333793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2342</Words>
  <Application>Microsoft Macintosh PowerPoint</Application>
  <PresentationFormat>Geniş ekran</PresentationFormat>
  <Paragraphs>119</Paragraphs>
  <Slides>29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29</vt:i4>
      </vt:variant>
    </vt:vector>
  </HeadingPairs>
  <TitlesOfParts>
    <vt:vector size="33" baseType="lpstr">
      <vt:lpstr>Arial</vt:lpstr>
      <vt:lpstr>Calibri</vt:lpstr>
      <vt:lpstr>Calibri Light</vt:lpstr>
      <vt:lpstr>Office Teması</vt:lpstr>
      <vt:lpstr>Kamu Diplomasisi Aracı Olarak Kültür Enstitüleri: Yunus Emre Enstitüsü</vt:lpstr>
      <vt:lpstr>Kamu Diplomasisi</vt:lpstr>
      <vt:lpstr>Kültürel Diplomasi</vt:lpstr>
      <vt:lpstr>PowerPoint Sunusu</vt:lpstr>
      <vt:lpstr>Kültür</vt:lpstr>
      <vt:lpstr>PowerPoint Sunusu</vt:lpstr>
      <vt:lpstr>Kültürel diplomasinin amacı</vt:lpstr>
      <vt:lpstr>Kültürel diplomasi çerçevesinde kullanılan öğeler</vt:lpstr>
      <vt:lpstr>Kültür Enstitüleri</vt:lpstr>
      <vt:lpstr>PowerPoint Sunusu</vt:lpstr>
      <vt:lpstr>Kültür Enstitülerinin işlevleri </vt:lpstr>
      <vt:lpstr>Yunus Emre Vakfı</vt:lpstr>
      <vt:lpstr>Yunus Emre Enstitüsü</vt:lpstr>
      <vt:lpstr>Yunus Emre Kültür Enstitüleri</vt:lpstr>
      <vt:lpstr>Türkçe Eğitimi </vt:lpstr>
      <vt:lpstr>Türkçe Yeterlilik Sınavları</vt:lpstr>
      <vt:lpstr>Kültür ve Sanat Faaliyetleri</vt:lpstr>
      <vt:lpstr>Toronto Türk Filmleri Haftası</vt:lpstr>
      <vt:lpstr>Yaz Okulları</vt:lpstr>
      <vt:lpstr>Bilimsel Etkinlikler ve Ortak Projeler</vt:lpstr>
      <vt:lpstr>TABİP Yaz Kampı</vt:lpstr>
      <vt:lpstr>Dergiler</vt:lpstr>
      <vt:lpstr>Yöntem</vt:lpstr>
      <vt:lpstr>Amsterdam Yunus Emre Enstitüsü</vt:lpstr>
      <vt:lpstr>Amsterdam Yunus Emre Enstitüsü</vt:lpstr>
      <vt:lpstr>Amsterdam Yunus Emre Enstitüsü</vt:lpstr>
      <vt:lpstr>Dil Eğitimi</vt:lpstr>
      <vt:lpstr>Kültür ve Sanat Etkinlikleri </vt:lpstr>
      <vt:lpstr>Değerlendirme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 Diplomasisi Aracı Olarak Kültür Enstitüleri: Yunus Emre Enstitüsü</dc:title>
  <dc:creator>Microsoft Office User</dc:creator>
  <cp:lastModifiedBy>Microsoft Office User</cp:lastModifiedBy>
  <cp:revision>9</cp:revision>
  <dcterms:created xsi:type="dcterms:W3CDTF">2019-05-08T05:54:00Z</dcterms:created>
  <dcterms:modified xsi:type="dcterms:W3CDTF">2019-05-08T08:18:13Z</dcterms:modified>
</cp:coreProperties>
</file>