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539" r:id="rId2"/>
    <p:sldId id="542" r:id="rId3"/>
    <p:sldId id="543" r:id="rId4"/>
    <p:sldId id="544" r:id="rId5"/>
    <p:sldId id="545" r:id="rId6"/>
    <p:sldId id="548" r:id="rId7"/>
    <p:sldId id="549" r:id="rId8"/>
    <p:sldId id="551" r:id="rId9"/>
    <p:sldId id="552" r:id="rId10"/>
    <p:sldId id="553" r:id="rId11"/>
    <p:sldId id="554" r:id="rId12"/>
    <p:sldId id="556" r:id="rId13"/>
    <p:sldId id="557" r:id="rId14"/>
    <p:sldId id="558" r:id="rId15"/>
    <p:sldId id="559" r:id="rId16"/>
    <p:sldId id="560" r:id="rId17"/>
    <p:sldId id="561" r:id="rId18"/>
    <p:sldId id="562" r:id="rId19"/>
    <p:sldId id="563" r:id="rId20"/>
    <p:sldId id="564" r:id="rId2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yşe Gül Şıvkın" initials="AGŞ" lastIdx="2" clrIdx="0">
    <p:extLst>
      <p:ext uri="{19B8F6BF-5375-455C-9EA6-DF929625EA0E}">
        <p15:presenceInfo xmlns:p15="http://schemas.microsoft.com/office/powerpoint/2012/main" xmlns="" userId="c0623d9b6733d1d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FF00FF"/>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15" autoAdjust="0"/>
    <p:restoredTop sz="94660"/>
  </p:normalViewPr>
  <p:slideViewPr>
    <p:cSldViewPr snapToGrid="0">
      <p:cViewPr varScale="1">
        <p:scale>
          <a:sx n="74" d="100"/>
          <a:sy n="74" d="100"/>
        </p:scale>
        <p:origin x="-456"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104CD8BA-DF2E-4D6E-8DD2-AFDFB38AD5DD}"/>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xmlns="" id="{9066CF70-6094-4BF0-8E58-BF55014942F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xmlns="" id="{750CE9FE-5647-4934-B699-E83F5D8D203E}"/>
              </a:ext>
            </a:extLst>
          </p:cNvPr>
          <p:cNvSpPr>
            <a:spLocks noGrp="1"/>
          </p:cNvSpPr>
          <p:nvPr>
            <p:ph type="dt" sz="half" idx="10"/>
          </p:nvPr>
        </p:nvSpPr>
        <p:spPr/>
        <p:txBody>
          <a:bodyPr/>
          <a:lstStyle/>
          <a:p>
            <a:fld id="{6AC1D4B8-D719-48E6-953E-9E118A141FBF}" type="datetimeFigureOut">
              <a:rPr lang="tr-TR" smtClean="0"/>
              <a:t>20.11.2019</a:t>
            </a:fld>
            <a:endParaRPr lang="tr-TR"/>
          </a:p>
        </p:txBody>
      </p:sp>
      <p:sp>
        <p:nvSpPr>
          <p:cNvPr id="5" name="Alt Bilgi Yer Tutucusu 4">
            <a:extLst>
              <a:ext uri="{FF2B5EF4-FFF2-40B4-BE49-F238E27FC236}">
                <a16:creationId xmlns:a16="http://schemas.microsoft.com/office/drawing/2014/main" xmlns="" id="{E7972DBE-54F2-49AC-A7F1-2D3A46AF2CD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5E524D80-E0B8-493B-9755-525621BAD957}"/>
              </a:ext>
            </a:extLst>
          </p:cNvPr>
          <p:cNvSpPr>
            <a:spLocks noGrp="1"/>
          </p:cNvSpPr>
          <p:nvPr>
            <p:ph type="sldNum" sz="quarter" idx="12"/>
          </p:nvPr>
        </p:nvSpPr>
        <p:spPr/>
        <p:txBody>
          <a:bodyPr/>
          <a:lstStyle/>
          <a:p>
            <a:fld id="{4FED7EA7-5752-4C82-BE64-2169421CAF0A}" type="slidenum">
              <a:rPr lang="tr-TR" smtClean="0"/>
              <a:t>‹#›</a:t>
            </a:fld>
            <a:endParaRPr lang="tr-TR"/>
          </a:p>
        </p:txBody>
      </p:sp>
    </p:spTree>
    <p:extLst>
      <p:ext uri="{BB962C8B-B14F-4D97-AF65-F5344CB8AC3E}">
        <p14:creationId xmlns:p14="http://schemas.microsoft.com/office/powerpoint/2010/main" val="34596313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2CC3215E-EFB2-4D74-B308-0442518552A1}"/>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xmlns="" id="{9F6F517B-20F9-41BB-A75F-BD45451133B8}"/>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xmlns="" id="{63FD765A-FF8F-4ECA-B092-5265AE00022E}"/>
              </a:ext>
            </a:extLst>
          </p:cNvPr>
          <p:cNvSpPr>
            <a:spLocks noGrp="1"/>
          </p:cNvSpPr>
          <p:nvPr>
            <p:ph type="dt" sz="half" idx="10"/>
          </p:nvPr>
        </p:nvSpPr>
        <p:spPr/>
        <p:txBody>
          <a:bodyPr/>
          <a:lstStyle/>
          <a:p>
            <a:fld id="{6AC1D4B8-D719-48E6-953E-9E118A141FBF}" type="datetimeFigureOut">
              <a:rPr lang="tr-TR" smtClean="0"/>
              <a:t>20.11.2019</a:t>
            </a:fld>
            <a:endParaRPr lang="tr-TR"/>
          </a:p>
        </p:txBody>
      </p:sp>
      <p:sp>
        <p:nvSpPr>
          <p:cNvPr id="5" name="Alt Bilgi Yer Tutucusu 4">
            <a:extLst>
              <a:ext uri="{FF2B5EF4-FFF2-40B4-BE49-F238E27FC236}">
                <a16:creationId xmlns:a16="http://schemas.microsoft.com/office/drawing/2014/main" xmlns="" id="{E6804453-6BA2-48E5-974B-17553D1EDBB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055A2FDD-2483-4681-83F8-194FB142825E}"/>
              </a:ext>
            </a:extLst>
          </p:cNvPr>
          <p:cNvSpPr>
            <a:spLocks noGrp="1"/>
          </p:cNvSpPr>
          <p:nvPr>
            <p:ph type="sldNum" sz="quarter" idx="12"/>
          </p:nvPr>
        </p:nvSpPr>
        <p:spPr/>
        <p:txBody>
          <a:bodyPr/>
          <a:lstStyle/>
          <a:p>
            <a:fld id="{4FED7EA7-5752-4C82-BE64-2169421CAF0A}" type="slidenum">
              <a:rPr lang="tr-TR" smtClean="0"/>
              <a:t>‹#›</a:t>
            </a:fld>
            <a:endParaRPr lang="tr-TR"/>
          </a:p>
        </p:txBody>
      </p:sp>
    </p:spTree>
    <p:extLst>
      <p:ext uri="{BB962C8B-B14F-4D97-AF65-F5344CB8AC3E}">
        <p14:creationId xmlns:p14="http://schemas.microsoft.com/office/powerpoint/2010/main" val="23778213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xmlns="" id="{35164F42-5AD5-44E2-BAC5-0C5E85F0C0C3}"/>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xmlns="" id="{4687FE34-15A7-4B6C-A2FB-C75BC09886C4}"/>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xmlns="" id="{81F5E59C-5DE2-45D5-8D51-2E9721D98D23}"/>
              </a:ext>
            </a:extLst>
          </p:cNvPr>
          <p:cNvSpPr>
            <a:spLocks noGrp="1"/>
          </p:cNvSpPr>
          <p:nvPr>
            <p:ph type="dt" sz="half" idx="10"/>
          </p:nvPr>
        </p:nvSpPr>
        <p:spPr/>
        <p:txBody>
          <a:bodyPr/>
          <a:lstStyle/>
          <a:p>
            <a:fld id="{6AC1D4B8-D719-48E6-953E-9E118A141FBF}" type="datetimeFigureOut">
              <a:rPr lang="tr-TR" smtClean="0"/>
              <a:t>20.11.2019</a:t>
            </a:fld>
            <a:endParaRPr lang="tr-TR"/>
          </a:p>
        </p:txBody>
      </p:sp>
      <p:sp>
        <p:nvSpPr>
          <p:cNvPr id="5" name="Alt Bilgi Yer Tutucusu 4">
            <a:extLst>
              <a:ext uri="{FF2B5EF4-FFF2-40B4-BE49-F238E27FC236}">
                <a16:creationId xmlns:a16="http://schemas.microsoft.com/office/drawing/2014/main" xmlns="" id="{875A6333-25EE-4661-B47E-876F62B289B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333B3C6C-9E23-4BFE-9126-9479275ECCF5}"/>
              </a:ext>
            </a:extLst>
          </p:cNvPr>
          <p:cNvSpPr>
            <a:spLocks noGrp="1"/>
          </p:cNvSpPr>
          <p:nvPr>
            <p:ph type="sldNum" sz="quarter" idx="12"/>
          </p:nvPr>
        </p:nvSpPr>
        <p:spPr/>
        <p:txBody>
          <a:bodyPr/>
          <a:lstStyle/>
          <a:p>
            <a:fld id="{4FED7EA7-5752-4C82-BE64-2169421CAF0A}" type="slidenum">
              <a:rPr lang="tr-TR" smtClean="0"/>
              <a:t>‹#›</a:t>
            </a:fld>
            <a:endParaRPr lang="tr-TR"/>
          </a:p>
        </p:txBody>
      </p:sp>
    </p:spTree>
    <p:extLst>
      <p:ext uri="{BB962C8B-B14F-4D97-AF65-F5344CB8AC3E}">
        <p14:creationId xmlns:p14="http://schemas.microsoft.com/office/powerpoint/2010/main" val="25442480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D782A328-07EB-4A25-BFC8-50220117102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xmlns="" id="{7C86D123-CE1B-4168-A774-CE2E16DF1E05}"/>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xmlns="" id="{80EB9975-53F7-4779-888F-36AD5861CF68}"/>
              </a:ext>
            </a:extLst>
          </p:cNvPr>
          <p:cNvSpPr>
            <a:spLocks noGrp="1"/>
          </p:cNvSpPr>
          <p:nvPr>
            <p:ph type="dt" sz="half" idx="10"/>
          </p:nvPr>
        </p:nvSpPr>
        <p:spPr/>
        <p:txBody>
          <a:bodyPr/>
          <a:lstStyle/>
          <a:p>
            <a:fld id="{6AC1D4B8-D719-48E6-953E-9E118A141FBF}" type="datetimeFigureOut">
              <a:rPr lang="tr-TR" smtClean="0"/>
              <a:t>20.11.2019</a:t>
            </a:fld>
            <a:endParaRPr lang="tr-TR"/>
          </a:p>
        </p:txBody>
      </p:sp>
      <p:sp>
        <p:nvSpPr>
          <p:cNvPr id="5" name="Alt Bilgi Yer Tutucusu 4">
            <a:extLst>
              <a:ext uri="{FF2B5EF4-FFF2-40B4-BE49-F238E27FC236}">
                <a16:creationId xmlns:a16="http://schemas.microsoft.com/office/drawing/2014/main" xmlns="" id="{D6B3BCCD-D418-4D39-BCCB-36873016359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015A1E1A-8259-43E3-9E9F-7E7C0839A1F2}"/>
              </a:ext>
            </a:extLst>
          </p:cNvPr>
          <p:cNvSpPr>
            <a:spLocks noGrp="1"/>
          </p:cNvSpPr>
          <p:nvPr>
            <p:ph type="sldNum" sz="quarter" idx="12"/>
          </p:nvPr>
        </p:nvSpPr>
        <p:spPr/>
        <p:txBody>
          <a:bodyPr/>
          <a:lstStyle/>
          <a:p>
            <a:fld id="{4FED7EA7-5752-4C82-BE64-2169421CAF0A}" type="slidenum">
              <a:rPr lang="tr-TR" smtClean="0"/>
              <a:t>‹#›</a:t>
            </a:fld>
            <a:endParaRPr lang="tr-TR"/>
          </a:p>
        </p:txBody>
      </p:sp>
    </p:spTree>
    <p:extLst>
      <p:ext uri="{BB962C8B-B14F-4D97-AF65-F5344CB8AC3E}">
        <p14:creationId xmlns:p14="http://schemas.microsoft.com/office/powerpoint/2010/main" val="2249686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6E842922-F36C-4CF2-8E11-55C319354674}"/>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xmlns="" id="{10F6BF8D-9CC7-4F6D-B534-CC3A10E77B1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xmlns="" id="{D92A1DCC-42D5-42D0-9D9F-DC9A334A48E4}"/>
              </a:ext>
            </a:extLst>
          </p:cNvPr>
          <p:cNvSpPr>
            <a:spLocks noGrp="1"/>
          </p:cNvSpPr>
          <p:nvPr>
            <p:ph type="dt" sz="half" idx="10"/>
          </p:nvPr>
        </p:nvSpPr>
        <p:spPr/>
        <p:txBody>
          <a:bodyPr/>
          <a:lstStyle/>
          <a:p>
            <a:fld id="{6AC1D4B8-D719-48E6-953E-9E118A141FBF}" type="datetimeFigureOut">
              <a:rPr lang="tr-TR" smtClean="0"/>
              <a:t>20.11.2019</a:t>
            </a:fld>
            <a:endParaRPr lang="tr-TR"/>
          </a:p>
        </p:txBody>
      </p:sp>
      <p:sp>
        <p:nvSpPr>
          <p:cNvPr id="5" name="Alt Bilgi Yer Tutucusu 4">
            <a:extLst>
              <a:ext uri="{FF2B5EF4-FFF2-40B4-BE49-F238E27FC236}">
                <a16:creationId xmlns:a16="http://schemas.microsoft.com/office/drawing/2014/main" xmlns="" id="{218B8180-91C7-49EC-8775-DB0708D5023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ABC90449-2F22-4F7B-9F95-A6C3F6D88887}"/>
              </a:ext>
            </a:extLst>
          </p:cNvPr>
          <p:cNvSpPr>
            <a:spLocks noGrp="1"/>
          </p:cNvSpPr>
          <p:nvPr>
            <p:ph type="sldNum" sz="quarter" idx="12"/>
          </p:nvPr>
        </p:nvSpPr>
        <p:spPr/>
        <p:txBody>
          <a:bodyPr/>
          <a:lstStyle/>
          <a:p>
            <a:fld id="{4FED7EA7-5752-4C82-BE64-2169421CAF0A}" type="slidenum">
              <a:rPr lang="tr-TR" smtClean="0"/>
              <a:t>‹#›</a:t>
            </a:fld>
            <a:endParaRPr lang="tr-TR"/>
          </a:p>
        </p:txBody>
      </p:sp>
    </p:spTree>
    <p:extLst>
      <p:ext uri="{BB962C8B-B14F-4D97-AF65-F5344CB8AC3E}">
        <p14:creationId xmlns:p14="http://schemas.microsoft.com/office/powerpoint/2010/main" val="17349459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2DAB2F51-8ED5-4C68-9126-6101FF6258B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xmlns="" id="{2CC30723-EAF4-4914-ABEF-9DB5D1B70B5F}"/>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xmlns="" id="{DC89D7BD-307A-4E88-A458-A73265C73103}"/>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xmlns="" id="{0226E414-CDED-4E36-811C-4C70AC00FD20}"/>
              </a:ext>
            </a:extLst>
          </p:cNvPr>
          <p:cNvSpPr>
            <a:spLocks noGrp="1"/>
          </p:cNvSpPr>
          <p:nvPr>
            <p:ph type="dt" sz="half" idx="10"/>
          </p:nvPr>
        </p:nvSpPr>
        <p:spPr/>
        <p:txBody>
          <a:bodyPr/>
          <a:lstStyle/>
          <a:p>
            <a:fld id="{6AC1D4B8-D719-48E6-953E-9E118A141FBF}" type="datetimeFigureOut">
              <a:rPr lang="tr-TR" smtClean="0"/>
              <a:t>20.11.2019</a:t>
            </a:fld>
            <a:endParaRPr lang="tr-TR"/>
          </a:p>
        </p:txBody>
      </p:sp>
      <p:sp>
        <p:nvSpPr>
          <p:cNvPr id="6" name="Alt Bilgi Yer Tutucusu 5">
            <a:extLst>
              <a:ext uri="{FF2B5EF4-FFF2-40B4-BE49-F238E27FC236}">
                <a16:creationId xmlns:a16="http://schemas.microsoft.com/office/drawing/2014/main" xmlns="" id="{7B48E77B-4E6C-4A71-8E10-36655A66708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xmlns="" id="{F2352C1E-D381-4B14-A44C-F4C6B8811C95}"/>
              </a:ext>
            </a:extLst>
          </p:cNvPr>
          <p:cNvSpPr>
            <a:spLocks noGrp="1"/>
          </p:cNvSpPr>
          <p:nvPr>
            <p:ph type="sldNum" sz="quarter" idx="12"/>
          </p:nvPr>
        </p:nvSpPr>
        <p:spPr/>
        <p:txBody>
          <a:bodyPr/>
          <a:lstStyle/>
          <a:p>
            <a:fld id="{4FED7EA7-5752-4C82-BE64-2169421CAF0A}" type="slidenum">
              <a:rPr lang="tr-TR" smtClean="0"/>
              <a:t>‹#›</a:t>
            </a:fld>
            <a:endParaRPr lang="tr-TR"/>
          </a:p>
        </p:txBody>
      </p:sp>
    </p:spTree>
    <p:extLst>
      <p:ext uri="{BB962C8B-B14F-4D97-AF65-F5344CB8AC3E}">
        <p14:creationId xmlns:p14="http://schemas.microsoft.com/office/powerpoint/2010/main" val="18325505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47A1F8BB-B35D-4544-A091-CDDA9BEC760C}"/>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xmlns="" id="{6A84C740-B383-41F4-A1FF-A671471DE32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xmlns="" id="{B070C53C-9A5F-4534-9DCC-13F55B292984}"/>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xmlns="" id="{1C5A7375-3C29-4531-9151-E2AD11116DF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xmlns="" id="{25A0110F-76C1-4586-90C4-EF78ABA78109}"/>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xmlns="" id="{912607CA-506F-403C-839E-B549FE707CC1}"/>
              </a:ext>
            </a:extLst>
          </p:cNvPr>
          <p:cNvSpPr>
            <a:spLocks noGrp="1"/>
          </p:cNvSpPr>
          <p:nvPr>
            <p:ph type="dt" sz="half" idx="10"/>
          </p:nvPr>
        </p:nvSpPr>
        <p:spPr/>
        <p:txBody>
          <a:bodyPr/>
          <a:lstStyle/>
          <a:p>
            <a:fld id="{6AC1D4B8-D719-48E6-953E-9E118A141FBF}" type="datetimeFigureOut">
              <a:rPr lang="tr-TR" smtClean="0"/>
              <a:t>20.11.2019</a:t>
            </a:fld>
            <a:endParaRPr lang="tr-TR"/>
          </a:p>
        </p:txBody>
      </p:sp>
      <p:sp>
        <p:nvSpPr>
          <p:cNvPr id="8" name="Alt Bilgi Yer Tutucusu 7">
            <a:extLst>
              <a:ext uri="{FF2B5EF4-FFF2-40B4-BE49-F238E27FC236}">
                <a16:creationId xmlns:a16="http://schemas.microsoft.com/office/drawing/2014/main" xmlns="" id="{98C59DA7-44A0-4868-9E00-D0DE53E578C6}"/>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xmlns="" id="{93F7497A-BFDC-4F33-BBA7-D2AB3796A20D}"/>
              </a:ext>
            </a:extLst>
          </p:cNvPr>
          <p:cNvSpPr>
            <a:spLocks noGrp="1"/>
          </p:cNvSpPr>
          <p:nvPr>
            <p:ph type="sldNum" sz="quarter" idx="12"/>
          </p:nvPr>
        </p:nvSpPr>
        <p:spPr/>
        <p:txBody>
          <a:bodyPr/>
          <a:lstStyle/>
          <a:p>
            <a:fld id="{4FED7EA7-5752-4C82-BE64-2169421CAF0A}" type="slidenum">
              <a:rPr lang="tr-TR" smtClean="0"/>
              <a:t>‹#›</a:t>
            </a:fld>
            <a:endParaRPr lang="tr-TR"/>
          </a:p>
        </p:txBody>
      </p:sp>
    </p:spTree>
    <p:extLst>
      <p:ext uri="{BB962C8B-B14F-4D97-AF65-F5344CB8AC3E}">
        <p14:creationId xmlns:p14="http://schemas.microsoft.com/office/powerpoint/2010/main" val="30479255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1BC46480-0052-4F60-875E-DA6AB6C0D29A}"/>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xmlns="" id="{2014F9ED-3BC0-4C29-92FE-01B12FB9A9D9}"/>
              </a:ext>
            </a:extLst>
          </p:cNvPr>
          <p:cNvSpPr>
            <a:spLocks noGrp="1"/>
          </p:cNvSpPr>
          <p:nvPr>
            <p:ph type="dt" sz="half" idx="10"/>
          </p:nvPr>
        </p:nvSpPr>
        <p:spPr/>
        <p:txBody>
          <a:bodyPr/>
          <a:lstStyle/>
          <a:p>
            <a:fld id="{6AC1D4B8-D719-48E6-953E-9E118A141FBF}" type="datetimeFigureOut">
              <a:rPr lang="tr-TR" smtClean="0"/>
              <a:t>20.11.2019</a:t>
            </a:fld>
            <a:endParaRPr lang="tr-TR"/>
          </a:p>
        </p:txBody>
      </p:sp>
      <p:sp>
        <p:nvSpPr>
          <p:cNvPr id="4" name="Alt Bilgi Yer Tutucusu 3">
            <a:extLst>
              <a:ext uri="{FF2B5EF4-FFF2-40B4-BE49-F238E27FC236}">
                <a16:creationId xmlns:a16="http://schemas.microsoft.com/office/drawing/2014/main" xmlns="" id="{04419254-A3EC-4062-9D19-64A884ACB205}"/>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xmlns="" id="{64468B8C-452A-43FF-888F-22A13CFACD1E}"/>
              </a:ext>
            </a:extLst>
          </p:cNvPr>
          <p:cNvSpPr>
            <a:spLocks noGrp="1"/>
          </p:cNvSpPr>
          <p:nvPr>
            <p:ph type="sldNum" sz="quarter" idx="12"/>
          </p:nvPr>
        </p:nvSpPr>
        <p:spPr/>
        <p:txBody>
          <a:bodyPr/>
          <a:lstStyle/>
          <a:p>
            <a:fld id="{4FED7EA7-5752-4C82-BE64-2169421CAF0A}" type="slidenum">
              <a:rPr lang="tr-TR" smtClean="0"/>
              <a:t>‹#›</a:t>
            </a:fld>
            <a:endParaRPr lang="tr-TR"/>
          </a:p>
        </p:txBody>
      </p:sp>
    </p:spTree>
    <p:extLst>
      <p:ext uri="{BB962C8B-B14F-4D97-AF65-F5344CB8AC3E}">
        <p14:creationId xmlns:p14="http://schemas.microsoft.com/office/powerpoint/2010/main" val="33716915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xmlns="" id="{BAC0AEF9-0C33-43F1-87F9-B0ED87963418}"/>
              </a:ext>
            </a:extLst>
          </p:cNvPr>
          <p:cNvSpPr>
            <a:spLocks noGrp="1"/>
          </p:cNvSpPr>
          <p:nvPr>
            <p:ph type="dt" sz="half" idx="10"/>
          </p:nvPr>
        </p:nvSpPr>
        <p:spPr/>
        <p:txBody>
          <a:bodyPr/>
          <a:lstStyle/>
          <a:p>
            <a:fld id="{6AC1D4B8-D719-48E6-953E-9E118A141FBF}" type="datetimeFigureOut">
              <a:rPr lang="tr-TR" smtClean="0"/>
              <a:t>20.11.2019</a:t>
            </a:fld>
            <a:endParaRPr lang="tr-TR"/>
          </a:p>
        </p:txBody>
      </p:sp>
      <p:sp>
        <p:nvSpPr>
          <p:cNvPr id="3" name="Alt Bilgi Yer Tutucusu 2">
            <a:extLst>
              <a:ext uri="{FF2B5EF4-FFF2-40B4-BE49-F238E27FC236}">
                <a16:creationId xmlns:a16="http://schemas.microsoft.com/office/drawing/2014/main" xmlns="" id="{22DC81C6-B65B-4D7E-AEBF-73D4B735C8D7}"/>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xmlns="" id="{8D346CD6-C4EC-4EA7-8967-446F2D0113DC}"/>
              </a:ext>
            </a:extLst>
          </p:cNvPr>
          <p:cNvSpPr>
            <a:spLocks noGrp="1"/>
          </p:cNvSpPr>
          <p:nvPr>
            <p:ph type="sldNum" sz="quarter" idx="12"/>
          </p:nvPr>
        </p:nvSpPr>
        <p:spPr/>
        <p:txBody>
          <a:bodyPr/>
          <a:lstStyle/>
          <a:p>
            <a:fld id="{4FED7EA7-5752-4C82-BE64-2169421CAF0A}" type="slidenum">
              <a:rPr lang="tr-TR" smtClean="0"/>
              <a:t>‹#›</a:t>
            </a:fld>
            <a:endParaRPr lang="tr-TR"/>
          </a:p>
        </p:txBody>
      </p:sp>
    </p:spTree>
    <p:extLst>
      <p:ext uri="{BB962C8B-B14F-4D97-AF65-F5344CB8AC3E}">
        <p14:creationId xmlns:p14="http://schemas.microsoft.com/office/powerpoint/2010/main" val="2832007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B6A875F0-9F96-4CAB-A31A-E8C54BCD56B7}"/>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xmlns="" id="{62C7C3CC-23AF-4358-BDEC-269209A0FB4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xmlns="" id="{D4A3EC72-E224-4CE8-9288-B6EE046FA5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xmlns="" id="{461B640A-F0CB-419E-B189-FDCB1DA3F46A}"/>
              </a:ext>
            </a:extLst>
          </p:cNvPr>
          <p:cNvSpPr>
            <a:spLocks noGrp="1"/>
          </p:cNvSpPr>
          <p:nvPr>
            <p:ph type="dt" sz="half" idx="10"/>
          </p:nvPr>
        </p:nvSpPr>
        <p:spPr/>
        <p:txBody>
          <a:bodyPr/>
          <a:lstStyle/>
          <a:p>
            <a:fld id="{6AC1D4B8-D719-48E6-953E-9E118A141FBF}" type="datetimeFigureOut">
              <a:rPr lang="tr-TR" smtClean="0"/>
              <a:t>20.11.2019</a:t>
            </a:fld>
            <a:endParaRPr lang="tr-TR"/>
          </a:p>
        </p:txBody>
      </p:sp>
      <p:sp>
        <p:nvSpPr>
          <p:cNvPr id="6" name="Alt Bilgi Yer Tutucusu 5">
            <a:extLst>
              <a:ext uri="{FF2B5EF4-FFF2-40B4-BE49-F238E27FC236}">
                <a16:creationId xmlns:a16="http://schemas.microsoft.com/office/drawing/2014/main" xmlns="" id="{15E46979-019A-4591-B2F5-14ACF76DCDB4}"/>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xmlns="" id="{F3504789-ED7B-4D0D-B546-EEFE80047EE5}"/>
              </a:ext>
            </a:extLst>
          </p:cNvPr>
          <p:cNvSpPr>
            <a:spLocks noGrp="1"/>
          </p:cNvSpPr>
          <p:nvPr>
            <p:ph type="sldNum" sz="quarter" idx="12"/>
          </p:nvPr>
        </p:nvSpPr>
        <p:spPr/>
        <p:txBody>
          <a:bodyPr/>
          <a:lstStyle/>
          <a:p>
            <a:fld id="{4FED7EA7-5752-4C82-BE64-2169421CAF0A}" type="slidenum">
              <a:rPr lang="tr-TR" smtClean="0"/>
              <a:t>‹#›</a:t>
            </a:fld>
            <a:endParaRPr lang="tr-TR"/>
          </a:p>
        </p:txBody>
      </p:sp>
    </p:spTree>
    <p:extLst>
      <p:ext uri="{BB962C8B-B14F-4D97-AF65-F5344CB8AC3E}">
        <p14:creationId xmlns:p14="http://schemas.microsoft.com/office/powerpoint/2010/main" val="12155599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B458EB8-A1BC-496D-927D-3E13A8C13B90}"/>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xmlns="" id="{1564B022-2BCD-45BC-BB46-3D3DCEB1771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xmlns="" id="{E40BA79D-C255-47EC-BDAE-16C043742AB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xmlns="" id="{22AE1638-DD59-48BB-9E3F-E5A557551DE6}"/>
              </a:ext>
            </a:extLst>
          </p:cNvPr>
          <p:cNvSpPr>
            <a:spLocks noGrp="1"/>
          </p:cNvSpPr>
          <p:nvPr>
            <p:ph type="dt" sz="half" idx="10"/>
          </p:nvPr>
        </p:nvSpPr>
        <p:spPr/>
        <p:txBody>
          <a:bodyPr/>
          <a:lstStyle/>
          <a:p>
            <a:fld id="{6AC1D4B8-D719-48E6-953E-9E118A141FBF}" type="datetimeFigureOut">
              <a:rPr lang="tr-TR" smtClean="0"/>
              <a:t>20.11.2019</a:t>
            </a:fld>
            <a:endParaRPr lang="tr-TR"/>
          </a:p>
        </p:txBody>
      </p:sp>
      <p:sp>
        <p:nvSpPr>
          <p:cNvPr id="6" name="Alt Bilgi Yer Tutucusu 5">
            <a:extLst>
              <a:ext uri="{FF2B5EF4-FFF2-40B4-BE49-F238E27FC236}">
                <a16:creationId xmlns:a16="http://schemas.microsoft.com/office/drawing/2014/main" xmlns="" id="{6B9F3B2D-B24F-405E-8A57-949EDDA4EEBA}"/>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xmlns="" id="{8DA81778-1DA5-47FD-8FAF-61E301F7D084}"/>
              </a:ext>
            </a:extLst>
          </p:cNvPr>
          <p:cNvSpPr>
            <a:spLocks noGrp="1"/>
          </p:cNvSpPr>
          <p:nvPr>
            <p:ph type="sldNum" sz="quarter" idx="12"/>
          </p:nvPr>
        </p:nvSpPr>
        <p:spPr/>
        <p:txBody>
          <a:bodyPr/>
          <a:lstStyle/>
          <a:p>
            <a:fld id="{4FED7EA7-5752-4C82-BE64-2169421CAF0A}" type="slidenum">
              <a:rPr lang="tr-TR" smtClean="0"/>
              <a:t>‹#›</a:t>
            </a:fld>
            <a:endParaRPr lang="tr-TR"/>
          </a:p>
        </p:txBody>
      </p:sp>
    </p:spTree>
    <p:extLst>
      <p:ext uri="{BB962C8B-B14F-4D97-AF65-F5344CB8AC3E}">
        <p14:creationId xmlns:p14="http://schemas.microsoft.com/office/powerpoint/2010/main" val="6020908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71000"/>
            <a:lum/>
          </a:blip>
          <a:srcRect/>
          <a:tile tx="0" ty="0" sx="100000" sy="100000" flip="none" algn="tl"/>
        </a:blipFill>
        <a:effectLst/>
      </p:bgPr>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xmlns="" id="{FDF05C3A-79B1-48A6-B6C5-C0BB8841935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xmlns="" id="{DA0F3C56-DC9E-4975-8DB3-13C4601D3FC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xmlns="" id="{EA56DAAA-1452-4D3F-A672-43C64AFA33B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C1D4B8-D719-48E6-953E-9E118A141FBF}" type="datetimeFigureOut">
              <a:rPr lang="tr-TR" smtClean="0"/>
              <a:t>20.11.2019</a:t>
            </a:fld>
            <a:endParaRPr lang="tr-TR"/>
          </a:p>
        </p:txBody>
      </p:sp>
      <p:sp>
        <p:nvSpPr>
          <p:cNvPr id="5" name="Alt Bilgi Yer Tutucusu 4">
            <a:extLst>
              <a:ext uri="{FF2B5EF4-FFF2-40B4-BE49-F238E27FC236}">
                <a16:creationId xmlns:a16="http://schemas.microsoft.com/office/drawing/2014/main" xmlns="" id="{96547C1E-8AA8-446D-B998-1ED22ABD36D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xmlns="" id="{C2916524-F31E-44B9-93E9-B17F87255FB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ED7EA7-5752-4C82-BE64-2169421CAF0A}" type="slidenum">
              <a:rPr lang="tr-TR" smtClean="0"/>
              <a:t>‹#›</a:t>
            </a:fld>
            <a:endParaRPr lang="tr-TR"/>
          </a:p>
        </p:txBody>
      </p:sp>
    </p:spTree>
    <p:extLst>
      <p:ext uri="{BB962C8B-B14F-4D97-AF65-F5344CB8AC3E}">
        <p14:creationId xmlns:p14="http://schemas.microsoft.com/office/powerpoint/2010/main" val="33350978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Başlık 4">
            <a:extLst>
              <a:ext uri="{FF2B5EF4-FFF2-40B4-BE49-F238E27FC236}">
                <a16:creationId xmlns:a16="http://schemas.microsoft.com/office/drawing/2014/main" xmlns="" id="{2FF4A610-8D2B-481E-A37B-C8003380A913}"/>
              </a:ext>
            </a:extLst>
          </p:cNvPr>
          <p:cNvSpPr>
            <a:spLocks noGrp="1"/>
          </p:cNvSpPr>
          <p:nvPr>
            <p:ph type="ctrTitle"/>
          </p:nvPr>
        </p:nvSpPr>
        <p:spPr>
          <a:xfrm>
            <a:off x="1524000" y="1122363"/>
            <a:ext cx="9144000" cy="1948383"/>
          </a:xfrm>
        </p:spPr>
        <p:txBody>
          <a:bodyPr/>
          <a:lstStyle/>
          <a:p>
            <a:r>
              <a:rPr lang="tr-TR" dirty="0">
                <a:solidFill>
                  <a:srgbClr val="FF0000"/>
                </a:solidFill>
                <a:latin typeface="Arial Black" panose="020B0A04020102020204" pitchFamily="34" charset="0"/>
              </a:rPr>
              <a:t>10. ÜNİTE </a:t>
            </a:r>
          </a:p>
        </p:txBody>
      </p:sp>
      <p:sp>
        <p:nvSpPr>
          <p:cNvPr id="6" name="Alt Başlık 5">
            <a:extLst>
              <a:ext uri="{FF2B5EF4-FFF2-40B4-BE49-F238E27FC236}">
                <a16:creationId xmlns:a16="http://schemas.microsoft.com/office/drawing/2014/main" xmlns="" id="{29212C5B-2644-4123-827A-BD89312806EE}"/>
              </a:ext>
            </a:extLst>
          </p:cNvPr>
          <p:cNvSpPr>
            <a:spLocks noGrp="1"/>
          </p:cNvSpPr>
          <p:nvPr>
            <p:ph type="subTitle" idx="1"/>
          </p:nvPr>
        </p:nvSpPr>
        <p:spPr>
          <a:xfrm>
            <a:off x="1523999" y="3787254"/>
            <a:ext cx="9503391" cy="1470545"/>
          </a:xfrm>
        </p:spPr>
        <p:txBody>
          <a:bodyPr>
            <a:normAutofit/>
          </a:bodyPr>
          <a:lstStyle/>
          <a:p>
            <a:r>
              <a:rPr lang="tr-TR" sz="3200" dirty="0">
                <a:solidFill>
                  <a:srgbClr val="FF0000"/>
                </a:solidFill>
                <a:latin typeface="Arial Black" panose="020B0A04020102020204" pitchFamily="34" charset="0"/>
              </a:rPr>
              <a:t>Ön Büronun Diğer Bölümlerle İlişkileri .</a:t>
            </a:r>
          </a:p>
        </p:txBody>
      </p:sp>
    </p:spTree>
    <p:extLst>
      <p:ext uri="{BB962C8B-B14F-4D97-AF65-F5344CB8AC3E}">
        <p14:creationId xmlns:p14="http://schemas.microsoft.com/office/powerpoint/2010/main" val="33569129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7068303D-E5B0-4DBE-AB22-8F0B60559620}"/>
              </a:ext>
            </a:extLst>
          </p:cNvPr>
          <p:cNvSpPr>
            <a:spLocks noGrp="1"/>
          </p:cNvSpPr>
          <p:nvPr>
            <p:ph type="title"/>
          </p:nvPr>
        </p:nvSpPr>
        <p:spPr>
          <a:xfrm>
            <a:off x="191069" y="-1"/>
            <a:ext cx="11668835" cy="3186753"/>
          </a:xfrm>
        </p:spPr>
        <p:txBody>
          <a:bodyPr>
            <a:noAutofit/>
          </a:bodyPr>
          <a:lstStyle/>
          <a:p>
            <a:pPr marL="457200" indent="-457200">
              <a:buFont typeface="Arial" panose="020B0604020202020204" pitchFamily="34" charset="0"/>
              <a:buChar char="•"/>
            </a:pPr>
            <a:r>
              <a:rPr lang="tr-TR" sz="2800" dirty="0">
                <a:solidFill>
                  <a:srgbClr val="FF0000"/>
                </a:solidFill>
                <a:latin typeface="Arial Black" panose="020B0A04020102020204" pitchFamily="34" charset="0"/>
              </a:rPr>
              <a:t>Ziyafet Emri </a:t>
            </a:r>
            <a:r>
              <a:rPr lang="tr-TR" sz="2800" dirty="0">
                <a:latin typeface="+mn-lt"/>
              </a:rPr>
              <a:t>Bir ziyafet talebi olduğunda otel yönetimi ile ziyafeti talep eden taraf anlaşma sağlarsa, otel yönetiminin talimatı üzerine ön büro gerekli olan bilgileri içeren ziyafet emrini ilgili bütün bölümlere yayınlar. Bu anlaşma yiyecek- içecek müdürlüğünün olduğu otellerde bu birim tarafından gerçekleştirilir. Ziyafet emri mutfak, servis ve satın alma bölümlerini ilgilendirdiği için bu birimlere yönelik olarak hazırlanır. </a:t>
            </a:r>
          </a:p>
        </p:txBody>
      </p:sp>
      <p:sp>
        <p:nvSpPr>
          <p:cNvPr id="3" name="İçerik Yer Tutucusu 2">
            <a:extLst>
              <a:ext uri="{FF2B5EF4-FFF2-40B4-BE49-F238E27FC236}">
                <a16:creationId xmlns:a16="http://schemas.microsoft.com/office/drawing/2014/main" xmlns="" id="{183463BB-F202-490C-BFFF-876FE9780B6A}"/>
              </a:ext>
            </a:extLst>
          </p:cNvPr>
          <p:cNvSpPr>
            <a:spLocks noGrp="1"/>
          </p:cNvSpPr>
          <p:nvPr>
            <p:ph idx="1"/>
          </p:nvPr>
        </p:nvSpPr>
        <p:spPr>
          <a:xfrm>
            <a:off x="191069" y="3671247"/>
            <a:ext cx="11668835" cy="2505715"/>
          </a:xfrm>
        </p:spPr>
        <p:txBody>
          <a:bodyPr/>
          <a:lstStyle/>
          <a:p>
            <a:r>
              <a:rPr lang="tr-TR" dirty="0">
                <a:solidFill>
                  <a:srgbClr val="FF0000"/>
                </a:solidFill>
                <a:latin typeface="Arial Black" panose="020B0A04020102020204" pitchFamily="34" charset="0"/>
              </a:rPr>
              <a:t>Tur Memorandumu </a:t>
            </a:r>
            <a:r>
              <a:rPr lang="tr-TR" dirty="0"/>
              <a:t>Özellikle grup halindeki konukların otele geliş ve ayrılış tarihleri, gelecek kişi sayısı, özellikleri vb. gibi grupla ilgili tüm bilgileri içeren bu belge, ilgili bölümler olan mutfak, </a:t>
            </a:r>
            <a:r>
              <a:rPr lang="tr-TR" dirty="0" err="1"/>
              <a:t>satınalma</a:t>
            </a:r>
            <a:r>
              <a:rPr lang="tr-TR" dirty="0"/>
              <a:t> ve servis bölümlerine gönderilir.</a:t>
            </a:r>
          </a:p>
        </p:txBody>
      </p:sp>
    </p:spTree>
    <p:extLst>
      <p:ext uri="{BB962C8B-B14F-4D97-AF65-F5344CB8AC3E}">
        <p14:creationId xmlns:p14="http://schemas.microsoft.com/office/powerpoint/2010/main" val="12952013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3C017783-CC68-42D7-963E-4F2B10FA9EC9}"/>
              </a:ext>
            </a:extLst>
          </p:cNvPr>
          <p:cNvSpPr>
            <a:spLocks noGrp="1"/>
          </p:cNvSpPr>
          <p:nvPr>
            <p:ph type="title"/>
          </p:nvPr>
        </p:nvSpPr>
        <p:spPr>
          <a:xfrm>
            <a:off x="232012" y="150126"/>
            <a:ext cx="11641540" cy="2320119"/>
          </a:xfrm>
        </p:spPr>
        <p:txBody>
          <a:bodyPr>
            <a:noAutofit/>
          </a:bodyPr>
          <a:lstStyle/>
          <a:p>
            <a:pPr marL="457200" indent="-457200">
              <a:buFont typeface="Arial" panose="020B0604020202020204" pitchFamily="34" charset="0"/>
              <a:buChar char="•"/>
            </a:pPr>
            <a:r>
              <a:rPr lang="tr-TR" sz="2600" dirty="0">
                <a:solidFill>
                  <a:srgbClr val="FF0000"/>
                </a:solidFill>
                <a:latin typeface="Arial Black" panose="020B0A04020102020204" pitchFamily="34" charset="0"/>
              </a:rPr>
              <a:t>V.I.P. (</a:t>
            </a:r>
            <a:r>
              <a:rPr lang="tr-TR" sz="2600" dirty="0" err="1">
                <a:solidFill>
                  <a:srgbClr val="FF0000"/>
                </a:solidFill>
                <a:latin typeface="Arial Black" panose="020B0A04020102020204" pitchFamily="34" charset="0"/>
              </a:rPr>
              <a:t>Very</a:t>
            </a:r>
            <a:r>
              <a:rPr lang="tr-TR" sz="2600" dirty="0">
                <a:solidFill>
                  <a:srgbClr val="FF0000"/>
                </a:solidFill>
                <a:latin typeface="Arial Black" panose="020B0A04020102020204" pitchFamily="34" charset="0"/>
              </a:rPr>
              <a:t> </a:t>
            </a:r>
            <a:r>
              <a:rPr lang="tr-TR" sz="2600" dirty="0" err="1">
                <a:solidFill>
                  <a:srgbClr val="FF0000"/>
                </a:solidFill>
                <a:latin typeface="Arial Black" panose="020B0A04020102020204" pitchFamily="34" charset="0"/>
              </a:rPr>
              <a:t>Important</a:t>
            </a:r>
            <a:r>
              <a:rPr lang="tr-TR" sz="2600" dirty="0">
                <a:solidFill>
                  <a:srgbClr val="FF0000"/>
                </a:solidFill>
                <a:latin typeface="Arial Black" panose="020B0A04020102020204" pitchFamily="34" charset="0"/>
              </a:rPr>
              <a:t> </a:t>
            </a:r>
            <a:r>
              <a:rPr lang="tr-TR" sz="2600" dirty="0" err="1">
                <a:solidFill>
                  <a:srgbClr val="FF0000"/>
                </a:solidFill>
                <a:latin typeface="Arial Black" panose="020B0A04020102020204" pitchFamily="34" charset="0"/>
              </a:rPr>
              <a:t>Person</a:t>
            </a:r>
            <a:r>
              <a:rPr lang="tr-TR" sz="2600" dirty="0">
                <a:solidFill>
                  <a:srgbClr val="FF0000"/>
                </a:solidFill>
                <a:latin typeface="Arial Black" panose="020B0A04020102020204" pitchFamily="34" charset="0"/>
              </a:rPr>
              <a:t> – Çok Önemli Kişi) Talimatı </a:t>
            </a:r>
            <a:r>
              <a:rPr lang="tr-TR" sz="2800" dirty="0">
                <a:latin typeface="+mn-lt"/>
              </a:rPr>
              <a:t>Otel yönetimi tarafından çok önemli konuklar için yayınlanması istenen VIP Talimatı, ön büro personeli tarafından yayınlanır. Talimat servis ve mutfağa yönelik olduğu gibi santral, muhasebe ve kat hizmetlerini de içine alabilir. </a:t>
            </a:r>
          </a:p>
        </p:txBody>
      </p:sp>
      <p:sp>
        <p:nvSpPr>
          <p:cNvPr id="3" name="İçerik Yer Tutucusu 2">
            <a:extLst>
              <a:ext uri="{FF2B5EF4-FFF2-40B4-BE49-F238E27FC236}">
                <a16:creationId xmlns:a16="http://schemas.microsoft.com/office/drawing/2014/main" xmlns="" id="{8CD73B8A-34F5-4E43-8347-B70BD422C037}"/>
              </a:ext>
            </a:extLst>
          </p:cNvPr>
          <p:cNvSpPr>
            <a:spLocks noGrp="1"/>
          </p:cNvSpPr>
          <p:nvPr>
            <p:ph idx="1"/>
          </p:nvPr>
        </p:nvSpPr>
        <p:spPr>
          <a:xfrm>
            <a:off x="232012" y="3856844"/>
            <a:ext cx="11641540" cy="2320119"/>
          </a:xfrm>
        </p:spPr>
        <p:txBody>
          <a:bodyPr/>
          <a:lstStyle/>
          <a:p>
            <a:r>
              <a:rPr lang="tr-TR" dirty="0" err="1">
                <a:solidFill>
                  <a:srgbClr val="FF0000"/>
                </a:solidFill>
                <a:latin typeface="Arial Black" panose="020B0A04020102020204" pitchFamily="34" charset="0"/>
              </a:rPr>
              <a:t>Lunch</a:t>
            </a:r>
            <a:r>
              <a:rPr lang="tr-TR" dirty="0">
                <a:solidFill>
                  <a:srgbClr val="FF0000"/>
                </a:solidFill>
                <a:latin typeface="Arial Black" panose="020B0A04020102020204" pitchFamily="34" charset="0"/>
              </a:rPr>
              <a:t> Box (Yiyecek Paketi) </a:t>
            </a:r>
            <a:r>
              <a:rPr lang="tr-TR" dirty="0"/>
              <a:t>Pansiyonlu müşterilerin otelden ayrılacakları günün yemeğini alamayacak şekilde erken ayrılmaları halinde düzenlenen bu form, mutfağın belirtilen miktarda yiyecek paketini hazırlaması yönündeki talimatını içerir.</a:t>
            </a:r>
          </a:p>
        </p:txBody>
      </p:sp>
    </p:spTree>
    <p:extLst>
      <p:ext uri="{BB962C8B-B14F-4D97-AF65-F5344CB8AC3E}">
        <p14:creationId xmlns:p14="http://schemas.microsoft.com/office/powerpoint/2010/main" val="36525157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C2898060-2776-4C11-9042-91DE543089FE}"/>
              </a:ext>
            </a:extLst>
          </p:cNvPr>
          <p:cNvSpPr>
            <a:spLocks noGrp="1"/>
          </p:cNvSpPr>
          <p:nvPr>
            <p:ph type="title"/>
          </p:nvPr>
        </p:nvSpPr>
        <p:spPr>
          <a:xfrm>
            <a:off x="409433" y="141085"/>
            <a:ext cx="10515600" cy="827906"/>
          </a:xfrm>
        </p:spPr>
        <p:txBody>
          <a:bodyPr>
            <a:normAutofit/>
          </a:bodyPr>
          <a:lstStyle/>
          <a:p>
            <a:r>
              <a:rPr lang="tr-TR" sz="3200" dirty="0">
                <a:solidFill>
                  <a:srgbClr val="FF0000"/>
                </a:solidFill>
                <a:latin typeface="Arial Black" panose="020B0A04020102020204" pitchFamily="34" charset="0"/>
              </a:rPr>
              <a:t>Ön Büronun Muhasebeyle İlişkisi :</a:t>
            </a:r>
          </a:p>
        </p:txBody>
      </p:sp>
      <p:sp>
        <p:nvSpPr>
          <p:cNvPr id="3" name="İçerik Yer Tutucusu 2">
            <a:extLst>
              <a:ext uri="{FF2B5EF4-FFF2-40B4-BE49-F238E27FC236}">
                <a16:creationId xmlns:a16="http://schemas.microsoft.com/office/drawing/2014/main" xmlns="" id="{B7A0EED1-7B2B-42F2-94D0-D6516595C98B}"/>
              </a:ext>
            </a:extLst>
          </p:cNvPr>
          <p:cNvSpPr>
            <a:spLocks noGrp="1"/>
          </p:cNvSpPr>
          <p:nvPr>
            <p:ph idx="1"/>
          </p:nvPr>
        </p:nvSpPr>
        <p:spPr>
          <a:xfrm>
            <a:off x="218364" y="1405719"/>
            <a:ext cx="11778017" cy="5104264"/>
          </a:xfrm>
        </p:spPr>
        <p:txBody>
          <a:bodyPr>
            <a:normAutofit/>
          </a:bodyPr>
          <a:lstStyle/>
          <a:p>
            <a:r>
              <a:rPr lang="tr-TR" dirty="0"/>
              <a:t>Ön büro ile muhasebe bölümü arasındaki ilişkilerin düzeyi ve sıklığı da oldukça fazladır. Muhasebe bölümü, otelin gelir getiren tüm bölümlerin kontrolünü yapan, dikkatini çeken ve para trafiğini yönlendiren önemli bir işleve sahiptir. Bu bölüm aynı zamanda, otelin bütün bölümlerinde kullanılan formların ve tutulan kayıtların son geliş noktasıdır. Ön büro bölümünde günlük olarak tutulan kayıt formlarının bir nüshası düzenleniş anı itibariyle muhasebe bölümüne gönderilir. Özellikle </a:t>
            </a:r>
            <a:r>
              <a:rPr lang="tr-TR" dirty="0" err="1"/>
              <a:t>önkasada</a:t>
            </a:r>
            <a:r>
              <a:rPr lang="tr-TR" dirty="0"/>
              <a:t> tutulan kayıtlar ve düzenlenen formların (oda satışı, oda değişikliği) bir nüshası kayıtların kontrolü ve muhasebeleştirilmesi için muhasebe bölümüne gönderilir. Ayrıca, diğer bölümlerdeki satış noktalarından </a:t>
            </a:r>
            <a:r>
              <a:rPr lang="tr-TR" dirty="0" err="1"/>
              <a:t>shift’lere</a:t>
            </a:r>
            <a:r>
              <a:rPr lang="tr-TR" dirty="0"/>
              <a:t> göre (restoran, bar, havuz, gece kulübü gibi) </a:t>
            </a:r>
            <a:r>
              <a:rPr lang="tr-TR" dirty="0" err="1"/>
              <a:t>önkasaya</a:t>
            </a:r>
            <a:r>
              <a:rPr lang="tr-TR" dirty="0"/>
              <a:t> gelen günlük hâsılatlar hazırlanan “Günlük Kasa İcmal Formu” ile (ana kasaya) muhasebe bölümüne devredilir.</a:t>
            </a:r>
          </a:p>
        </p:txBody>
      </p:sp>
    </p:spTree>
    <p:extLst>
      <p:ext uri="{BB962C8B-B14F-4D97-AF65-F5344CB8AC3E}">
        <p14:creationId xmlns:p14="http://schemas.microsoft.com/office/powerpoint/2010/main" val="31206281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97583C39-B6FB-4184-B59F-D8C827D338E6}"/>
              </a:ext>
            </a:extLst>
          </p:cNvPr>
          <p:cNvSpPr>
            <a:spLocks noGrp="1"/>
          </p:cNvSpPr>
          <p:nvPr>
            <p:ph type="title"/>
          </p:nvPr>
        </p:nvSpPr>
        <p:spPr>
          <a:xfrm>
            <a:off x="292289" y="310533"/>
            <a:ext cx="11649502" cy="2883042"/>
          </a:xfrm>
        </p:spPr>
        <p:txBody>
          <a:bodyPr>
            <a:normAutofit/>
          </a:bodyPr>
          <a:lstStyle/>
          <a:p>
            <a:pPr marL="457200" indent="-457200">
              <a:buFont typeface="Arial" panose="020B0604020202020204" pitchFamily="34" charset="0"/>
              <a:buChar char="•"/>
            </a:pPr>
            <a:r>
              <a:rPr lang="tr-TR" sz="2800" dirty="0">
                <a:latin typeface="+mn-lt"/>
              </a:rPr>
              <a:t>Çeşitli bölümlerden gelen bu evraklar üzerinde yapılan kontroller sonucunda otelin genel bir gelir gider planı çıkarılır. Otelin kar zarar ölçümlerinin yapıldığı bu bölümü besleyen en önemli bölüm oda satışlarının yapıldığı ön büro bölümüdür. </a:t>
            </a:r>
          </a:p>
        </p:txBody>
      </p:sp>
      <p:sp>
        <p:nvSpPr>
          <p:cNvPr id="3" name="İçerik Yer Tutucusu 2">
            <a:extLst>
              <a:ext uri="{FF2B5EF4-FFF2-40B4-BE49-F238E27FC236}">
                <a16:creationId xmlns:a16="http://schemas.microsoft.com/office/drawing/2014/main" xmlns="" id="{B1052600-FF66-4F32-A78B-6252977E8F34}"/>
              </a:ext>
            </a:extLst>
          </p:cNvPr>
          <p:cNvSpPr>
            <a:spLocks noGrp="1"/>
          </p:cNvSpPr>
          <p:nvPr>
            <p:ph idx="1"/>
          </p:nvPr>
        </p:nvSpPr>
        <p:spPr>
          <a:xfrm>
            <a:off x="504967" y="3193575"/>
            <a:ext cx="10848833" cy="3353892"/>
          </a:xfrm>
        </p:spPr>
        <p:txBody>
          <a:bodyPr/>
          <a:lstStyle/>
          <a:p>
            <a:r>
              <a:rPr lang="tr-TR" dirty="0"/>
              <a:t>Ön büro bölümü ile muhasebe arasındaki ilişkinin düzeyi, çoğu zaman raporlama tekniğinin iyi yapılmasına ve sağlıklı düzenlenmesine bağlıdır. Günlük olarak ön büro tutulan hemen hemen bütün kayıtların bir nüshası muhasebe bölümüne her gün sabahın ilk saatlerinde gönderilir. Daha çok </a:t>
            </a:r>
            <a:r>
              <a:rPr lang="tr-TR" dirty="0" err="1"/>
              <a:t>önkasada</a:t>
            </a:r>
            <a:r>
              <a:rPr lang="tr-TR" dirty="0"/>
              <a:t> tutulan kayıtlar ve oda satışlarıyla ilgili evraklar günlük hasılat ve diğer bölümlerden gelen (restoran, bar vs. gibi) toplam hasılat muhasebeye (ana kasaya) devredilir.</a:t>
            </a:r>
          </a:p>
        </p:txBody>
      </p:sp>
    </p:spTree>
    <p:extLst>
      <p:ext uri="{BB962C8B-B14F-4D97-AF65-F5344CB8AC3E}">
        <p14:creationId xmlns:p14="http://schemas.microsoft.com/office/powerpoint/2010/main" val="22446866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BA458635-E6BE-47B1-9B31-7EE8C47B7E20}"/>
              </a:ext>
            </a:extLst>
          </p:cNvPr>
          <p:cNvSpPr>
            <a:spLocks noGrp="1"/>
          </p:cNvSpPr>
          <p:nvPr>
            <p:ph type="title"/>
          </p:nvPr>
        </p:nvSpPr>
        <p:spPr>
          <a:xfrm>
            <a:off x="419100" y="174057"/>
            <a:ext cx="11353800" cy="631162"/>
          </a:xfrm>
        </p:spPr>
        <p:txBody>
          <a:bodyPr>
            <a:normAutofit/>
          </a:bodyPr>
          <a:lstStyle/>
          <a:p>
            <a:r>
              <a:rPr lang="tr-TR" sz="2800" dirty="0">
                <a:solidFill>
                  <a:srgbClr val="FF0000"/>
                </a:solidFill>
                <a:latin typeface="Arial Black" panose="020B0A04020102020204" pitchFamily="34" charset="0"/>
              </a:rPr>
              <a:t>Ön Büronun Satış ve Pazarlama Bölümüyle İlişkisi:</a:t>
            </a:r>
          </a:p>
        </p:txBody>
      </p:sp>
      <p:sp>
        <p:nvSpPr>
          <p:cNvPr id="3" name="İçerik Yer Tutucusu 2">
            <a:extLst>
              <a:ext uri="{FF2B5EF4-FFF2-40B4-BE49-F238E27FC236}">
                <a16:creationId xmlns:a16="http://schemas.microsoft.com/office/drawing/2014/main" xmlns="" id="{E57E779A-5E2C-4ECC-868B-BBD9EFA4026D}"/>
              </a:ext>
            </a:extLst>
          </p:cNvPr>
          <p:cNvSpPr>
            <a:spLocks noGrp="1"/>
          </p:cNvSpPr>
          <p:nvPr>
            <p:ph idx="1"/>
          </p:nvPr>
        </p:nvSpPr>
        <p:spPr>
          <a:xfrm>
            <a:off x="259307" y="1253331"/>
            <a:ext cx="11513593" cy="5092878"/>
          </a:xfrm>
        </p:spPr>
        <p:txBody>
          <a:bodyPr/>
          <a:lstStyle/>
          <a:p>
            <a:r>
              <a:rPr lang="tr-TR" dirty="0"/>
              <a:t>İşletme organizasyon yapısına göre ön büro ile Satış ve Pazarlama Bölümü arasındaki ilişki şekillenir. ön büro işletme yönetimi tarafından belirlenen ilişkiye göre satış ve pazarlama bölümüyle ilişki kurar:</a:t>
            </a:r>
          </a:p>
          <a:p>
            <a:endParaRPr lang="tr-TR" dirty="0"/>
          </a:p>
          <a:p>
            <a:pPr marL="0" indent="0">
              <a:buNone/>
            </a:pPr>
            <a:r>
              <a:rPr lang="tr-TR" dirty="0"/>
              <a:t>    Örneğin grup rezervasyonlarını bazı otellerde satış bölümü alır, ön büroya (Rezervasyon bölümüne) bildirir. Tüm anlaşmalar ve görüşmelerden birbirlerini bilgilendirmek görüş ve önerilerini almak durumundadırlar. Ön büro müşteri anket formlarını satış ve pazarlama bölümüne bildirmelidir. Burada bu anketler sınıflandırılmalı ve </a:t>
            </a:r>
            <a:r>
              <a:rPr lang="tr-TR" dirty="0" err="1"/>
              <a:t>arşivlendirilmelidir</a:t>
            </a:r>
            <a:r>
              <a:rPr lang="tr-TR" dirty="0"/>
              <a:t>.</a:t>
            </a:r>
          </a:p>
        </p:txBody>
      </p:sp>
    </p:spTree>
    <p:extLst>
      <p:ext uri="{BB962C8B-B14F-4D97-AF65-F5344CB8AC3E}">
        <p14:creationId xmlns:p14="http://schemas.microsoft.com/office/powerpoint/2010/main" val="10852805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C662B122-F665-437C-9992-097A51F7481A}"/>
              </a:ext>
            </a:extLst>
          </p:cNvPr>
          <p:cNvSpPr>
            <a:spLocks noGrp="1"/>
          </p:cNvSpPr>
          <p:nvPr>
            <p:ph type="title"/>
          </p:nvPr>
        </p:nvSpPr>
        <p:spPr>
          <a:xfrm>
            <a:off x="838200" y="0"/>
            <a:ext cx="10515600" cy="958708"/>
          </a:xfrm>
        </p:spPr>
        <p:txBody>
          <a:bodyPr>
            <a:normAutofit/>
          </a:bodyPr>
          <a:lstStyle/>
          <a:p>
            <a:r>
              <a:rPr lang="tr-TR" sz="2800" dirty="0">
                <a:solidFill>
                  <a:srgbClr val="FF0000"/>
                </a:solidFill>
                <a:latin typeface="Arial Black" panose="020B0A04020102020204" pitchFamily="34" charset="0"/>
              </a:rPr>
              <a:t>Ön Büronun Yönetimle İlişkisi :</a:t>
            </a:r>
          </a:p>
        </p:txBody>
      </p:sp>
      <p:sp>
        <p:nvSpPr>
          <p:cNvPr id="3" name="İçerik Yer Tutucusu 2">
            <a:extLst>
              <a:ext uri="{FF2B5EF4-FFF2-40B4-BE49-F238E27FC236}">
                <a16:creationId xmlns:a16="http://schemas.microsoft.com/office/drawing/2014/main" xmlns="" id="{586C14A7-223E-45C9-98DE-31677481BC4B}"/>
              </a:ext>
            </a:extLst>
          </p:cNvPr>
          <p:cNvSpPr>
            <a:spLocks noGrp="1"/>
          </p:cNvSpPr>
          <p:nvPr>
            <p:ph idx="1"/>
          </p:nvPr>
        </p:nvSpPr>
        <p:spPr>
          <a:xfrm>
            <a:off x="391236" y="1282890"/>
            <a:ext cx="11191164" cy="5111086"/>
          </a:xfrm>
        </p:spPr>
        <p:txBody>
          <a:bodyPr>
            <a:normAutofit lnSpcReduction="10000"/>
          </a:bodyPr>
          <a:lstStyle/>
          <a:p>
            <a:r>
              <a:rPr lang="tr-TR" dirty="0"/>
              <a:t>Yönetim bölümü ön büro üzerinde birinci derecede etkili bir birimdir. ön büronun organizasyon yapısını, iş akışını personelin görev, yetki ve sorumluluklarını belirler, çalışma saatlerini izin, hastalık vb. durumlarını onaylar. Personelin terfi ettirilmesi, işten çıkarılması gibi özlük haklarının düzenlenmesi yürütülmesi işlerini belirler. Yönetim bölümü, oda satış etkinliklerinin düzenlenmesi, fiyatların tespit edilmesi ve bütün bunlarla ilgili politikanın belirlenmesi konusunda da yetki sahibidir. Ayrıca yönetim bölümü ön büroda kullanılan teknolojiyi belirler. Buna göre ön büroda çalışma şekli, iş akışı, kullanılan belge ve formlar tamamen değişir.</a:t>
            </a:r>
          </a:p>
          <a:p>
            <a:r>
              <a:rPr lang="tr-TR" dirty="0"/>
              <a:t>Otel personeli ile misafirlerinin yakın ilişkilerini gerektiren otel etkinlikleri arasında üst yönetimin çok önemli rolü vardır. Otel yönetimi bu pozisyonda personelin etkinliğini ve misafirlerin memnuniyetini sağlamak için kararlar alırlar ve bu kararları ilgili bölümlere bildirirler. </a:t>
            </a:r>
          </a:p>
        </p:txBody>
      </p:sp>
    </p:spTree>
    <p:extLst>
      <p:ext uri="{BB962C8B-B14F-4D97-AF65-F5344CB8AC3E}">
        <p14:creationId xmlns:p14="http://schemas.microsoft.com/office/powerpoint/2010/main" val="12218781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2FE8A9B1-0903-4F34-992E-FF2311A80FF3}"/>
              </a:ext>
            </a:extLst>
          </p:cNvPr>
          <p:cNvSpPr>
            <a:spLocks noGrp="1"/>
          </p:cNvSpPr>
          <p:nvPr>
            <p:ph type="title"/>
          </p:nvPr>
        </p:nvSpPr>
        <p:spPr>
          <a:xfrm>
            <a:off x="838200" y="18256"/>
            <a:ext cx="10515600" cy="1046270"/>
          </a:xfrm>
        </p:spPr>
        <p:txBody>
          <a:bodyPr>
            <a:normAutofit/>
          </a:bodyPr>
          <a:lstStyle/>
          <a:p>
            <a:r>
              <a:rPr lang="tr-TR" sz="2800" dirty="0">
                <a:solidFill>
                  <a:srgbClr val="FF0000"/>
                </a:solidFill>
                <a:latin typeface="Arial Black" panose="020B0A04020102020204" pitchFamily="34" charset="0"/>
              </a:rPr>
              <a:t>Ön Büronun Teknik Bölümle İlişkisi  :</a:t>
            </a:r>
          </a:p>
        </p:txBody>
      </p:sp>
      <p:sp>
        <p:nvSpPr>
          <p:cNvPr id="3" name="İçerik Yer Tutucusu 2">
            <a:extLst>
              <a:ext uri="{FF2B5EF4-FFF2-40B4-BE49-F238E27FC236}">
                <a16:creationId xmlns:a16="http://schemas.microsoft.com/office/drawing/2014/main" xmlns="" id="{0F28120C-D126-4542-A6A7-7A96CED0ABEC}"/>
              </a:ext>
            </a:extLst>
          </p:cNvPr>
          <p:cNvSpPr>
            <a:spLocks noGrp="1"/>
          </p:cNvSpPr>
          <p:nvPr>
            <p:ph idx="1"/>
          </p:nvPr>
        </p:nvSpPr>
        <p:spPr>
          <a:xfrm>
            <a:off x="600501" y="2060811"/>
            <a:ext cx="10753299" cy="4116151"/>
          </a:xfrm>
        </p:spPr>
        <p:txBody>
          <a:bodyPr/>
          <a:lstStyle/>
          <a:p>
            <a:r>
              <a:rPr lang="tr-TR" dirty="0"/>
              <a:t>Ön büro ile teknik servis bölümü arasındaki ilişki, daha ziyade müşteri odalarına ait şikâyetlerin giderilmesi ile ilgilidir. Müşteriler veya katlar bölümü tarafından otel odalarına ait herhangi bir şikâyet (duş teknesi tıkalı, ampul patlak, musluk bozuk, priz çalışmıyor vs. gibi) geldiğinde ön büro bir form düzenleyerek, ilgili şikâyeti katlar ve teknik servis bölümlerine bildirir. Teknik servis bölümü ilgili arızayı gidermek için çaba gösterir. </a:t>
            </a:r>
          </a:p>
        </p:txBody>
      </p:sp>
    </p:spTree>
    <p:extLst>
      <p:ext uri="{BB962C8B-B14F-4D97-AF65-F5344CB8AC3E}">
        <p14:creationId xmlns:p14="http://schemas.microsoft.com/office/powerpoint/2010/main" val="3231090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7418EBB0-D668-414F-A689-9D679522D071}"/>
              </a:ext>
            </a:extLst>
          </p:cNvPr>
          <p:cNvSpPr>
            <a:spLocks noGrp="1"/>
          </p:cNvSpPr>
          <p:nvPr>
            <p:ph type="title"/>
          </p:nvPr>
        </p:nvSpPr>
        <p:spPr>
          <a:xfrm>
            <a:off x="838200" y="1"/>
            <a:ext cx="10515600" cy="1160060"/>
          </a:xfrm>
        </p:spPr>
        <p:txBody>
          <a:bodyPr>
            <a:normAutofit/>
          </a:bodyPr>
          <a:lstStyle/>
          <a:p>
            <a:r>
              <a:rPr lang="tr-TR" sz="2800" dirty="0">
                <a:solidFill>
                  <a:srgbClr val="FF0000"/>
                </a:solidFill>
                <a:latin typeface="Arial Black" panose="020B0A04020102020204" pitchFamily="34" charset="0"/>
              </a:rPr>
              <a:t>Ön Büronun Güvenlik Bölümüyle İlişkisi : </a:t>
            </a:r>
          </a:p>
        </p:txBody>
      </p:sp>
      <p:sp>
        <p:nvSpPr>
          <p:cNvPr id="3" name="İçerik Yer Tutucusu 2">
            <a:extLst>
              <a:ext uri="{FF2B5EF4-FFF2-40B4-BE49-F238E27FC236}">
                <a16:creationId xmlns:a16="http://schemas.microsoft.com/office/drawing/2014/main" xmlns="" id="{2685A68A-7490-4CFE-A442-D59839201710}"/>
              </a:ext>
            </a:extLst>
          </p:cNvPr>
          <p:cNvSpPr>
            <a:spLocks noGrp="1"/>
          </p:cNvSpPr>
          <p:nvPr>
            <p:ph idx="1"/>
          </p:nvPr>
        </p:nvSpPr>
        <p:spPr>
          <a:xfrm>
            <a:off x="177421" y="1678675"/>
            <a:ext cx="11655188" cy="4498288"/>
          </a:xfrm>
        </p:spPr>
        <p:txBody>
          <a:bodyPr/>
          <a:lstStyle/>
          <a:p>
            <a:r>
              <a:rPr lang="tr-TR" dirty="0"/>
              <a:t>Dünyada son yıllarda artan terör olayları ve konaklama işletmeleri içindeki bazı olumsuz durumlar (yangın, müşteri eşyasının çalınması gibi) sonucunda, konaklama işletmeleri güvenlik bölümü adı altında bir birim oluşturmuşlardır. Bu birime, otelin 24 saat açık kalan tek bölümü olan ön büro önemli katkı sağlar. Diğer bir deyişle, otelin, müşterilerin ve değerli eşyaların korunması için ön büro ve güvenlik bölümleri arasındaki koordinasyonun sağlıklı ve etkili olması gerekmektedir. İki bölüm arasındaki sağlıklı iletişim otelin güvenliği açısından son derece önemlidir.</a:t>
            </a:r>
          </a:p>
        </p:txBody>
      </p:sp>
    </p:spTree>
    <p:extLst>
      <p:ext uri="{BB962C8B-B14F-4D97-AF65-F5344CB8AC3E}">
        <p14:creationId xmlns:p14="http://schemas.microsoft.com/office/powerpoint/2010/main" val="16640575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79D9C2DA-0F20-4230-BF9D-585913B0A0BD}"/>
              </a:ext>
            </a:extLst>
          </p:cNvPr>
          <p:cNvSpPr>
            <a:spLocks noGrp="1"/>
          </p:cNvSpPr>
          <p:nvPr>
            <p:ph type="title"/>
          </p:nvPr>
        </p:nvSpPr>
        <p:spPr>
          <a:xfrm>
            <a:off x="742665" y="0"/>
            <a:ext cx="10515600" cy="835878"/>
          </a:xfrm>
        </p:spPr>
        <p:txBody>
          <a:bodyPr>
            <a:normAutofit/>
          </a:bodyPr>
          <a:lstStyle/>
          <a:p>
            <a:r>
              <a:rPr lang="tr-TR" sz="2800" dirty="0">
                <a:solidFill>
                  <a:srgbClr val="FF0000"/>
                </a:solidFill>
                <a:latin typeface="Arial Black" panose="020B0A04020102020204" pitchFamily="34" charset="0"/>
              </a:rPr>
              <a:t>Ön Büronun İnsan Kaynakları Bölümüyle İlişkisi :</a:t>
            </a:r>
          </a:p>
        </p:txBody>
      </p:sp>
      <p:sp>
        <p:nvSpPr>
          <p:cNvPr id="3" name="İçerik Yer Tutucusu 2">
            <a:extLst>
              <a:ext uri="{FF2B5EF4-FFF2-40B4-BE49-F238E27FC236}">
                <a16:creationId xmlns:a16="http://schemas.microsoft.com/office/drawing/2014/main" xmlns="" id="{E35237BA-DF9C-418F-B3E5-0FFC0FBC067A}"/>
              </a:ext>
            </a:extLst>
          </p:cNvPr>
          <p:cNvSpPr>
            <a:spLocks noGrp="1"/>
          </p:cNvSpPr>
          <p:nvPr>
            <p:ph idx="1"/>
          </p:nvPr>
        </p:nvSpPr>
        <p:spPr>
          <a:xfrm>
            <a:off x="742665" y="2043989"/>
            <a:ext cx="10515600" cy="4351338"/>
          </a:xfrm>
        </p:spPr>
        <p:txBody>
          <a:bodyPr/>
          <a:lstStyle/>
          <a:p>
            <a:r>
              <a:rPr lang="tr-TR" dirty="0"/>
              <a:t>Ön büro ile insan kaynakları arasındaki ilişki, ön büro bölümünde çalışan personelin işe alınması, eğitilmesi, ücretlendirilmesi, haftalık ve yıllık izinleri ile çalışma programlarının hazırlanması ve işten çıkarılması gibi durumlarda gerçekleşir. </a:t>
            </a:r>
          </a:p>
        </p:txBody>
      </p:sp>
    </p:spTree>
    <p:extLst>
      <p:ext uri="{BB962C8B-B14F-4D97-AF65-F5344CB8AC3E}">
        <p14:creationId xmlns:p14="http://schemas.microsoft.com/office/powerpoint/2010/main" val="3856530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B0CA6360-8A68-45F1-A314-DB2FBB6E011D}"/>
              </a:ext>
            </a:extLst>
          </p:cNvPr>
          <p:cNvSpPr>
            <a:spLocks noGrp="1"/>
          </p:cNvSpPr>
          <p:nvPr>
            <p:ph type="title"/>
          </p:nvPr>
        </p:nvSpPr>
        <p:spPr>
          <a:xfrm>
            <a:off x="838200" y="201683"/>
            <a:ext cx="10515600" cy="958708"/>
          </a:xfrm>
        </p:spPr>
        <p:txBody>
          <a:bodyPr>
            <a:normAutofit/>
          </a:bodyPr>
          <a:lstStyle/>
          <a:p>
            <a:r>
              <a:rPr lang="tr-TR" sz="2800" dirty="0">
                <a:solidFill>
                  <a:srgbClr val="FF0000"/>
                </a:solidFill>
                <a:latin typeface="Arial Black" panose="020B0A04020102020204" pitchFamily="34" charset="0"/>
              </a:rPr>
              <a:t>Ön Büronun Yardımcı Bölümler İlişkisi :</a:t>
            </a:r>
          </a:p>
        </p:txBody>
      </p:sp>
      <p:sp>
        <p:nvSpPr>
          <p:cNvPr id="3" name="İçerik Yer Tutucusu 2">
            <a:extLst>
              <a:ext uri="{FF2B5EF4-FFF2-40B4-BE49-F238E27FC236}">
                <a16:creationId xmlns:a16="http://schemas.microsoft.com/office/drawing/2014/main" xmlns="" id="{56DC9924-7642-4DA5-A1CD-73700B955104}"/>
              </a:ext>
            </a:extLst>
          </p:cNvPr>
          <p:cNvSpPr>
            <a:spLocks noGrp="1"/>
          </p:cNvSpPr>
          <p:nvPr>
            <p:ph idx="1"/>
          </p:nvPr>
        </p:nvSpPr>
        <p:spPr>
          <a:xfrm>
            <a:off x="674426" y="2207763"/>
            <a:ext cx="10515600" cy="3264989"/>
          </a:xfrm>
        </p:spPr>
        <p:txBody>
          <a:bodyPr/>
          <a:lstStyle/>
          <a:p>
            <a:r>
              <a:rPr lang="tr-TR" dirty="0"/>
              <a:t>Yardımcı bölümler açılış-kapanış saatlerini ve animasyon etkinlikleri çizelgesini ön büroya bildirmelidir. Bu bölümlerden yararlanacak kişilerin otelde kalıp kalmadığı ön büroya sorulur. Konukların bu bölümdeki harcama fişleri ön kasaya zamanında iletilmelidir.</a:t>
            </a:r>
          </a:p>
        </p:txBody>
      </p:sp>
    </p:spTree>
    <p:extLst>
      <p:ext uri="{BB962C8B-B14F-4D97-AF65-F5344CB8AC3E}">
        <p14:creationId xmlns:p14="http://schemas.microsoft.com/office/powerpoint/2010/main" val="9853077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a:extLst>
              <a:ext uri="{FF2B5EF4-FFF2-40B4-BE49-F238E27FC236}">
                <a16:creationId xmlns:a16="http://schemas.microsoft.com/office/drawing/2014/main" xmlns="" id="{F9455858-C3AF-4D46-A9C6-1F45E9E30B5B}"/>
              </a:ext>
            </a:extLst>
          </p:cNvPr>
          <p:cNvSpPr>
            <a:spLocks noGrp="1"/>
          </p:cNvSpPr>
          <p:nvPr>
            <p:ph type="title"/>
          </p:nvPr>
        </p:nvSpPr>
        <p:spPr>
          <a:xfrm>
            <a:off x="-1" y="18256"/>
            <a:ext cx="12078269" cy="1059918"/>
          </a:xfrm>
        </p:spPr>
        <p:txBody>
          <a:bodyPr>
            <a:normAutofit/>
          </a:bodyPr>
          <a:lstStyle/>
          <a:p>
            <a:r>
              <a:rPr lang="tr-TR" sz="3600" dirty="0">
                <a:solidFill>
                  <a:srgbClr val="FF0000"/>
                </a:solidFill>
                <a:latin typeface="Arial Black" panose="020B0A04020102020204" pitchFamily="34" charset="0"/>
              </a:rPr>
              <a:t>Ön Büronun Kat Hizmetleriyle İlişkisi :</a:t>
            </a:r>
          </a:p>
        </p:txBody>
      </p:sp>
      <p:sp>
        <p:nvSpPr>
          <p:cNvPr id="4" name="İçerik Yer Tutucusu 3">
            <a:extLst>
              <a:ext uri="{FF2B5EF4-FFF2-40B4-BE49-F238E27FC236}">
                <a16:creationId xmlns:a16="http://schemas.microsoft.com/office/drawing/2014/main" xmlns="" id="{61CE6799-659E-4648-AE2C-62607B7FBCE9}"/>
              </a:ext>
            </a:extLst>
          </p:cNvPr>
          <p:cNvSpPr>
            <a:spLocks noGrp="1"/>
          </p:cNvSpPr>
          <p:nvPr>
            <p:ph idx="1"/>
          </p:nvPr>
        </p:nvSpPr>
        <p:spPr/>
        <p:txBody>
          <a:bodyPr/>
          <a:lstStyle/>
          <a:p>
            <a:r>
              <a:rPr lang="tr-TR" dirty="0"/>
              <a:t>Ön büro ile kat hizmetleri arasındaki ilişki satışa sunulan ürünle ilgilidir. Bu ürün otelin odasıdır. Ürünün üreticisi kat hizmetleri bölümü, satışa sunan ise ön bürodur. Ön büro ile kat hizmetleri arasındaki odalarla ilgili ilişkiler üç aşamada yoğunlaşmıştır. Bunlar;</a:t>
            </a:r>
          </a:p>
          <a:p>
            <a:endParaRPr lang="tr-TR" dirty="0"/>
          </a:p>
          <a:p>
            <a:pPr marL="0" indent="0">
              <a:buNone/>
            </a:pPr>
            <a:r>
              <a:rPr lang="tr-TR" dirty="0"/>
              <a:t>• Konuklar otele gelmeden önce,</a:t>
            </a:r>
          </a:p>
          <a:p>
            <a:pPr marL="0" indent="0">
              <a:buNone/>
            </a:pPr>
            <a:r>
              <a:rPr lang="tr-TR" dirty="0"/>
              <a:t>• Konuklar kalmakta iken,</a:t>
            </a:r>
          </a:p>
          <a:p>
            <a:pPr marL="0" indent="0">
              <a:buNone/>
            </a:pPr>
            <a:r>
              <a:rPr lang="tr-TR" dirty="0"/>
              <a:t>• Konuklar otelden ayrıldıktan sonra.</a:t>
            </a:r>
          </a:p>
        </p:txBody>
      </p:sp>
    </p:spTree>
    <p:extLst>
      <p:ext uri="{BB962C8B-B14F-4D97-AF65-F5344CB8AC3E}">
        <p14:creationId xmlns:p14="http://schemas.microsoft.com/office/powerpoint/2010/main" val="5087446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a:p>
        </p:txBody>
      </p:sp>
      <p:sp>
        <p:nvSpPr>
          <p:cNvPr id="4" name="Dikdörtgen 3"/>
          <p:cNvSpPr/>
          <p:nvPr/>
        </p:nvSpPr>
        <p:spPr>
          <a:xfrm>
            <a:off x="592428" y="2801136"/>
            <a:ext cx="10818254" cy="480131"/>
          </a:xfrm>
          <a:prstGeom prst="rect">
            <a:avLst/>
          </a:prstGeom>
        </p:spPr>
        <p:txBody>
          <a:bodyPr wrap="square">
            <a:spAutoFit/>
          </a:bodyPr>
          <a:lstStyle/>
          <a:p>
            <a:pPr marL="228600" lvl="0" indent="-228600">
              <a:lnSpc>
                <a:spcPct val="90000"/>
              </a:lnSpc>
              <a:spcBef>
                <a:spcPts val="1000"/>
              </a:spcBef>
              <a:buFont typeface="Arial" panose="020B0604020202020204" pitchFamily="34" charset="0"/>
              <a:buChar char="•"/>
            </a:pPr>
            <a:r>
              <a:rPr lang="tr-TR" sz="2800" dirty="0">
                <a:solidFill>
                  <a:srgbClr val="FF0000"/>
                </a:solidFill>
              </a:rPr>
              <a:t>KAYNAKÇA: Demirtaş, N. (2010).</a:t>
            </a:r>
            <a:r>
              <a:rPr lang="tr-TR" sz="2800" dirty="0" err="1">
                <a:solidFill>
                  <a:srgbClr val="FF0000"/>
                </a:solidFill>
              </a:rPr>
              <a:t>Önbüro</a:t>
            </a:r>
            <a:r>
              <a:rPr lang="tr-TR" sz="2800" dirty="0">
                <a:solidFill>
                  <a:srgbClr val="FF0000"/>
                </a:solidFill>
              </a:rPr>
              <a:t> İşlemleri, Ankuzem,1. Baskı.</a:t>
            </a:r>
            <a:endParaRPr lang="tr-TR" sz="2800" dirty="0">
              <a:solidFill>
                <a:prstClr val="black"/>
              </a:solidFill>
            </a:endParaRPr>
          </a:p>
        </p:txBody>
      </p:sp>
    </p:spTree>
    <p:extLst>
      <p:ext uri="{BB962C8B-B14F-4D97-AF65-F5344CB8AC3E}">
        <p14:creationId xmlns:p14="http://schemas.microsoft.com/office/powerpoint/2010/main" val="1609833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a:extLst>
              <a:ext uri="{FF2B5EF4-FFF2-40B4-BE49-F238E27FC236}">
                <a16:creationId xmlns:a16="http://schemas.microsoft.com/office/drawing/2014/main" xmlns="" id="{7A6F1CAF-6735-40A7-8E57-ABA6CD93B288}"/>
              </a:ext>
            </a:extLst>
          </p:cNvPr>
          <p:cNvSpPr>
            <a:spLocks noGrp="1"/>
          </p:cNvSpPr>
          <p:nvPr>
            <p:ph type="title"/>
          </p:nvPr>
        </p:nvSpPr>
        <p:spPr>
          <a:xfrm>
            <a:off x="537949" y="0"/>
            <a:ext cx="10515600" cy="681037"/>
          </a:xfrm>
        </p:spPr>
        <p:txBody>
          <a:bodyPr>
            <a:normAutofit/>
          </a:bodyPr>
          <a:lstStyle/>
          <a:p>
            <a:r>
              <a:rPr lang="tr-TR" sz="3200" dirty="0">
                <a:solidFill>
                  <a:srgbClr val="FF0000"/>
                </a:solidFill>
                <a:latin typeface="Arial Black" panose="020B0A04020102020204" pitchFamily="34" charset="0"/>
              </a:rPr>
              <a:t>Konuklar Otele Gelmeden Önce :</a:t>
            </a:r>
          </a:p>
        </p:txBody>
      </p:sp>
      <p:sp>
        <p:nvSpPr>
          <p:cNvPr id="4" name="İçerik Yer Tutucusu 3">
            <a:extLst>
              <a:ext uri="{FF2B5EF4-FFF2-40B4-BE49-F238E27FC236}">
                <a16:creationId xmlns:a16="http://schemas.microsoft.com/office/drawing/2014/main" xmlns="" id="{826F2247-D0D2-466D-AFA1-6FA9CBC09B8C}"/>
              </a:ext>
            </a:extLst>
          </p:cNvPr>
          <p:cNvSpPr>
            <a:spLocks noGrp="1"/>
          </p:cNvSpPr>
          <p:nvPr>
            <p:ph idx="1"/>
          </p:nvPr>
        </p:nvSpPr>
        <p:spPr>
          <a:xfrm>
            <a:off x="537949" y="1173707"/>
            <a:ext cx="10815851" cy="5003256"/>
          </a:xfrm>
        </p:spPr>
        <p:txBody>
          <a:bodyPr>
            <a:normAutofit/>
          </a:bodyPr>
          <a:lstStyle/>
          <a:p>
            <a:r>
              <a:rPr lang="tr-TR" dirty="0"/>
              <a:t>Ön büronun kat hizmetlerden istekleri müşterilerin şu tür talepleriyle ilgilidir:</a:t>
            </a:r>
          </a:p>
          <a:p>
            <a:endParaRPr lang="tr-TR" dirty="0"/>
          </a:p>
          <a:p>
            <a:pPr marL="0" indent="0">
              <a:buNone/>
            </a:pPr>
            <a:r>
              <a:rPr lang="tr-TR" dirty="0"/>
              <a:t>• VIP uygulamaları,</a:t>
            </a:r>
          </a:p>
          <a:p>
            <a:pPr marL="0" indent="0">
              <a:buNone/>
            </a:pPr>
            <a:r>
              <a:rPr lang="tr-TR" dirty="0"/>
              <a:t>• İlave yataklar,</a:t>
            </a:r>
          </a:p>
          <a:p>
            <a:pPr marL="0" indent="0">
              <a:buNone/>
            </a:pPr>
            <a:r>
              <a:rPr lang="tr-TR" dirty="0"/>
              <a:t>• Bebek beşiği istekleri,</a:t>
            </a:r>
          </a:p>
          <a:p>
            <a:pPr marL="0" indent="0">
              <a:buNone/>
            </a:pPr>
            <a:r>
              <a:rPr lang="tr-TR" dirty="0"/>
              <a:t>• Balayı odası,</a:t>
            </a:r>
          </a:p>
          <a:p>
            <a:pPr marL="0" indent="0">
              <a:buNone/>
            </a:pPr>
            <a:r>
              <a:rPr lang="tr-TR" dirty="0"/>
              <a:t>• Otel / Kulüp üyeleri,</a:t>
            </a:r>
          </a:p>
          <a:p>
            <a:pPr marL="0" indent="0">
              <a:buNone/>
            </a:pPr>
            <a:r>
              <a:rPr lang="tr-TR" dirty="0"/>
              <a:t>• </a:t>
            </a:r>
            <a:r>
              <a:rPr lang="tr-TR" dirty="0" err="1"/>
              <a:t>Minibar</a:t>
            </a:r>
            <a:r>
              <a:rPr lang="tr-TR" dirty="0"/>
              <a:t> istekleri,</a:t>
            </a:r>
          </a:p>
          <a:p>
            <a:pPr marL="0" indent="0">
              <a:buNone/>
            </a:pPr>
            <a:r>
              <a:rPr lang="tr-TR" dirty="0"/>
              <a:t>• Grup odalarına yönelik düzenlemeler şeklinde olmaktadır</a:t>
            </a:r>
          </a:p>
        </p:txBody>
      </p:sp>
    </p:spTree>
    <p:extLst>
      <p:ext uri="{BB962C8B-B14F-4D97-AF65-F5344CB8AC3E}">
        <p14:creationId xmlns:p14="http://schemas.microsoft.com/office/powerpoint/2010/main" val="18791013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356E5098-2D39-444F-ADCA-C8FD8BD81ED6}"/>
              </a:ext>
            </a:extLst>
          </p:cNvPr>
          <p:cNvSpPr>
            <a:spLocks noGrp="1"/>
          </p:cNvSpPr>
          <p:nvPr>
            <p:ph idx="1"/>
          </p:nvPr>
        </p:nvSpPr>
        <p:spPr>
          <a:xfrm>
            <a:off x="614148" y="586854"/>
            <a:ext cx="11122927" cy="2361062"/>
          </a:xfrm>
        </p:spPr>
        <p:txBody>
          <a:bodyPr/>
          <a:lstStyle/>
          <a:p>
            <a:r>
              <a:rPr lang="tr-TR" dirty="0"/>
              <a:t>Rezervasyon durumuna ilave yatak ya da </a:t>
            </a:r>
            <a:r>
              <a:rPr lang="tr-TR" dirty="0" err="1"/>
              <a:t>Vip</a:t>
            </a:r>
            <a:r>
              <a:rPr lang="tr-TR" dirty="0"/>
              <a:t> uygulaması gibi konular kat hizmetlerine bildirilir. Bu bildirimler küçük işletmelerde telefonla ya da sözlü olmaktayken büyük işletmelerde memorandumlarla yapılmaktadır. Bildirilen talimatlara göre konuk odalarına ilave yatak konur ya da </a:t>
            </a:r>
            <a:r>
              <a:rPr lang="tr-TR" dirty="0" err="1"/>
              <a:t>Vip</a:t>
            </a:r>
            <a:r>
              <a:rPr lang="tr-TR" dirty="0"/>
              <a:t> gibi uygulamalarda istenen değişiklik yapılır. </a:t>
            </a:r>
          </a:p>
        </p:txBody>
      </p:sp>
    </p:spTree>
    <p:extLst>
      <p:ext uri="{BB962C8B-B14F-4D97-AF65-F5344CB8AC3E}">
        <p14:creationId xmlns:p14="http://schemas.microsoft.com/office/powerpoint/2010/main" val="4039839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102617B1-E308-4FD2-AB2F-5BBC190359DE}"/>
              </a:ext>
            </a:extLst>
          </p:cNvPr>
          <p:cNvSpPr>
            <a:spLocks noGrp="1"/>
          </p:cNvSpPr>
          <p:nvPr>
            <p:ph type="title"/>
          </p:nvPr>
        </p:nvSpPr>
        <p:spPr>
          <a:xfrm>
            <a:off x="237699" y="18256"/>
            <a:ext cx="10515600" cy="937088"/>
          </a:xfrm>
        </p:spPr>
        <p:txBody>
          <a:bodyPr>
            <a:normAutofit/>
          </a:bodyPr>
          <a:lstStyle/>
          <a:p>
            <a:r>
              <a:rPr lang="tr-TR" sz="3600" dirty="0">
                <a:solidFill>
                  <a:srgbClr val="FF0000"/>
                </a:solidFill>
                <a:latin typeface="Arial Black" panose="020B0A04020102020204" pitchFamily="34" charset="0"/>
              </a:rPr>
              <a:t>Konuklar Otele Geldikten Sonra :</a:t>
            </a:r>
          </a:p>
        </p:txBody>
      </p:sp>
      <p:sp>
        <p:nvSpPr>
          <p:cNvPr id="3" name="İçerik Yer Tutucusu 2">
            <a:extLst>
              <a:ext uri="{FF2B5EF4-FFF2-40B4-BE49-F238E27FC236}">
                <a16:creationId xmlns:a16="http://schemas.microsoft.com/office/drawing/2014/main" xmlns="" id="{F4ED9892-EA5D-4693-A04C-65A12BBD84A8}"/>
              </a:ext>
            </a:extLst>
          </p:cNvPr>
          <p:cNvSpPr>
            <a:spLocks noGrp="1"/>
          </p:cNvSpPr>
          <p:nvPr>
            <p:ph idx="1"/>
          </p:nvPr>
        </p:nvSpPr>
        <p:spPr>
          <a:xfrm>
            <a:off x="464024" y="1433015"/>
            <a:ext cx="10972800" cy="4743948"/>
          </a:xfrm>
        </p:spPr>
        <p:txBody>
          <a:bodyPr/>
          <a:lstStyle/>
          <a:p>
            <a:r>
              <a:rPr lang="tr-TR" dirty="0"/>
              <a:t>Bu aşamada ön büro kat hizmetleri oldukça önemlidir. Küçük ve orta büyüklükteki işletmelerde bu ilişki yukarıda da belirttiğimiz gibi sözlü ve telefonla yapılan iletişim şeklindedir. Tam otomasyonu sağlamış büyük işletmelerde iletişim bilgisayar terminalleri aracılığıyla olur. Uygulamanın nasıl olduğuna gelince; Gece </a:t>
            </a:r>
            <a:r>
              <a:rPr lang="tr-TR" dirty="0" err="1"/>
              <a:t>resepsiyonisti</a:t>
            </a:r>
            <a:r>
              <a:rPr lang="tr-TR" dirty="0"/>
              <a:t> gece işlemlerinde (</a:t>
            </a:r>
            <a:r>
              <a:rPr lang="tr-TR" dirty="0" err="1"/>
              <a:t>Night</a:t>
            </a:r>
            <a:r>
              <a:rPr lang="tr-TR" dirty="0"/>
              <a:t> </a:t>
            </a:r>
            <a:r>
              <a:rPr lang="tr-TR" dirty="0" err="1"/>
              <a:t>Audit</a:t>
            </a:r>
            <a:r>
              <a:rPr lang="tr-TR" dirty="0"/>
              <a:t>) bir önceki güne ait tüm hesapları ve işlemleri sıfırlar. Otelde kalan müşteriler hakkında rapor düzenler. Bu rapora Oda Sayım Cetveli denir. Bu raporda oda ve kişi sayılarına ait dökümler vardır. Bu raporun bir nüshası da kat hizmetlerine gönderilir. </a:t>
            </a:r>
          </a:p>
        </p:txBody>
      </p:sp>
    </p:spTree>
    <p:extLst>
      <p:ext uri="{BB962C8B-B14F-4D97-AF65-F5344CB8AC3E}">
        <p14:creationId xmlns:p14="http://schemas.microsoft.com/office/powerpoint/2010/main" val="23701284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xmlns="" id="{0E97AA27-4023-47A7-8A74-7DC733B065CA}"/>
              </a:ext>
            </a:extLst>
          </p:cNvPr>
          <p:cNvSpPr>
            <a:spLocks noGrp="1"/>
          </p:cNvSpPr>
          <p:nvPr>
            <p:ph type="title"/>
          </p:nvPr>
        </p:nvSpPr>
        <p:spPr>
          <a:xfrm>
            <a:off x="0" y="0"/>
            <a:ext cx="12192000" cy="6741994"/>
          </a:xfrm>
        </p:spPr>
        <p:txBody>
          <a:bodyPr>
            <a:normAutofit fontScale="90000"/>
          </a:bodyPr>
          <a:lstStyle/>
          <a:p>
            <a:r>
              <a:rPr lang="tr-TR" sz="3100" dirty="0" err="1">
                <a:solidFill>
                  <a:srgbClr val="0070C0"/>
                </a:solidFill>
                <a:latin typeface="+mn-lt"/>
              </a:rPr>
              <a:t>Housekeeper</a:t>
            </a:r>
            <a:r>
              <a:rPr lang="tr-TR" sz="3100" dirty="0">
                <a:solidFill>
                  <a:srgbClr val="0070C0"/>
                </a:solidFill>
                <a:latin typeface="+mn-lt"/>
              </a:rPr>
              <a:t> raporuna yazılacak simgeler aşağıdaki gibidir:</a:t>
            </a:r>
            <a:r>
              <a:rPr lang="tr-TR" sz="2800" dirty="0">
                <a:latin typeface="+mn-lt"/>
              </a:rPr>
              <a:t/>
            </a:r>
            <a:br>
              <a:rPr lang="tr-TR" sz="2800" dirty="0">
                <a:latin typeface="+mn-lt"/>
              </a:rPr>
            </a:br>
            <a:r>
              <a:rPr lang="tr-TR" sz="2700" dirty="0">
                <a:latin typeface="+mn-lt"/>
              </a:rPr>
              <a:t/>
            </a:r>
            <a:br>
              <a:rPr lang="tr-TR" sz="2700" dirty="0">
                <a:latin typeface="+mn-lt"/>
              </a:rPr>
            </a:br>
            <a:r>
              <a:rPr lang="tr-TR" sz="2700" dirty="0">
                <a:latin typeface="+mn-lt"/>
              </a:rPr>
              <a:t>O.K.: Okey (Bakım Yapılmış Dolu Oda)</a:t>
            </a:r>
            <a:br>
              <a:rPr lang="tr-TR" sz="2700" dirty="0">
                <a:latin typeface="+mn-lt"/>
              </a:rPr>
            </a:br>
            <a:r>
              <a:rPr lang="tr-TR" sz="2700" dirty="0">
                <a:latin typeface="+mn-lt"/>
              </a:rPr>
              <a:t/>
            </a:r>
            <a:br>
              <a:rPr lang="tr-TR" sz="2700" dirty="0">
                <a:latin typeface="+mn-lt"/>
              </a:rPr>
            </a:br>
            <a:r>
              <a:rPr lang="tr-TR" sz="2700" dirty="0">
                <a:latin typeface="+mn-lt"/>
              </a:rPr>
              <a:t>OCC: </a:t>
            </a:r>
            <a:r>
              <a:rPr lang="tr-TR" sz="2700" dirty="0" err="1">
                <a:latin typeface="+mn-lt"/>
              </a:rPr>
              <a:t>Occupied</a:t>
            </a:r>
            <a:r>
              <a:rPr lang="tr-TR" sz="2700" dirty="0">
                <a:latin typeface="+mn-lt"/>
              </a:rPr>
              <a:t> (</a:t>
            </a:r>
            <a:r>
              <a:rPr lang="tr-TR" sz="2700" dirty="0" err="1">
                <a:latin typeface="+mn-lt"/>
              </a:rPr>
              <a:t>Bagajlı</a:t>
            </a:r>
            <a:r>
              <a:rPr lang="tr-TR" sz="2700" dirty="0">
                <a:latin typeface="+mn-lt"/>
              </a:rPr>
              <a:t> Dolu Oda)</a:t>
            </a:r>
            <a:br>
              <a:rPr lang="tr-TR" sz="2700" dirty="0">
                <a:latin typeface="+mn-lt"/>
              </a:rPr>
            </a:br>
            <a:r>
              <a:rPr lang="tr-TR" sz="2700" dirty="0">
                <a:latin typeface="+mn-lt"/>
              </a:rPr>
              <a:t/>
            </a:r>
            <a:br>
              <a:rPr lang="tr-TR" sz="2700" dirty="0">
                <a:latin typeface="+mn-lt"/>
              </a:rPr>
            </a:br>
            <a:r>
              <a:rPr lang="tr-TR" sz="2700" dirty="0">
                <a:latin typeface="+mn-lt"/>
              </a:rPr>
              <a:t>VC: </a:t>
            </a:r>
            <a:r>
              <a:rPr lang="tr-TR" sz="2700" dirty="0" err="1">
                <a:latin typeface="+mn-lt"/>
              </a:rPr>
              <a:t>Vacant</a:t>
            </a:r>
            <a:r>
              <a:rPr lang="tr-TR" sz="2700" dirty="0">
                <a:latin typeface="+mn-lt"/>
              </a:rPr>
              <a:t> </a:t>
            </a:r>
            <a:r>
              <a:rPr lang="tr-TR" sz="2700" dirty="0" err="1">
                <a:latin typeface="+mn-lt"/>
              </a:rPr>
              <a:t>Clean</a:t>
            </a:r>
            <a:r>
              <a:rPr lang="tr-TR" sz="2700" dirty="0">
                <a:latin typeface="+mn-lt"/>
              </a:rPr>
              <a:t> (Boş Temiz Oda)</a:t>
            </a:r>
            <a:br>
              <a:rPr lang="tr-TR" sz="2700" dirty="0">
                <a:latin typeface="+mn-lt"/>
              </a:rPr>
            </a:br>
            <a:r>
              <a:rPr lang="tr-TR" sz="2700" dirty="0">
                <a:latin typeface="+mn-lt"/>
              </a:rPr>
              <a:t/>
            </a:r>
            <a:br>
              <a:rPr lang="tr-TR" sz="2700" dirty="0">
                <a:latin typeface="+mn-lt"/>
              </a:rPr>
            </a:br>
            <a:r>
              <a:rPr lang="tr-TR" sz="2700" dirty="0">
                <a:latin typeface="+mn-lt"/>
              </a:rPr>
              <a:t>VD: </a:t>
            </a:r>
            <a:r>
              <a:rPr lang="tr-TR" sz="2700" dirty="0" err="1">
                <a:latin typeface="+mn-lt"/>
              </a:rPr>
              <a:t>Vacant</a:t>
            </a:r>
            <a:r>
              <a:rPr lang="tr-TR" sz="2700" dirty="0">
                <a:latin typeface="+mn-lt"/>
              </a:rPr>
              <a:t> </a:t>
            </a:r>
            <a:r>
              <a:rPr lang="tr-TR" sz="2700" dirty="0" err="1">
                <a:latin typeface="+mn-lt"/>
              </a:rPr>
              <a:t>Dirty</a:t>
            </a:r>
            <a:r>
              <a:rPr lang="tr-TR" sz="2700" dirty="0">
                <a:latin typeface="+mn-lt"/>
              </a:rPr>
              <a:t> (Boş Kirli Oda, Önceki günlerden boşalmış ve temizlenmemiş)</a:t>
            </a:r>
            <a:br>
              <a:rPr lang="tr-TR" sz="2700" dirty="0">
                <a:latin typeface="+mn-lt"/>
              </a:rPr>
            </a:br>
            <a:r>
              <a:rPr lang="tr-TR" sz="2700" dirty="0">
                <a:latin typeface="+mn-lt"/>
              </a:rPr>
              <a:t/>
            </a:r>
            <a:br>
              <a:rPr lang="tr-TR" sz="2700" dirty="0">
                <a:latin typeface="+mn-lt"/>
              </a:rPr>
            </a:br>
            <a:r>
              <a:rPr lang="tr-TR" sz="2700" dirty="0">
                <a:latin typeface="+mn-lt"/>
              </a:rPr>
              <a:t>C/O: </a:t>
            </a:r>
            <a:r>
              <a:rPr lang="tr-TR" sz="2700" dirty="0" err="1">
                <a:latin typeface="+mn-lt"/>
              </a:rPr>
              <a:t>Checked</a:t>
            </a:r>
            <a:r>
              <a:rPr lang="tr-TR" sz="2700" dirty="0">
                <a:latin typeface="+mn-lt"/>
              </a:rPr>
              <a:t> </a:t>
            </a:r>
            <a:r>
              <a:rPr lang="tr-TR" sz="2700" dirty="0" err="1">
                <a:latin typeface="+mn-lt"/>
              </a:rPr>
              <a:t>Out</a:t>
            </a:r>
            <a:r>
              <a:rPr lang="tr-TR" sz="2700" dirty="0">
                <a:latin typeface="+mn-lt"/>
              </a:rPr>
              <a:t> (Çıkış Yapmış Oda, Bugün boşalmış henüz temizlenmemiş)</a:t>
            </a:r>
            <a:br>
              <a:rPr lang="tr-TR" sz="2700" dirty="0">
                <a:latin typeface="+mn-lt"/>
              </a:rPr>
            </a:br>
            <a:r>
              <a:rPr lang="tr-TR" sz="2700" dirty="0">
                <a:latin typeface="+mn-lt"/>
              </a:rPr>
              <a:t/>
            </a:r>
            <a:br>
              <a:rPr lang="tr-TR" sz="2700" dirty="0">
                <a:latin typeface="+mn-lt"/>
              </a:rPr>
            </a:br>
            <a:r>
              <a:rPr lang="tr-TR" sz="2700" dirty="0">
                <a:latin typeface="+mn-lt"/>
              </a:rPr>
              <a:t>S/O: </a:t>
            </a:r>
            <a:r>
              <a:rPr lang="tr-TR" sz="2700" dirty="0" err="1">
                <a:latin typeface="+mn-lt"/>
              </a:rPr>
              <a:t>Slept</a:t>
            </a:r>
            <a:r>
              <a:rPr lang="tr-TR" sz="2700" dirty="0">
                <a:latin typeface="+mn-lt"/>
              </a:rPr>
              <a:t> </a:t>
            </a:r>
            <a:r>
              <a:rPr lang="tr-TR" sz="2700" dirty="0" err="1">
                <a:latin typeface="+mn-lt"/>
              </a:rPr>
              <a:t>Out</a:t>
            </a:r>
            <a:r>
              <a:rPr lang="tr-TR" sz="2700" dirty="0">
                <a:latin typeface="+mn-lt"/>
              </a:rPr>
              <a:t> (Odada Bagaj Var, Kalan Olmamış)</a:t>
            </a:r>
            <a:br>
              <a:rPr lang="tr-TR" sz="2700" dirty="0">
                <a:latin typeface="+mn-lt"/>
              </a:rPr>
            </a:br>
            <a:r>
              <a:rPr lang="tr-TR" sz="2700" dirty="0">
                <a:latin typeface="+mn-lt"/>
              </a:rPr>
              <a:t/>
            </a:r>
            <a:br>
              <a:rPr lang="tr-TR" sz="2700" dirty="0">
                <a:latin typeface="+mn-lt"/>
              </a:rPr>
            </a:br>
            <a:r>
              <a:rPr lang="tr-TR" sz="2700" dirty="0">
                <a:latin typeface="+mn-lt"/>
              </a:rPr>
              <a:t>OOO: </a:t>
            </a:r>
            <a:r>
              <a:rPr lang="tr-TR" sz="2700" dirty="0" err="1">
                <a:latin typeface="+mn-lt"/>
              </a:rPr>
              <a:t>Out</a:t>
            </a:r>
            <a:r>
              <a:rPr lang="tr-TR" sz="2700" dirty="0">
                <a:latin typeface="+mn-lt"/>
              </a:rPr>
              <a:t> of </a:t>
            </a:r>
            <a:r>
              <a:rPr lang="tr-TR" sz="2700" dirty="0" err="1">
                <a:latin typeface="+mn-lt"/>
              </a:rPr>
              <a:t>Order</a:t>
            </a:r>
            <a:r>
              <a:rPr lang="tr-TR" sz="2700" dirty="0">
                <a:latin typeface="+mn-lt"/>
              </a:rPr>
              <a:t> (Arızalı Oda)</a:t>
            </a:r>
            <a:br>
              <a:rPr lang="tr-TR" sz="2700" dirty="0">
                <a:latin typeface="+mn-lt"/>
              </a:rPr>
            </a:br>
            <a:r>
              <a:rPr lang="tr-TR" sz="2700" dirty="0">
                <a:latin typeface="+mn-lt"/>
              </a:rPr>
              <a:t/>
            </a:r>
            <a:br>
              <a:rPr lang="tr-TR" sz="2700" dirty="0">
                <a:latin typeface="+mn-lt"/>
              </a:rPr>
            </a:br>
            <a:r>
              <a:rPr lang="tr-TR" sz="2700" dirty="0">
                <a:latin typeface="+mn-lt"/>
              </a:rPr>
              <a:t>OOI: </a:t>
            </a:r>
            <a:r>
              <a:rPr lang="tr-TR" sz="2700" dirty="0" err="1">
                <a:latin typeface="+mn-lt"/>
              </a:rPr>
              <a:t>Out</a:t>
            </a:r>
            <a:r>
              <a:rPr lang="tr-TR" sz="2700" dirty="0">
                <a:latin typeface="+mn-lt"/>
              </a:rPr>
              <a:t> of Inventory (Aynı günün içerisinde arızası giderilebilecek oda)</a:t>
            </a:r>
            <a:br>
              <a:rPr lang="tr-TR" sz="2700" dirty="0">
                <a:latin typeface="+mn-lt"/>
              </a:rPr>
            </a:br>
            <a:r>
              <a:rPr lang="tr-TR" sz="2700" dirty="0">
                <a:latin typeface="+mn-lt"/>
              </a:rPr>
              <a:t/>
            </a:r>
            <a:br>
              <a:rPr lang="tr-TR" sz="2700" dirty="0">
                <a:latin typeface="+mn-lt"/>
              </a:rPr>
            </a:br>
            <a:r>
              <a:rPr lang="tr-TR" sz="2700" dirty="0">
                <a:latin typeface="+mn-lt"/>
              </a:rPr>
              <a:t>XWL: </a:t>
            </a:r>
            <a:r>
              <a:rPr lang="tr-TR" sz="2700" dirty="0" err="1">
                <a:latin typeface="+mn-lt"/>
              </a:rPr>
              <a:t>Occupied</a:t>
            </a:r>
            <a:r>
              <a:rPr lang="tr-TR" sz="2700" dirty="0">
                <a:latin typeface="+mn-lt"/>
              </a:rPr>
              <a:t> </a:t>
            </a:r>
            <a:r>
              <a:rPr lang="tr-TR" sz="2700" dirty="0" err="1">
                <a:latin typeface="+mn-lt"/>
              </a:rPr>
              <a:t>Without</a:t>
            </a:r>
            <a:r>
              <a:rPr lang="tr-TR" sz="2700" dirty="0">
                <a:latin typeface="+mn-lt"/>
              </a:rPr>
              <a:t> </a:t>
            </a:r>
            <a:r>
              <a:rPr lang="tr-TR" sz="2700" dirty="0" err="1">
                <a:latin typeface="+mn-lt"/>
              </a:rPr>
              <a:t>Luggage</a:t>
            </a:r>
            <a:r>
              <a:rPr lang="tr-TR" sz="2700" dirty="0">
                <a:latin typeface="+mn-lt"/>
              </a:rPr>
              <a:t> (Bagajsız Dolu Oda)</a:t>
            </a:r>
          </a:p>
        </p:txBody>
      </p:sp>
    </p:spTree>
    <p:extLst>
      <p:ext uri="{BB962C8B-B14F-4D97-AF65-F5344CB8AC3E}">
        <p14:creationId xmlns:p14="http://schemas.microsoft.com/office/powerpoint/2010/main" val="22089008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EB995B1-4236-4637-9CCD-F20DA8A76FD4}"/>
              </a:ext>
            </a:extLst>
          </p:cNvPr>
          <p:cNvSpPr>
            <a:spLocks noGrp="1"/>
          </p:cNvSpPr>
          <p:nvPr>
            <p:ph type="title"/>
          </p:nvPr>
        </p:nvSpPr>
        <p:spPr>
          <a:xfrm>
            <a:off x="559558" y="109181"/>
            <a:ext cx="11300346" cy="1610437"/>
          </a:xfrm>
        </p:spPr>
        <p:txBody>
          <a:bodyPr>
            <a:normAutofit fontScale="90000"/>
          </a:bodyPr>
          <a:lstStyle/>
          <a:p>
            <a:r>
              <a:rPr lang="tr-TR" sz="2800" dirty="0">
                <a:latin typeface="+mn-lt"/>
              </a:rPr>
              <a:t>Kat şefi, resepsiyonun verdiği Oda Sayım Cetveli ile kat valelerinin kendisine sunduğu gerçek bilgileri karşılaştırır. Tutmayan sonuçlar için ‘</a:t>
            </a:r>
            <a:r>
              <a:rPr lang="tr-TR" sz="2800" dirty="0" err="1">
                <a:latin typeface="+mn-lt"/>
              </a:rPr>
              <a:t>Housekeeping</a:t>
            </a:r>
            <a:r>
              <a:rPr lang="tr-TR" sz="2800" dirty="0">
                <a:latin typeface="+mn-lt"/>
              </a:rPr>
              <a:t> Fark Raporu’nu düzenler. Bu raporun bir nüshasını muhasebeye bir nüshasını ön büroya gönderir. </a:t>
            </a:r>
          </a:p>
        </p:txBody>
      </p:sp>
      <p:sp>
        <p:nvSpPr>
          <p:cNvPr id="3" name="İçerik Yer Tutucusu 2">
            <a:extLst>
              <a:ext uri="{FF2B5EF4-FFF2-40B4-BE49-F238E27FC236}">
                <a16:creationId xmlns:a16="http://schemas.microsoft.com/office/drawing/2014/main" xmlns="" id="{7652C92B-6387-4C84-AF3D-F5D2C06064E5}"/>
              </a:ext>
            </a:extLst>
          </p:cNvPr>
          <p:cNvSpPr>
            <a:spLocks noGrp="1"/>
          </p:cNvSpPr>
          <p:nvPr>
            <p:ph idx="1"/>
          </p:nvPr>
        </p:nvSpPr>
        <p:spPr>
          <a:xfrm>
            <a:off x="1037230" y="2552131"/>
            <a:ext cx="9990161" cy="3406468"/>
          </a:xfrm>
        </p:spPr>
        <p:txBody>
          <a:bodyPr/>
          <a:lstStyle/>
          <a:p>
            <a:r>
              <a:rPr lang="tr-TR" dirty="0">
                <a:solidFill>
                  <a:srgbClr val="7030A0"/>
                </a:solidFill>
              </a:rPr>
              <a:t>Örneğin ön büronun kayıtlarında odada kalan kişi sayısı 1 kişi iken odada 2 kişi kalmışsa 1 kişilik fark (</a:t>
            </a:r>
            <a:r>
              <a:rPr lang="tr-TR" dirty="0" err="1">
                <a:solidFill>
                  <a:srgbClr val="7030A0"/>
                </a:solidFill>
              </a:rPr>
              <a:t>Single</a:t>
            </a:r>
            <a:r>
              <a:rPr lang="tr-TR" dirty="0">
                <a:solidFill>
                  <a:srgbClr val="7030A0"/>
                </a:solidFill>
              </a:rPr>
              <a:t> </a:t>
            </a:r>
            <a:r>
              <a:rPr lang="tr-TR" dirty="0" err="1">
                <a:solidFill>
                  <a:srgbClr val="7030A0"/>
                </a:solidFill>
              </a:rPr>
              <a:t>Supplement</a:t>
            </a:r>
            <a:r>
              <a:rPr lang="tr-TR" dirty="0">
                <a:solidFill>
                  <a:srgbClr val="7030A0"/>
                </a:solidFill>
              </a:rPr>
              <a:t>) hesaba girilir. Yada resepsiyonun kayıtlarında odada kalan görünüyor fakat oda boş ve kullanılmamışsa müşteri hesabı ödemeden kaçmış ya da odanın çıkışının yapılması (</a:t>
            </a:r>
            <a:r>
              <a:rPr lang="tr-TR" dirty="0" err="1">
                <a:solidFill>
                  <a:srgbClr val="7030A0"/>
                </a:solidFill>
              </a:rPr>
              <a:t>Check</a:t>
            </a:r>
            <a:r>
              <a:rPr lang="tr-TR" dirty="0">
                <a:solidFill>
                  <a:srgbClr val="7030A0"/>
                </a:solidFill>
              </a:rPr>
              <a:t> </a:t>
            </a:r>
            <a:r>
              <a:rPr lang="tr-TR" dirty="0" err="1">
                <a:solidFill>
                  <a:srgbClr val="7030A0"/>
                </a:solidFill>
              </a:rPr>
              <a:t>Out</a:t>
            </a:r>
            <a:r>
              <a:rPr lang="tr-TR" dirty="0">
                <a:solidFill>
                  <a:srgbClr val="7030A0"/>
                </a:solidFill>
              </a:rPr>
              <a:t>) unutulmuş olabilir. Fark raporunda tüm bu sorunlara çözümler aranır.</a:t>
            </a:r>
          </a:p>
        </p:txBody>
      </p:sp>
    </p:spTree>
    <p:extLst>
      <p:ext uri="{BB962C8B-B14F-4D97-AF65-F5344CB8AC3E}">
        <p14:creationId xmlns:p14="http://schemas.microsoft.com/office/powerpoint/2010/main" val="31490159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6A536B93-AD7A-4ABD-82B5-A97E9323E707}"/>
              </a:ext>
            </a:extLst>
          </p:cNvPr>
          <p:cNvSpPr>
            <a:spLocks noGrp="1"/>
          </p:cNvSpPr>
          <p:nvPr>
            <p:ph type="title"/>
          </p:nvPr>
        </p:nvSpPr>
        <p:spPr>
          <a:xfrm>
            <a:off x="701722" y="1"/>
            <a:ext cx="10515600" cy="818866"/>
          </a:xfrm>
        </p:spPr>
        <p:txBody>
          <a:bodyPr>
            <a:normAutofit/>
          </a:bodyPr>
          <a:lstStyle/>
          <a:p>
            <a:r>
              <a:rPr lang="tr-TR" sz="3200" dirty="0">
                <a:solidFill>
                  <a:srgbClr val="FF0000"/>
                </a:solidFill>
                <a:latin typeface="+mn-lt"/>
              </a:rPr>
              <a:t>Konuklar Otelden Ayrıldıktan Sonra : </a:t>
            </a:r>
          </a:p>
        </p:txBody>
      </p:sp>
      <p:sp>
        <p:nvSpPr>
          <p:cNvPr id="3" name="İçerik Yer Tutucusu 2">
            <a:extLst>
              <a:ext uri="{FF2B5EF4-FFF2-40B4-BE49-F238E27FC236}">
                <a16:creationId xmlns:a16="http://schemas.microsoft.com/office/drawing/2014/main" xmlns="" id="{CCDFCC9D-C34C-43C2-94A6-E0AAD50B9599}"/>
              </a:ext>
            </a:extLst>
          </p:cNvPr>
          <p:cNvSpPr>
            <a:spLocks noGrp="1"/>
          </p:cNvSpPr>
          <p:nvPr>
            <p:ph idx="1"/>
          </p:nvPr>
        </p:nvSpPr>
        <p:spPr>
          <a:xfrm>
            <a:off x="136479" y="1555845"/>
            <a:ext cx="11750722" cy="4621118"/>
          </a:xfrm>
        </p:spPr>
        <p:txBody>
          <a:bodyPr/>
          <a:lstStyle/>
          <a:p>
            <a:r>
              <a:rPr lang="tr-TR" dirty="0"/>
              <a:t>Konuklar odalardan çıkış yaparken kat hizmetlerine haber verilir. Kat hizmetleri odada unutulmuş eşya olup olmadığı, </a:t>
            </a:r>
            <a:r>
              <a:rPr lang="tr-TR" dirty="0" err="1"/>
              <a:t>minibarın</a:t>
            </a:r>
            <a:r>
              <a:rPr lang="tr-TR" dirty="0"/>
              <a:t> kullanılıp kullanılmadığı kullanılmışsa ücretinin neler olduğu, eşyalara zarar verilip verilmediği gibi kontrolleri yaparlar. Aynı zamanda çıkış yapmış odaları da bu sebeple öğrenmiş olurlar ve temizlemek için tedbir alırlar. </a:t>
            </a:r>
            <a:r>
              <a:rPr lang="tr-TR" dirty="0" err="1"/>
              <a:t>Housekeeping’den</a:t>
            </a:r>
            <a:r>
              <a:rPr lang="tr-TR" dirty="0"/>
              <a:t> odaya ait onay alındıktan sonra müşterinin çıkışı yapılır. Bu işlemler için olukça hızlı hareket edilir ve müşteriye hissettirilmez. Ön büro ile kat hizmetleri bölümleri hem birbirlerini sürekli denetleyen hem de birlikte çalışan en yakın bölümlerdir. </a:t>
            </a:r>
          </a:p>
        </p:txBody>
      </p:sp>
    </p:spTree>
    <p:extLst>
      <p:ext uri="{BB962C8B-B14F-4D97-AF65-F5344CB8AC3E}">
        <p14:creationId xmlns:p14="http://schemas.microsoft.com/office/powerpoint/2010/main" val="19898948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215D35BB-4962-4637-89E3-69CE3FC659FD}"/>
              </a:ext>
            </a:extLst>
          </p:cNvPr>
          <p:cNvSpPr>
            <a:spLocks noGrp="1"/>
          </p:cNvSpPr>
          <p:nvPr>
            <p:ph type="title"/>
          </p:nvPr>
        </p:nvSpPr>
        <p:spPr>
          <a:xfrm>
            <a:off x="0" y="0"/>
            <a:ext cx="10515600" cy="1078173"/>
          </a:xfrm>
        </p:spPr>
        <p:txBody>
          <a:bodyPr>
            <a:normAutofit/>
          </a:bodyPr>
          <a:lstStyle/>
          <a:p>
            <a:r>
              <a:rPr lang="tr-TR" sz="3200" dirty="0">
                <a:solidFill>
                  <a:srgbClr val="FF0000"/>
                </a:solidFill>
                <a:latin typeface="Arial Black" panose="020B0A04020102020204" pitchFamily="34" charset="0"/>
              </a:rPr>
              <a:t>Ön Büronun Mutfak ve Servisle İlişkisi :</a:t>
            </a:r>
          </a:p>
        </p:txBody>
      </p:sp>
      <p:sp>
        <p:nvSpPr>
          <p:cNvPr id="3" name="İçerik Yer Tutucusu 2">
            <a:extLst>
              <a:ext uri="{FF2B5EF4-FFF2-40B4-BE49-F238E27FC236}">
                <a16:creationId xmlns:a16="http://schemas.microsoft.com/office/drawing/2014/main" xmlns="" id="{E13B4421-7E86-4CC9-90A0-09331612DFB2}"/>
              </a:ext>
            </a:extLst>
          </p:cNvPr>
          <p:cNvSpPr>
            <a:spLocks noGrp="1"/>
          </p:cNvSpPr>
          <p:nvPr>
            <p:ph idx="1"/>
          </p:nvPr>
        </p:nvSpPr>
        <p:spPr>
          <a:xfrm>
            <a:off x="95534" y="1825625"/>
            <a:ext cx="11668836" cy="4351338"/>
          </a:xfrm>
        </p:spPr>
        <p:txBody>
          <a:bodyPr/>
          <a:lstStyle/>
          <a:p>
            <a:r>
              <a:rPr lang="tr-TR" dirty="0"/>
              <a:t>Ön büronun mutfak ve servis bölümü ile çoğu kez sözlü (telefonla veya şahsen) bazı durumda da yazılı haberleşme yaptıkları görülmektedir. Yazılı haberleşme daha çok şu konularda olmaktadır. </a:t>
            </a:r>
          </a:p>
          <a:p>
            <a:r>
              <a:rPr lang="tr-TR" sz="2400" dirty="0">
                <a:solidFill>
                  <a:srgbClr val="FF0000"/>
                </a:solidFill>
                <a:latin typeface="Arial Black" panose="020B0A04020102020204" pitchFamily="34" charset="0"/>
              </a:rPr>
              <a:t>  Dönemsel </a:t>
            </a:r>
            <a:r>
              <a:rPr lang="tr-TR" sz="2400" dirty="0" err="1">
                <a:solidFill>
                  <a:srgbClr val="FF0000"/>
                </a:solidFill>
                <a:latin typeface="Arial Black" panose="020B0A04020102020204" pitchFamily="34" charset="0"/>
              </a:rPr>
              <a:t>Forecast’lar</a:t>
            </a:r>
            <a:r>
              <a:rPr lang="tr-TR" sz="2400" dirty="0">
                <a:solidFill>
                  <a:srgbClr val="FF0000"/>
                </a:solidFill>
                <a:latin typeface="Arial Black" panose="020B0A04020102020204" pitchFamily="34" charset="0"/>
              </a:rPr>
              <a:t> </a:t>
            </a:r>
            <a:r>
              <a:rPr lang="tr-TR" dirty="0"/>
              <a:t>ön büro bölümü belirli dönemlerde otele gelecek olan müşterilere ait </a:t>
            </a:r>
            <a:r>
              <a:rPr lang="tr-TR" dirty="0" err="1"/>
              <a:t>forecast’lar</a:t>
            </a:r>
            <a:r>
              <a:rPr lang="tr-TR" dirty="0"/>
              <a:t> yayınlar. Bu </a:t>
            </a:r>
            <a:r>
              <a:rPr lang="tr-TR" dirty="0" err="1"/>
              <a:t>forecast’larda</a:t>
            </a:r>
            <a:r>
              <a:rPr lang="tr-TR" dirty="0"/>
              <a:t> gelecek kişi sayıları, tarihi ve pansiyon durumlarını gösterir bilgiler yer alır. Münferit ve grup ayrımı yapılmadan yayınlanan bu genel </a:t>
            </a:r>
            <a:r>
              <a:rPr lang="tr-TR" dirty="0" err="1"/>
              <a:t>forecast’lara</a:t>
            </a:r>
            <a:r>
              <a:rPr lang="tr-TR" dirty="0"/>
              <a:t> göre mutfak ve servis </a:t>
            </a:r>
            <a:r>
              <a:rPr lang="tr-TR" dirty="0" err="1"/>
              <a:t>bölümlerı</a:t>
            </a:r>
            <a:r>
              <a:rPr lang="tr-TR" dirty="0"/>
              <a:t> planlamalarını yaparlar.</a:t>
            </a:r>
          </a:p>
        </p:txBody>
      </p:sp>
    </p:spTree>
    <p:extLst>
      <p:ext uri="{BB962C8B-B14F-4D97-AF65-F5344CB8AC3E}">
        <p14:creationId xmlns:p14="http://schemas.microsoft.com/office/powerpoint/2010/main" val="68104809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8457</TotalTime>
  <Words>1474</Words>
  <Application>Microsoft Office PowerPoint</Application>
  <PresentationFormat>Özel</PresentationFormat>
  <Paragraphs>53</Paragraphs>
  <Slides>20</Slides>
  <Notes>0</Notes>
  <HiddenSlides>0</HiddenSlides>
  <MMClips>0</MMClips>
  <ScaleCrop>false</ScaleCrop>
  <HeadingPairs>
    <vt:vector size="4" baseType="variant">
      <vt:variant>
        <vt:lpstr>Tema</vt:lpstr>
      </vt:variant>
      <vt:variant>
        <vt:i4>1</vt:i4>
      </vt:variant>
      <vt:variant>
        <vt:lpstr>Slayt Başlıkları</vt:lpstr>
      </vt:variant>
      <vt:variant>
        <vt:i4>20</vt:i4>
      </vt:variant>
    </vt:vector>
  </HeadingPairs>
  <TitlesOfParts>
    <vt:vector size="21" baseType="lpstr">
      <vt:lpstr>Office Teması</vt:lpstr>
      <vt:lpstr>10. ÜNİTE </vt:lpstr>
      <vt:lpstr>Ön Büronun Kat Hizmetleriyle İlişkisi :</vt:lpstr>
      <vt:lpstr>Konuklar Otele Gelmeden Önce :</vt:lpstr>
      <vt:lpstr>PowerPoint Sunusu</vt:lpstr>
      <vt:lpstr>Konuklar Otele Geldikten Sonra :</vt:lpstr>
      <vt:lpstr>Housekeeper raporuna yazılacak simgeler aşağıdaki gibidir:  O.K.: Okey (Bakım Yapılmış Dolu Oda)  OCC: Occupied (Bagajlı Dolu Oda)  VC: Vacant Clean (Boş Temiz Oda)  VD: Vacant Dirty (Boş Kirli Oda, Önceki günlerden boşalmış ve temizlenmemiş)  C/O: Checked Out (Çıkış Yapmış Oda, Bugün boşalmış henüz temizlenmemiş)  S/O: Slept Out (Odada Bagaj Var, Kalan Olmamış)  OOO: Out of Order (Arızalı Oda)  OOI: Out of Inventory (Aynı günün içerisinde arızası giderilebilecek oda)  XWL: Occupied Without Luggage (Bagajsız Dolu Oda)</vt:lpstr>
      <vt:lpstr>Kat şefi, resepsiyonun verdiği Oda Sayım Cetveli ile kat valelerinin kendisine sunduğu gerçek bilgileri karşılaştırır. Tutmayan sonuçlar için ‘Housekeeping Fark Raporu’nu düzenler. Bu raporun bir nüshasını muhasebeye bir nüshasını ön büroya gönderir. </vt:lpstr>
      <vt:lpstr>Konuklar Otelden Ayrıldıktan Sonra : </vt:lpstr>
      <vt:lpstr>Ön Büronun Mutfak ve Servisle İlişkisi :</vt:lpstr>
      <vt:lpstr>Ziyafet Emri Bir ziyafet talebi olduğunda otel yönetimi ile ziyafeti talep eden taraf anlaşma sağlarsa, otel yönetiminin talimatı üzerine ön büro gerekli olan bilgileri içeren ziyafet emrini ilgili bütün bölümlere yayınlar. Bu anlaşma yiyecek- içecek müdürlüğünün olduğu otellerde bu birim tarafından gerçekleştirilir. Ziyafet emri mutfak, servis ve satın alma bölümlerini ilgilendirdiği için bu birimlere yönelik olarak hazırlanır. </vt:lpstr>
      <vt:lpstr>V.I.P. (Very Important Person – Çok Önemli Kişi) Talimatı Otel yönetimi tarafından çok önemli konuklar için yayınlanması istenen VIP Talimatı, ön büro personeli tarafından yayınlanır. Talimat servis ve mutfağa yönelik olduğu gibi santral, muhasebe ve kat hizmetlerini de içine alabilir. </vt:lpstr>
      <vt:lpstr>Ön Büronun Muhasebeyle İlişkisi :</vt:lpstr>
      <vt:lpstr>Çeşitli bölümlerden gelen bu evraklar üzerinde yapılan kontroller sonucunda otelin genel bir gelir gider planı çıkarılır. Otelin kar zarar ölçümlerinin yapıldığı bu bölümü besleyen en önemli bölüm oda satışlarının yapıldığı ön büro bölümüdür. </vt:lpstr>
      <vt:lpstr>Ön Büronun Satış ve Pazarlama Bölümüyle İlişkisi:</vt:lpstr>
      <vt:lpstr>Ön Büronun Yönetimle İlişkisi :</vt:lpstr>
      <vt:lpstr>Ön Büronun Teknik Bölümle İlişkisi  :</vt:lpstr>
      <vt:lpstr>Ön Büronun Güvenlik Bölümüyle İlişkisi : </vt:lpstr>
      <vt:lpstr>Ön Büronun İnsan Kaynakları Bölümüyle İlişkisi :</vt:lpstr>
      <vt:lpstr>Ön Büronun Yardımcı Bölümler İlişkisi :</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Ön Büro İşlemleri</dc:title>
  <dc:creator>Ayşe Gül Şıvkın</dc:creator>
  <cp:lastModifiedBy>kumsaal</cp:lastModifiedBy>
  <cp:revision>149</cp:revision>
  <dcterms:created xsi:type="dcterms:W3CDTF">2019-10-22T15:58:53Z</dcterms:created>
  <dcterms:modified xsi:type="dcterms:W3CDTF">2019-11-20T19:59:34Z</dcterms:modified>
</cp:coreProperties>
</file>