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0" r:id="rId5"/>
    <p:sldId id="262" r:id="rId6"/>
    <p:sldId id="269" r:id="rId7"/>
    <p:sldId id="27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3309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96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56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10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948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996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46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90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868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10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65C9A-A705-43CA-8AB7-6DE3C9764FD0}" type="datetimeFigureOut">
              <a:rPr lang="tr-TR" smtClean="0"/>
              <a:t>11.12.2017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96E0C-4F49-49AA-97B3-F65BADA67A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457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48965"/>
            <a:ext cx="9144000" cy="1240325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B452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Ökaryot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Genetiği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7. HAFTA</a:t>
            </a:r>
            <a:endParaRPr lang="tr-TR" sz="4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131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161830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HAFTA KONU(LAR)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663478"/>
            <a:ext cx="10515600" cy="12072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ÖKARYOTLARDA GEN ANLATIMININ DÜZENLENMES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281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18219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sz="3600" dirty="0"/>
              <a:t>Gelişiminin ya da hayat döngüsünün herhangi bir zamanında bir hücrede ifade </a:t>
            </a:r>
            <a:r>
              <a:rPr lang="tr-TR" sz="3600" dirty="0" smtClean="0"/>
              <a:t>edile gen </a:t>
            </a:r>
            <a:r>
              <a:rPr lang="tr-TR" sz="3600" dirty="0"/>
              <a:t>ürünlerinin miktar ve ifade zamanlarının geri döndürülebilen </a:t>
            </a:r>
            <a:r>
              <a:rPr lang="tr-TR" sz="3600" dirty="0" smtClean="0"/>
              <a:t>mekanizmalarla kontrolüdür</a:t>
            </a:r>
            <a:r>
              <a:rPr lang="tr-TR" sz="3600" dirty="0"/>
              <a:t>. </a:t>
            </a:r>
            <a:endParaRPr lang="tr-TR" sz="3600" dirty="0" smtClean="0"/>
          </a:p>
          <a:p>
            <a:pPr algn="just"/>
            <a:r>
              <a:rPr lang="tr-TR" sz="3600" dirty="0" smtClean="0"/>
              <a:t>Genler </a:t>
            </a:r>
            <a:r>
              <a:rPr lang="tr-TR" sz="3600" dirty="0"/>
              <a:t>protein yada RNA ürününe dönüşmesine rağmen </a:t>
            </a:r>
            <a:r>
              <a:rPr lang="tr-TR" sz="3600" dirty="0" smtClean="0"/>
              <a:t>mekanizma sadece </a:t>
            </a:r>
            <a:r>
              <a:rPr lang="tr-TR" sz="3600" dirty="0"/>
              <a:t>protein kodlayıcı genlerin ifadesini düzenler</a:t>
            </a:r>
            <a:r>
              <a:rPr lang="tr-TR" sz="3600" dirty="0" smtClean="0"/>
              <a:t>. Vücuttaki </a:t>
            </a:r>
            <a:r>
              <a:rPr lang="tr-TR" sz="3600" dirty="0"/>
              <a:t>her hücre </a:t>
            </a:r>
            <a:r>
              <a:rPr lang="tr-TR" sz="3600" dirty="0" smtClean="0"/>
              <a:t>aynı DNA’ya </a:t>
            </a:r>
            <a:r>
              <a:rPr lang="tr-TR" sz="3600" dirty="0"/>
              <a:t>sahiptir.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19865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tr-TR" altLang="tr-TR" sz="3600" dirty="0"/>
              <a:t>DNA’da saklanan genetik bilgilerin bir RNA molekülü (</a:t>
            </a:r>
            <a:r>
              <a:rPr lang="tr-TR" altLang="tr-TR" sz="3600" dirty="0" err="1"/>
              <a:t>mRNA</a:t>
            </a:r>
            <a:r>
              <a:rPr lang="tr-TR" altLang="tr-TR" sz="3600" dirty="0"/>
              <a:t>, </a:t>
            </a:r>
            <a:r>
              <a:rPr lang="tr-TR" altLang="tr-TR" sz="3600" dirty="0" err="1"/>
              <a:t>tRNA</a:t>
            </a:r>
            <a:r>
              <a:rPr lang="tr-TR" altLang="tr-TR" sz="3600" dirty="0"/>
              <a:t>, </a:t>
            </a:r>
            <a:r>
              <a:rPr lang="tr-TR" altLang="tr-TR" sz="3600" dirty="0" err="1"/>
              <a:t>rRNA</a:t>
            </a:r>
            <a:r>
              <a:rPr lang="tr-TR" altLang="tr-TR" sz="3600" dirty="0"/>
              <a:t>) sentezi suretiyle kopyalanması veya yazılmasına </a:t>
            </a:r>
            <a:r>
              <a:rPr lang="tr-TR" altLang="tr-TR" sz="3600" b="1" i="1" dirty="0"/>
              <a:t>transkripsiyon</a:t>
            </a:r>
            <a:r>
              <a:rPr lang="tr-TR" altLang="tr-TR" sz="3600" dirty="0"/>
              <a:t> adı </a:t>
            </a:r>
            <a:r>
              <a:rPr lang="tr-TR" altLang="tr-TR" sz="3600" dirty="0" smtClean="0"/>
              <a:t>verilir. </a:t>
            </a:r>
            <a:endParaRPr lang="tr-TR" altLang="tr-TR" sz="3600" dirty="0"/>
          </a:p>
          <a:p>
            <a:pPr>
              <a:spcBef>
                <a:spcPct val="50000"/>
              </a:spcBef>
            </a:pPr>
            <a:r>
              <a:rPr lang="tr-TR" altLang="tr-TR" sz="3600" dirty="0"/>
              <a:t>Transkripsiyonla RNA’ya kopyalanan, bir protein molekülüne ait genetik bilgilerin okunması veya bir protein molekülü haline çevrilmesine </a:t>
            </a:r>
            <a:r>
              <a:rPr lang="tr-TR" altLang="tr-TR" sz="3600" b="1" i="1" dirty="0" err="1"/>
              <a:t>translasyon</a:t>
            </a:r>
            <a:r>
              <a:rPr lang="tr-TR" altLang="tr-TR" sz="3600" dirty="0"/>
              <a:t> adı </a:t>
            </a:r>
            <a:r>
              <a:rPr lang="tr-TR" altLang="tr-TR" sz="3600" dirty="0" smtClean="0"/>
              <a:t>verilir. </a:t>
            </a:r>
            <a:endParaRPr lang="tr-TR" altLang="tr-TR" sz="3600" dirty="0"/>
          </a:p>
          <a:p>
            <a:pPr>
              <a:spcBef>
                <a:spcPct val="50000"/>
              </a:spcBef>
            </a:pPr>
            <a:r>
              <a:rPr lang="tr-TR" altLang="tr-TR" sz="3600" dirty="0"/>
              <a:t>Transkripsiyon ve </a:t>
            </a:r>
            <a:r>
              <a:rPr lang="tr-TR" altLang="tr-TR" sz="3600" dirty="0" err="1"/>
              <a:t>translasyon</a:t>
            </a:r>
            <a:r>
              <a:rPr lang="tr-TR" altLang="tr-TR" sz="3600" dirty="0"/>
              <a:t> olaylarının toplamı, </a:t>
            </a:r>
            <a:r>
              <a:rPr lang="tr-TR" altLang="tr-TR" sz="3600" b="1" i="1" dirty="0"/>
              <a:t>gen ifadesi (gen ekspresyonu)</a:t>
            </a:r>
            <a:r>
              <a:rPr lang="tr-TR" altLang="tr-TR" sz="3600" i="1" dirty="0"/>
              <a:t> </a:t>
            </a:r>
            <a:r>
              <a:rPr lang="tr-TR" altLang="tr-TR" sz="3600" dirty="0"/>
              <a:t>olarak </a:t>
            </a:r>
            <a:r>
              <a:rPr lang="tr-TR" altLang="tr-TR" sz="3600" dirty="0" smtClean="0"/>
              <a:t>tanımlanır. </a:t>
            </a:r>
            <a:endParaRPr lang="tr-TR" alt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959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600" dirty="0" err="1"/>
              <a:t>Ökaryotik</a:t>
            </a:r>
            <a:r>
              <a:rPr lang="en-US" sz="3600" dirty="0"/>
              <a:t> </a:t>
            </a:r>
            <a:r>
              <a:rPr lang="en-US" sz="3600" dirty="0" err="1"/>
              <a:t>canlılarda</a:t>
            </a:r>
            <a:r>
              <a:rPr lang="en-US" sz="3600" dirty="0"/>
              <a:t> gen </a:t>
            </a:r>
            <a:r>
              <a:rPr lang="en-US" sz="3600" dirty="0" err="1"/>
              <a:t>ifadesinin</a:t>
            </a:r>
            <a:r>
              <a:rPr lang="en-US" sz="3600" dirty="0"/>
              <a:t> </a:t>
            </a:r>
            <a:r>
              <a:rPr lang="en-US" sz="3600" dirty="0" err="1"/>
              <a:t>regülasyonu</a:t>
            </a:r>
            <a:r>
              <a:rPr lang="en-US" sz="3600" dirty="0"/>
              <a:t>, </a:t>
            </a:r>
            <a:r>
              <a:rPr lang="en-US" sz="3600" dirty="0" err="1"/>
              <a:t>embriyonik</a:t>
            </a:r>
            <a:r>
              <a:rPr lang="en-US" sz="3600" dirty="0"/>
              <a:t> </a:t>
            </a:r>
            <a:r>
              <a:rPr lang="en-US" sz="3600" dirty="0" err="1"/>
              <a:t>gelişim</a:t>
            </a:r>
            <a:r>
              <a:rPr lang="en-US" sz="3600" dirty="0"/>
              <a:t> </a:t>
            </a:r>
            <a:r>
              <a:rPr lang="en-US" sz="3600" dirty="0" err="1"/>
              <a:t>için</a:t>
            </a:r>
            <a:r>
              <a:rPr lang="en-US" sz="3600" dirty="0"/>
              <a:t> </a:t>
            </a:r>
            <a:r>
              <a:rPr lang="en-US" sz="3600" dirty="0" err="1"/>
              <a:t>çok</a:t>
            </a:r>
            <a:r>
              <a:rPr lang="en-US" sz="3600" dirty="0"/>
              <a:t> </a:t>
            </a:r>
            <a:r>
              <a:rPr lang="en-US" sz="3600" dirty="0" err="1"/>
              <a:t>önemlidir</a:t>
            </a:r>
            <a:r>
              <a:rPr lang="en-US" sz="3600" dirty="0"/>
              <a:t>. </a:t>
            </a:r>
            <a:r>
              <a:rPr lang="en-US" sz="3600" dirty="0" err="1"/>
              <a:t>Farklı</a:t>
            </a:r>
            <a:r>
              <a:rPr lang="en-US" sz="3600" dirty="0"/>
              <a:t> </a:t>
            </a:r>
            <a:r>
              <a:rPr lang="en-US" sz="3600" dirty="0" err="1" smtClean="0"/>
              <a:t>hücrelerde</a:t>
            </a:r>
            <a:r>
              <a:rPr lang="tr-TR" sz="3600" dirty="0" smtClean="0"/>
              <a:t>;</a:t>
            </a:r>
            <a:r>
              <a:rPr lang="en-US" sz="3600" dirty="0" smtClean="0"/>
              <a:t> </a:t>
            </a:r>
            <a:r>
              <a:rPr lang="en-US" sz="3600" dirty="0" err="1"/>
              <a:t>aynı</a:t>
            </a:r>
            <a:r>
              <a:rPr lang="en-US" sz="3600" dirty="0"/>
              <a:t> </a:t>
            </a:r>
            <a:r>
              <a:rPr lang="en-US" sz="3600" dirty="0" err="1"/>
              <a:t>genetik</a:t>
            </a:r>
            <a:r>
              <a:rPr lang="en-US" sz="3600" dirty="0"/>
              <a:t> </a:t>
            </a:r>
            <a:r>
              <a:rPr lang="en-US" sz="3600" dirty="0" err="1"/>
              <a:t>yapıya</a:t>
            </a:r>
            <a:r>
              <a:rPr lang="en-US" sz="3600" dirty="0"/>
              <a:t> </a:t>
            </a:r>
            <a:r>
              <a:rPr lang="en-US" sz="3600" dirty="0" err="1"/>
              <a:t>sahip</a:t>
            </a:r>
            <a:r>
              <a:rPr lang="en-US" sz="3600" dirty="0"/>
              <a:t> </a:t>
            </a:r>
            <a:r>
              <a:rPr lang="en-US" sz="3600" dirty="0" err="1"/>
              <a:t>olmasına</a:t>
            </a:r>
            <a:r>
              <a:rPr lang="en-US" sz="3600" dirty="0"/>
              <a:t> </a:t>
            </a:r>
            <a:r>
              <a:rPr lang="en-US" sz="3600" dirty="0" err="1"/>
              <a:t>rağmen</a:t>
            </a:r>
            <a:r>
              <a:rPr lang="en-US" sz="3600" dirty="0"/>
              <a:t> </a:t>
            </a:r>
            <a:r>
              <a:rPr lang="en-US" sz="3600" dirty="0" err="1"/>
              <a:t>farklı</a:t>
            </a:r>
            <a:r>
              <a:rPr lang="en-US" sz="3600" dirty="0"/>
              <a:t> gen </a:t>
            </a:r>
            <a:r>
              <a:rPr lang="en-US" sz="3600" dirty="0" err="1"/>
              <a:t>takımları</a:t>
            </a:r>
            <a:r>
              <a:rPr lang="en-US" sz="3600" dirty="0"/>
              <a:t> </a:t>
            </a:r>
            <a:r>
              <a:rPr lang="en-US" sz="3600" dirty="0" err="1"/>
              <a:t>ifade</a:t>
            </a:r>
            <a:r>
              <a:rPr lang="en-US" sz="3600" dirty="0"/>
              <a:t> </a:t>
            </a:r>
            <a:r>
              <a:rPr lang="en-US" sz="3600" dirty="0" err="1"/>
              <a:t>olmaktadır</a:t>
            </a:r>
            <a:r>
              <a:rPr lang="en-US" sz="3600" dirty="0"/>
              <a:t>.</a:t>
            </a:r>
            <a:endParaRPr lang="tr-TR" sz="3600" dirty="0"/>
          </a:p>
          <a:p>
            <a:pPr algn="just"/>
            <a:r>
              <a:rPr lang="en-US" sz="3600" dirty="0" err="1"/>
              <a:t>Bunun</a:t>
            </a:r>
            <a:r>
              <a:rPr lang="en-US" sz="3600" dirty="0"/>
              <a:t> </a:t>
            </a:r>
            <a:r>
              <a:rPr lang="en-US" sz="3600" dirty="0" err="1"/>
              <a:t>nedeni</a:t>
            </a:r>
            <a:r>
              <a:rPr lang="en-US" sz="3600" dirty="0"/>
              <a:t>; </a:t>
            </a:r>
            <a:r>
              <a:rPr lang="en-US" sz="3600" dirty="0" err="1"/>
              <a:t>genomun</a:t>
            </a:r>
            <a:r>
              <a:rPr lang="en-US" sz="3600" dirty="0"/>
              <a:t> </a:t>
            </a:r>
            <a:r>
              <a:rPr lang="en-US" sz="3600" dirty="0" err="1"/>
              <a:t>özgül</a:t>
            </a:r>
            <a:r>
              <a:rPr lang="en-US" sz="3600" dirty="0"/>
              <a:t> </a:t>
            </a:r>
            <a:r>
              <a:rPr lang="en-US" sz="3600" dirty="0" err="1"/>
              <a:t>kısımlarını</a:t>
            </a:r>
            <a:r>
              <a:rPr lang="en-US" sz="3600" dirty="0"/>
              <a:t> </a:t>
            </a:r>
            <a:r>
              <a:rPr lang="en-US" sz="3600" dirty="0" err="1"/>
              <a:t>etkin</a:t>
            </a:r>
            <a:r>
              <a:rPr lang="en-US" sz="3600" dirty="0"/>
              <a:t> hale </a:t>
            </a:r>
            <a:r>
              <a:rPr lang="en-US" sz="3600" dirty="0" err="1"/>
              <a:t>getiren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diğer</a:t>
            </a:r>
            <a:r>
              <a:rPr lang="en-US" sz="3600" dirty="0"/>
              <a:t> </a:t>
            </a:r>
            <a:r>
              <a:rPr lang="en-US" sz="3600" dirty="0" err="1"/>
              <a:t>genleri</a:t>
            </a:r>
            <a:r>
              <a:rPr lang="en-US" sz="3600" dirty="0"/>
              <a:t> </a:t>
            </a:r>
            <a:r>
              <a:rPr lang="en-US" sz="3600" dirty="0" err="1"/>
              <a:t>baskılayan</a:t>
            </a:r>
            <a:r>
              <a:rPr lang="en-US" sz="3600" dirty="0"/>
              <a:t> </a:t>
            </a:r>
            <a:r>
              <a:rPr lang="en-US" sz="3600" dirty="0" err="1"/>
              <a:t>mekanizmalardır</a:t>
            </a:r>
            <a:r>
              <a:rPr lang="en-US" sz="3600" dirty="0"/>
              <a:t>.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0286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7665" y="1228096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sz="3600" dirty="0" smtClean="0"/>
              <a:t>Gen </a:t>
            </a:r>
            <a:r>
              <a:rPr lang="tr-TR" sz="3600" dirty="0"/>
              <a:t>ifadesinin regülasyonu şu şekillerde gerçekleşir:</a:t>
            </a:r>
          </a:p>
          <a:p>
            <a:pPr marL="0" indent="0" algn="just">
              <a:buNone/>
            </a:pPr>
            <a:r>
              <a:rPr lang="tr-TR" sz="3600" dirty="0" smtClean="0"/>
              <a:t>-Pozitif </a:t>
            </a:r>
            <a:r>
              <a:rPr lang="tr-TR" sz="3600" dirty="0"/>
              <a:t>regülasyon (transkripsiyonun aktivasyonu)</a:t>
            </a:r>
          </a:p>
          <a:p>
            <a:pPr marL="0" indent="0" algn="just">
              <a:buNone/>
            </a:pPr>
            <a:r>
              <a:rPr lang="tr-TR" sz="3600" dirty="0" smtClean="0"/>
              <a:t>-Negatif </a:t>
            </a:r>
            <a:r>
              <a:rPr lang="tr-TR" sz="3600" dirty="0"/>
              <a:t>regülasyon (transkripsiyonun </a:t>
            </a:r>
            <a:r>
              <a:rPr lang="tr-TR" sz="3600" dirty="0" smtClean="0"/>
              <a:t>baskılanması)</a:t>
            </a:r>
          </a:p>
          <a:p>
            <a:pPr marL="0" indent="0" algn="just">
              <a:buNone/>
            </a:pPr>
            <a:endParaRPr lang="tr-TR" sz="3600" dirty="0"/>
          </a:p>
          <a:p>
            <a:pPr marL="0" indent="0" algn="just">
              <a:buNone/>
            </a:pPr>
            <a:r>
              <a:rPr lang="tr-TR" sz="3600" dirty="0" smtClean="0"/>
              <a:t>Bir </a:t>
            </a:r>
            <a:r>
              <a:rPr lang="tr-TR" sz="3600" dirty="0"/>
              <a:t>genin kendisi yapısal olarak normal olsa bile, </a:t>
            </a:r>
            <a:r>
              <a:rPr lang="tr-TR" sz="3600" dirty="0" smtClean="0"/>
              <a:t>yanlış </a:t>
            </a:r>
            <a:r>
              <a:rPr lang="es-ES" sz="3600" dirty="0" smtClean="0"/>
              <a:t>hücre </a:t>
            </a:r>
            <a:r>
              <a:rPr lang="es-ES" sz="3600" dirty="0"/>
              <a:t>tipinde, yanlış zamanda ve anormal </a:t>
            </a:r>
            <a:r>
              <a:rPr lang="es-ES" sz="3600" dirty="0" smtClean="0"/>
              <a:t>miktarda</a:t>
            </a:r>
            <a:r>
              <a:rPr lang="tr-TR" sz="3600" dirty="0" smtClean="0"/>
              <a:t> ifade </a:t>
            </a:r>
            <a:r>
              <a:rPr lang="tr-TR" sz="3600" dirty="0"/>
              <a:t>edilmesi, sağlıksız bir </a:t>
            </a:r>
            <a:r>
              <a:rPr lang="tr-TR" sz="3600" dirty="0" err="1"/>
              <a:t>fenotipe</a:t>
            </a:r>
            <a:r>
              <a:rPr lang="tr-TR" sz="3600" dirty="0"/>
              <a:t> neden olabilir.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83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26449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sz="3600" dirty="0"/>
              <a:t>Gen ekspresyon sistemleri POZİTİF ya da NEGATİF </a:t>
            </a:r>
            <a:r>
              <a:rPr lang="tr-TR" sz="3600" dirty="0" err="1"/>
              <a:t>kontol</a:t>
            </a:r>
            <a:r>
              <a:rPr lang="tr-TR" sz="3600" dirty="0"/>
              <a:t> altında çalışabilir, </a:t>
            </a:r>
            <a:r>
              <a:rPr lang="tr-TR" sz="3600" dirty="0" smtClean="0"/>
              <a:t>ve her </a:t>
            </a:r>
            <a:r>
              <a:rPr lang="tr-TR" sz="3600" dirty="0"/>
              <a:t>tip genelde İNDUKLENEBİLİR ya da BASKILANABİLİR sistemlerle bağlıdır.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3382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232</Words>
  <Application>Microsoft Office PowerPoint</Application>
  <PresentationFormat>Geniş ekran</PresentationFormat>
  <Paragraphs>17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B452 Ökaryot Genetiği</vt:lpstr>
      <vt:lpstr>7. HAFTA KONU(LAR)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B452 Ökaryot Genetiği</dc:title>
  <dc:creator>MeHMeTeReN</dc:creator>
  <cp:lastModifiedBy>MeHMeTeReN</cp:lastModifiedBy>
  <cp:revision>13</cp:revision>
  <dcterms:created xsi:type="dcterms:W3CDTF">2017-12-10T19:27:42Z</dcterms:created>
  <dcterms:modified xsi:type="dcterms:W3CDTF">2017-12-11T00:32:49Z</dcterms:modified>
</cp:coreProperties>
</file>