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77" r:id="rId3"/>
    <p:sldId id="304" r:id="rId4"/>
    <p:sldId id="268" r:id="rId5"/>
    <p:sldId id="269" r:id="rId6"/>
    <p:sldId id="280" r:id="rId7"/>
    <p:sldId id="281" r:id="rId8"/>
    <p:sldId id="282" r:id="rId9"/>
    <p:sldId id="28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59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11/28/2021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A16AA21-1863-4931-97CB-99D0A168701B}" type="datetimeFigureOut">
              <a:rPr lang="en-US" dirty="0"/>
              <a:t>11/28/2021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772C379-9A7C-4C87-A116-CBE9F58B04C5}" type="datetimeFigureOut">
              <a:rPr lang="en-US" dirty="0"/>
              <a:t>11/28/2021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11/28/2021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19536" y="1966913"/>
            <a:ext cx="7488832" cy="4538999"/>
          </a:xfrm>
        </p:spPr>
        <p:txBody>
          <a:bodyPr>
            <a:noAutofit/>
          </a:bodyPr>
          <a:lstStyle/>
          <a:p>
            <a:pPr algn="ctr"/>
            <a:r>
              <a:rPr lang="tr-TR" sz="5400" dirty="0"/>
              <a:t>SÜT ENDÜSTRİSİNDE İŞLEM MÜHENDİSLİĞİ</a:t>
            </a:r>
            <a:br>
              <a:rPr lang="tr-TR" sz="5400" dirty="0"/>
            </a:br>
            <a:br>
              <a:rPr lang="tr-TR" sz="5400" dirty="0">
                <a:solidFill>
                  <a:schemeClr val="tx1"/>
                </a:solidFill>
              </a:rPr>
            </a:br>
            <a:r>
              <a:rPr lang="tr-TR" sz="1100" b="1" dirty="0">
                <a:solidFill>
                  <a:schemeClr val="tx1"/>
                </a:solidFill>
                <a:latin typeface="Arial" panose="020B0604020202020204" pitchFamily="34" charset="0"/>
              </a:rPr>
              <a:t>Ders kapsamında sunulan slaytlardaki tüm yazılı ve görsel materyaller; Singh, R.P. Ve </a:t>
            </a:r>
            <a:r>
              <a:rPr lang="tr-TR" sz="1100" b="1" dirty="0" err="1">
                <a:solidFill>
                  <a:schemeClr val="tx1"/>
                </a:solidFill>
                <a:latin typeface="Arial" panose="020B0604020202020204" pitchFamily="34" charset="0"/>
              </a:rPr>
              <a:t>Heldman</a:t>
            </a:r>
            <a:r>
              <a:rPr lang="tr-TR" sz="1100" b="1" dirty="0">
                <a:solidFill>
                  <a:schemeClr val="tx1"/>
                </a:solidFill>
                <a:latin typeface="Arial" panose="020B0604020202020204" pitchFamily="34" charset="0"/>
              </a:rPr>
              <a:t> D.R. 2</a:t>
            </a:r>
            <a:r>
              <a:rPr lang="en-US" sz="1100" b="1" dirty="0">
                <a:solidFill>
                  <a:schemeClr val="tx1"/>
                </a:solidFill>
                <a:latin typeface="Arial" panose="020B0604020202020204" pitchFamily="34" charset="0"/>
              </a:rPr>
              <a:t>0</a:t>
            </a:r>
            <a:r>
              <a:rPr lang="tr-TR" sz="1100" b="1" dirty="0">
                <a:solidFill>
                  <a:schemeClr val="tx1"/>
                </a:solidFill>
                <a:latin typeface="Arial" panose="020B0604020202020204" pitchFamily="34" charset="0"/>
              </a:rPr>
              <a:t>14</a:t>
            </a:r>
            <a:r>
              <a:rPr lang="en-US"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Introduction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to</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Food</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Engineering</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5</a:t>
            </a:r>
            <a:r>
              <a:rPr lang="en-US" sz="1100" b="1" dirty="0" err="1">
                <a:solidFill>
                  <a:schemeClr val="tx1"/>
                </a:solidFill>
                <a:latin typeface="Arial" panose="020B0604020202020204" pitchFamily="34" charset="0"/>
              </a:rPr>
              <a:t>th</a:t>
            </a:r>
            <a:r>
              <a:rPr lang="en-US" sz="1100" b="1" dirty="0">
                <a:solidFill>
                  <a:schemeClr val="tx1"/>
                </a:solidFill>
                <a:latin typeface="Arial" panose="020B0604020202020204" pitchFamily="34" charset="0"/>
              </a:rPr>
              <a:t> Edition,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Elsevier</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Inc</a:t>
            </a:r>
            <a:r>
              <a:rPr lang="tr-TR" sz="1100" b="1" dirty="0">
                <a:solidFill>
                  <a:schemeClr val="tx1"/>
                </a:solidFill>
                <a:latin typeface="Arial" panose="020B0604020202020204" pitchFamily="34" charset="0"/>
              </a:rPr>
              <a:t>.</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Oxford</a:t>
            </a:r>
            <a:r>
              <a:rPr lang="en-US" sz="1100" b="1" dirty="0">
                <a:solidFill>
                  <a:schemeClr val="tx1"/>
                </a:solidFill>
                <a:latin typeface="Arial" panose="020B0604020202020204" pitchFamily="34" charset="0"/>
              </a:rPr>
              <a:t>, the U</a:t>
            </a:r>
            <a:r>
              <a:rPr lang="tr-TR" sz="1100" b="1" dirty="0">
                <a:solidFill>
                  <a:schemeClr val="tx1"/>
                </a:solidFill>
                <a:latin typeface="Arial" panose="020B0604020202020204" pitchFamily="34" charset="0"/>
              </a:rPr>
              <a:t>K</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869</a:t>
            </a:r>
            <a:r>
              <a:rPr lang="en-US" sz="1100" b="1" dirty="0">
                <a:solidFill>
                  <a:schemeClr val="tx1"/>
                </a:solidFill>
                <a:latin typeface="Arial" panose="020B0604020202020204" pitchFamily="34" charset="0"/>
              </a:rPr>
              <a:t> pages. ISBN: 978-</a:t>
            </a:r>
            <a:r>
              <a:rPr lang="tr-TR" sz="1100" b="1" dirty="0">
                <a:solidFill>
                  <a:schemeClr val="tx1"/>
                </a:solidFill>
                <a:latin typeface="Arial" panose="020B0604020202020204" pitchFamily="34" charset="0"/>
              </a:rPr>
              <a:t>0-12-388530-9 ve Baysal, T., </a:t>
            </a:r>
            <a:r>
              <a:rPr lang="tr-TR" sz="1100" b="1" dirty="0" err="1">
                <a:solidFill>
                  <a:schemeClr val="tx1"/>
                </a:solidFill>
                <a:latin typeface="Arial" panose="020B0604020202020204" pitchFamily="34" charset="0"/>
              </a:rPr>
              <a:t>İçier</a:t>
            </a:r>
            <a:r>
              <a:rPr lang="tr-TR" sz="1100" b="1" dirty="0">
                <a:solidFill>
                  <a:schemeClr val="tx1"/>
                </a:solidFill>
                <a:latin typeface="Arial" panose="020B0604020202020204" pitchFamily="34" charset="0"/>
              </a:rPr>
              <a:t>, F. (Çeviri Editörleri). 2020. Gıda Mühendisliğine Giriş (Singh, R.P. ve </a:t>
            </a:r>
            <a:r>
              <a:rPr lang="tr-TR" sz="1100" b="1" dirty="0" err="1">
                <a:solidFill>
                  <a:schemeClr val="tx1"/>
                </a:solidFill>
                <a:latin typeface="Arial" panose="020B0604020202020204" pitchFamily="34" charset="0"/>
              </a:rPr>
              <a:t>Heidman</a:t>
            </a:r>
            <a:r>
              <a:rPr lang="tr-TR" sz="1100" b="1" dirty="0">
                <a:solidFill>
                  <a:schemeClr val="tx1"/>
                </a:solidFill>
                <a:latin typeface="Arial" panose="020B0604020202020204" pitchFamily="34" charset="0"/>
              </a:rPr>
              <a:t>, R., </a:t>
            </a:r>
            <a:r>
              <a:rPr lang="tr-TR" sz="1100" b="1" dirty="0" err="1">
                <a:solidFill>
                  <a:schemeClr val="tx1"/>
                </a:solidFill>
                <a:latin typeface="Arial" panose="020B0604020202020204" pitchFamily="34" charset="0"/>
              </a:rPr>
              <a:t>Introduction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to</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Food</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Engineering</a:t>
            </a:r>
            <a:r>
              <a:rPr lang="tr-TR" sz="1100" b="1" dirty="0">
                <a:solidFill>
                  <a:schemeClr val="tx1"/>
                </a:solidFill>
                <a:latin typeface="Arial" panose="020B0604020202020204" pitchFamily="34" charset="0"/>
              </a:rPr>
              <a:t> 5. Basımından Çeviri), Nobel Akademik Yayıncılık. Türkiye, 864 sayfa. ISBN: </a:t>
            </a:r>
            <a:r>
              <a:rPr lang="tr-TR" sz="1100" b="1" dirty="0">
                <a:solidFill>
                  <a:schemeClr val="bg1"/>
                </a:solidFill>
                <a:latin typeface="Arial" panose="020B0604020202020204" pitchFamily="34" charset="0"/>
              </a:rPr>
              <a:t>978-605-320-151-9.</a:t>
            </a:r>
            <a:br>
              <a:rPr lang="tr-TR" sz="1800" dirty="0">
                <a:latin typeface="Verdana" panose="020B0604030504040204" pitchFamily="34" charset="0"/>
                <a:ea typeface="Times New Roman" panose="02020603050405020304" pitchFamily="18" charset="0"/>
                <a:cs typeface="Times New Roman" panose="02020603050405020304" pitchFamily="18" charset="0"/>
              </a:rPr>
            </a:br>
            <a:r>
              <a:rPr lang="tr-TR" sz="1100" b="1" dirty="0">
                <a:solidFill>
                  <a:schemeClr val="bg1"/>
                </a:solidFill>
                <a:latin typeface="Arial" panose="020B0604020202020204" pitchFamily="34" charset="0"/>
              </a:rPr>
              <a:t>künyeli kitaplardan alınmıştır.</a:t>
            </a:r>
            <a:br>
              <a:rPr lang="ru-RU" sz="5400" b="1" kern="0" dirty="0">
                <a:solidFill>
                  <a:schemeClr val="bg1"/>
                </a:solidFill>
              </a:rPr>
            </a:br>
            <a:r>
              <a:rPr lang="tr-TR" sz="5400" b="1" kern="0" dirty="0">
                <a:solidFill>
                  <a:schemeClr val="bg1"/>
                </a:solidFill>
              </a:rPr>
              <a:t> </a:t>
            </a:r>
            <a:endParaRPr lang="tr-TR" sz="5400" dirty="0">
              <a:solidFill>
                <a:schemeClr val="bg1"/>
              </a:solidFill>
            </a:endParaRPr>
          </a:p>
        </p:txBody>
      </p:sp>
    </p:spTree>
    <p:extLst>
      <p:ext uri="{BB962C8B-B14F-4D97-AF65-F5344CB8AC3E}">
        <p14:creationId xmlns:p14="http://schemas.microsoft.com/office/powerpoint/2010/main" val="1848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3686" y="769257"/>
            <a:ext cx="10515600" cy="4717143"/>
          </a:xfrm>
        </p:spPr>
        <p:txBody>
          <a:bodyPr>
            <a:normAutofit/>
          </a:bodyPr>
          <a:lstStyle/>
          <a:p>
            <a:pPr marL="0" indent="0" algn="just">
              <a:buNone/>
            </a:pPr>
            <a:r>
              <a:rPr lang="tr-TR" b="1" dirty="0">
                <a:latin typeface="Times New Roman" panose="02020603050405020304" pitchFamily="18" charset="0"/>
                <a:cs typeface="Times New Roman" panose="02020603050405020304" pitchFamily="18" charset="0"/>
              </a:rPr>
              <a:t>BORUDA AKAN AKIŞKAN ELEMANDA KUVVET DENGESİ-BERNOULLI EŞİTLİĞİNİN ÇIKARIMI</a:t>
            </a:r>
          </a:p>
          <a:p>
            <a:pPr marL="0" indent="0" algn="just">
              <a:buNone/>
            </a:pPr>
            <a:r>
              <a:rPr lang="tr-TR" dirty="0">
                <a:latin typeface="Times New Roman" panose="02020603050405020304" pitchFamily="18" charset="0"/>
                <a:cs typeface="Times New Roman" panose="02020603050405020304" pitchFamily="18" charset="0"/>
              </a:rPr>
              <a:t>Bu bölümde belirtildiği gibi, akışkanlar üzerine sıfırdan farklı bir kuvvet etki ettiğinde akmaya başlar. Bileşke kuvvet akışkanın momentumun da değişime neden olur. Fizikten hatırlayacağımız gibi momentum kütle ile hızın çarpımıdır. </a:t>
            </a:r>
            <a:r>
              <a:rPr lang="tr-TR" dirty="0" err="1">
                <a:latin typeface="Times New Roman" panose="02020603050405020304" pitchFamily="18" charset="0"/>
                <a:cs typeface="Times New Roman" panose="02020603050405020304" pitchFamily="18" charset="0"/>
              </a:rPr>
              <a:t>Yatışkın</a:t>
            </a:r>
            <a:r>
              <a:rPr lang="tr-TR" dirty="0">
                <a:latin typeface="Times New Roman" panose="02020603050405020304" pitchFamily="18" charset="0"/>
                <a:cs typeface="Times New Roman" panose="02020603050405020304" pitchFamily="18" charset="0"/>
              </a:rPr>
              <a:t> koşullarda, sıvı üzerine etki eden bileşke kuvvet momentumdaki net değişime eşit olmalıdır. Bu kavramları </a:t>
            </a:r>
            <a:r>
              <a:rPr lang="tr-TR" dirty="0" err="1">
                <a:latin typeface="Times New Roman" panose="02020603050405020304" pitchFamily="18" charset="0"/>
                <a:cs typeface="Times New Roman" panose="02020603050405020304" pitchFamily="18" charset="0"/>
              </a:rPr>
              <a:t>Bernoulli</a:t>
            </a:r>
            <a:r>
              <a:rPr lang="tr-TR" dirty="0">
                <a:latin typeface="Times New Roman" panose="02020603050405020304" pitchFamily="18" charset="0"/>
                <a:cs typeface="Times New Roman" panose="02020603050405020304" pitchFamily="18" charset="0"/>
              </a:rPr>
              <a:t> denklemi denen akışkanlar mekaniğinde en çok kullanılan eşitliklerden birini çıkarırken kullanacağız.</a:t>
            </a:r>
          </a:p>
          <a:p>
            <a:pPr marL="0" indent="0" algn="ctr">
              <a:buNone/>
            </a:pPr>
            <a:r>
              <a:rPr lang="tr-TR" i="1" dirty="0">
                <a:latin typeface="Times New Roman" panose="02020603050405020304" pitchFamily="18" charset="0"/>
                <a:cs typeface="Times New Roman" panose="02020603050405020304" pitchFamily="18" charset="0"/>
              </a:rPr>
              <a:t>P</a:t>
            </a:r>
            <a:r>
              <a:rPr lang="tr-TR" i="1" baseline="-25000" dirty="0">
                <a:latin typeface="Times New Roman" panose="02020603050405020304" pitchFamily="18" charset="0"/>
                <a:cs typeface="Times New Roman" panose="02020603050405020304" pitchFamily="18" charset="0"/>
              </a:rPr>
              <a:t>1 </a:t>
            </a:r>
            <a:r>
              <a:rPr lang="tr-TR" i="1" dirty="0">
                <a:latin typeface="Times New Roman" panose="02020603050405020304" pitchFamily="18" charset="0"/>
                <a:cs typeface="Times New Roman" panose="02020603050405020304" pitchFamily="18" charset="0"/>
              </a:rPr>
              <a:t>+ ½ </a:t>
            </a:r>
            <a:r>
              <a:rPr lang="tr-TR" i="1" dirty="0">
                <a:latin typeface="Times New Roman" panose="02020603050405020304" pitchFamily="18" charset="0"/>
                <a:cs typeface="Times New Roman" panose="02020603050405020304" pitchFamily="18" charset="0"/>
                <a:sym typeface="Symbol" panose="05050102010706020507" pitchFamily="18" charset="2"/>
              </a:rPr>
              <a:t></a:t>
            </a:r>
            <a:r>
              <a:rPr lang="tr-TR" i="1" dirty="0">
                <a:latin typeface="Times New Roman" panose="02020603050405020304" pitchFamily="18" charset="0"/>
                <a:cs typeface="Times New Roman" panose="02020603050405020304" pitchFamily="18" charset="0"/>
              </a:rPr>
              <a:t>u</a:t>
            </a:r>
            <a:r>
              <a:rPr lang="tr-TR" i="1" baseline="-25000" dirty="0">
                <a:latin typeface="Times New Roman" panose="02020603050405020304" pitchFamily="18" charset="0"/>
                <a:cs typeface="Times New Roman" panose="02020603050405020304" pitchFamily="18" charset="0"/>
              </a:rPr>
              <a:t>1 </a:t>
            </a:r>
            <a:r>
              <a:rPr lang="tr-TR" i="1" dirty="0">
                <a:latin typeface="Times New Roman" panose="02020603050405020304" pitchFamily="18" charset="0"/>
                <a:cs typeface="Times New Roman" panose="02020603050405020304" pitchFamily="18" charset="0"/>
              </a:rPr>
              <a:t>² + </a:t>
            </a:r>
            <a:r>
              <a:rPr lang="tr-TR" i="1" dirty="0">
                <a:latin typeface="Times New Roman" panose="02020603050405020304" pitchFamily="18" charset="0"/>
                <a:cs typeface="Times New Roman" panose="02020603050405020304" pitchFamily="18" charset="0"/>
                <a:sym typeface="Symbol" panose="05050102010706020507" pitchFamily="18" charset="2"/>
              </a:rPr>
              <a:t></a:t>
            </a:r>
            <a:r>
              <a:rPr lang="tr-TR" i="1" dirty="0">
                <a:latin typeface="Times New Roman" panose="02020603050405020304" pitchFamily="18" charset="0"/>
                <a:cs typeface="Times New Roman" panose="02020603050405020304" pitchFamily="18" charset="0"/>
              </a:rPr>
              <a:t>gz</a:t>
            </a:r>
            <a:r>
              <a:rPr lang="tr-TR" i="1" baseline="-25000" dirty="0">
                <a:latin typeface="Times New Roman" panose="02020603050405020304" pitchFamily="18" charset="0"/>
                <a:cs typeface="Times New Roman" panose="02020603050405020304" pitchFamily="18" charset="0"/>
              </a:rPr>
              <a:t>1  = </a:t>
            </a:r>
            <a:r>
              <a:rPr lang="tr-TR" i="1" dirty="0">
                <a:latin typeface="Times New Roman" panose="02020603050405020304" pitchFamily="18" charset="0"/>
                <a:cs typeface="Times New Roman" panose="02020603050405020304" pitchFamily="18" charset="0"/>
              </a:rPr>
              <a:t>P</a:t>
            </a:r>
            <a:r>
              <a:rPr lang="tr-TR" i="1" baseline="-25000" dirty="0">
                <a:latin typeface="Times New Roman" panose="02020603050405020304" pitchFamily="18" charset="0"/>
                <a:cs typeface="Times New Roman" panose="02020603050405020304" pitchFamily="18" charset="0"/>
              </a:rPr>
              <a:t>2 </a:t>
            </a:r>
            <a:r>
              <a:rPr lang="tr-TR" i="1" dirty="0">
                <a:latin typeface="Times New Roman" panose="02020603050405020304" pitchFamily="18" charset="0"/>
                <a:cs typeface="Times New Roman" panose="02020603050405020304" pitchFamily="18" charset="0"/>
              </a:rPr>
              <a:t>+ ½ </a:t>
            </a:r>
            <a:r>
              <a:rPr lang="tr-TR" i="1" dirty="0">
                <a:latin typeface="Times New Roman" panose="02020603050405020304" pitchFamily="18" charset="0"/>
                <a:cs typeface="Times New Roman" panose="02020603050405020304" pitchFamily="18" charset="0"/>
                <a:sym typeface="Symbol" panose="05050102010706020507" pitchFamily="18" charset="2"/>
              </a:rPr>
              <a:t></a:t>
            </a:r>
            <a:r>
              <a:rPr lang="tr-TR" i="1" dirty="0">
                <a:latin typeface="Times New Roman" panose="02020603050405020304" pitchFamily="18" charset="0"/>
                <a:cs typeface="Times New Roman" panose="02020603050405020304" pitchFamily="18" charset="0"/>
              </a:rPr>
              <a:t>u</a:t>
            </a:r>
            <a:r>
              <a:rPr lang="tr-TR" i="1" baseline="-25000" dirty="0">
                <a:latin typeface="Times New Roman" panose="02020603050405020304" pitchFamily="18" charset="0"/>
                <a:cs typeface="Times New Roman" panose="02020603050405020304" pitchFamily="18" charset="0"/>
              </a:rPr>
              <a:t>2 </a:t>
            </a:r>
            <a:r>
              <a:rPr lang="tr-TR" i="1" dirty="0">
                <a:latin typeface="Times New Roman" panose="02020603050405020304" pitchFamily="18" charset="0"/>
                <a:cs typeface="Times New Roman" panose="02020603050405020304" pitchFamily="18" charset="0"/>
              </a:rPr>
              <a:t>² + </a:t>
            </a:r>
            <a:r>
              <a:rPr lang="tr-TR" i="1" dirty="0">
                <a:latin typeface="Times New Roman" panose="02020603050405020304" pitchFamily="18" charset="0"/>
                <a:cs typeface="Times New Roman" panose="02020603050405020304" pitchFamily="18" charset="0"/>
                <a:sym typeface="Symbol" panose="05050102010706020507" pitchFamily="18" charset="2"/>
              </a:rPr>
              <a:t></a:t>
            </a:r>
            <a:r>
              <a:rPr lang="tr-TR" i="1" dirty="0">
                <a:latin typeface="Times New Roman" panose="02020603050405020304" pitchFamily="18" charset="0"/>
                <a:cs typeface="Times New Roman" panose="02020603050405020304" pitchFamily="18" charset="0"/>
              </a:rPr>
              <a:t>gz</a:t>
            </a:r>
            <a:r>
              <a:rPr lang="tr-TR" i="1" baseline="-25000" dirty="0">
                <a:latin typeface="Times New Roman" panose="02020603050405020304" pitchFamily="18" charset="0"/>
                <a:cs typeface="Times New Roman" panose="02020603050405020304" pitchFamily="18" charset="0"/>
              </a:rPr>
              <a:t>2  </a:t>
            </a:r>
          </a:p>
          <a:p>
            <a:pPr marL="0" indent="0" algn="just">
              <a:buNone/>
            </a:pPr>
            <a:r>
              <a:rPr lang="tr-TR" dirty="0" err="1"/>
              <a:t>Bernoulli</a:t>
            </a:r>
            <a:r>
              <a:rPr lang="tr-TR" dirty="0"/>
              <a:t> eşitliğinin sıkılıkla kullanılan bir diğer hali ‘’yükseklik’’ cinsinden yazılır, akışkanın özgül ağırlığına bölersek, </a:t>
            </a:r>
            <a:r>
              <a:rPr lang="tr-TR" dirty="0" err="1"/>
              <a:t>pg</a:t>
            </a:r>
            <a:endParaRPr lang="tr-TR" dirty="0"/>
          </a:p>
          <a:p>
            <a:pPr marL="0" indent="0" algn="ctr">
              <a:buNone/>
            </a:pPr>
            <a:r>
              <a:rPr lang="tr-TR" i="1" dirty="0">
                <a:latin typeface="Times New Roman" panose="02020603050405020304" pitchFamily="18" charset="0"/>
                <a:cs typeface="Times New Roman" panose="02020603050405020304" pitchFamily="18" charset="0"/>
              </a:rPr>
              <a:t>P/</a:t>
            </a:r>
            <a:r>
              <a:rPr lang="tr-TR" i="1" dirty="0">
                <a:latin typeface="Times New Roman" panose="02020603050405020304" pitchFamily="18" charset="0"/>
                <a:cs typeface="Times New Roman" panose="02020603050405020304" pitchFamily="18" charset="0"/>
                <a:sym typeface="Symbol" panose="05050102010706020507" pitchFamily="18" charset="2"/>
              </a:rPr>
              <a:t></a:t>
            </a:r>
            <a:r>
              <a:rPr lang="tr-TR" i="1" dirty="0">
                <a:latin typeface="Times New Roman" panose="02020603050405020304" pitchFamily="18" charset="0"/>
                <a:cs typeface="Times New Roman" panose="02020603050405020304" pitchFamily="18" charset="0"/>
              </a:rPr>
              <a:t>g + u²/2g +z = sabit = </a:t>
            </a:r>
            <a:r>
              <a:rPr lang="tr-TR" i="1" dirty="0" err="1">
                <a:latin typeface="Times New Roman" panose="02020603050405020304" pitchFamily="18" charset="0"/>
                <a:cs typeface="Times New Roman" panose="02020603050405020304" pitchFamily="18" charset="0"/>
              </a:rPr>
              <a:t>h</a:t>
            </a:r>
            <a:r>
              <a:rPr lang="tr-TR" i="1" baseline="-25000" dirty="0" err="1">
                <a:latin typeface="Times New Roman" panose="02020603050405020304" pitchFamily="18" charset="0"/>
                <a:cs typeface="Times New Roman" panose="02020603050405020304" pitchFamily="18" charset="0"/>
              </a:rPr>
              <a:t>toplam</a:t>
            </a:r>
            <a:endParaRPr lang="tr-TR" dirty="0">
              <a:latin typeface="Times New Roman" panose="02020603050405020304" pitchFamily="18" charset="0"/>
              <a:cs typeface="Times New Roman" panose="02020603050405020304" pitchFamily="18" charset="0"/>
            </a:endParaRPr>
          </a:p>
          <a:p>
            <a:pPr marL="0" indent="0" algn="ctr">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solidFill>
                <a:srgbClr val="FF0000"/>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65771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2857"/>
            <a:ext cx="10515600" cy="5814106"/>
          </a:xfrm>
        </p:spPr>
        <p:txBody>
          <a:bodyPr>
            <a:normAutofit/>
          </a:bodyPr>
          <a:lstStyle/>
          <a:p>
            <a:pPr marL="0" indent="0" algn="just">
              <a:buNone/>
            </a:pPr>
            <a:r>
              <a:rPr lang="tr-TR" sz="2000" b="1" dirty="0">
                <a:latin typeface="Times New Roman" panose="02020603050405020304" pitchFamily="18" charset="0"/>
                <a:cs typeface="Times New Roman" panose="02020603050405020304" pitchFamily="18" charset="0"/>
              </a:rPr>
              <a:t>SORU: </a:t>
            </a:r>
            <a:r>
              <a:rPr lang="tr-TR" sz="2000" dirty="0">
                <a:latin typeface="Times New Roman" panose="02020603050405020304" pitchFamily="18" charset="0"/>
                <a:cs typeface="Times New Roman" panose="02020603050405020304" pitchFamily="18" charset="0"/>
              </a:rPr>
              <a:t>3 cm çaplı çelik bir tank şarap içermektedir. Tank 5 m derinliğe kadar doldurulmuştur. Şarabı boşaltmak için 10 cm çapında bir tahliye deliği açılmıştır.</a:t>
            </a:r>
          </a:p>
          <a:p>
            <a:pPr marL="0" indent="0" algn="just">
              <a:buNone/>
            </a:pPr>
            <a:r>
              <a:rPr lang="tr-TR" sz="2000" b="1" dirty="0">
                <a:latin typeface="Times New Roman" panose="02020603050405020304" pitchFamily="18" charset="0"/>
                <a:cs typeface="Times New Roman" panose="02020603050405020304" pitchFamily="18" charset="0"/>
              </a:rPr>
              <a:t>ÇÖZÜM: </a:t>
            </a:r>
          </a:p>
          <a:p>
            <a:pPr marL="0" indent="0" algn="just">
              <a:buNone/>
            </a:pPr>
            <a:r>
              <a:rPr lang="tr-TR" sz="2000" dirty="0">
                <a:latin typeface="Times New Roman" panose="02020603050405020304" pitchFamily="18" charset="0"/>
                <a:cs typeface="Times New Roman" panose="02020603050405020304" pitchFamily="18" charset="0"/>
              </a:rPr>
              <a:t>Basınç atmosfer basıncıdır. Hız sıfır ve yarı </a:t>
            </a:r>
            <a:r>
              <a:rPr lang="tr-TR" sz="2000" dirty="0" err="1">
                <a:latin typeface="Times New Roman" panose="02020603050405020304" pitchFamily="18" charset="0"/>
                <a:cs typeface="Times New Roman" panose="02020603050405020304" pitchFamily="18" charset="0"/>
              </a:rPr>
              <a:t>yatışkın</a:t>
            </a:r>
            <a:r>
              <a:rPr lang="tr-TR" sz="2000" dirty="0">
                <a:latin typeface="Times New Roman" panose="02020603050405020304" pitchFamily="18" charset="0"/>
                <a:cs typeface="Times New Roman" panose="02020603050405020304" pitchFamily="18" charset="0"/>
              </a:rPr>
              <a:t> koşulu sağlayacak kadar düşüktür.</a:t>
            </a:r>
          </a:p>
          <a:p>
            <a:pPr marL="0" indent="0" algn="just">
              <a:buNone/>
            </a:pPr>
            <a:r>
              <a:rPr lang="tr-TR" sz="2000" dirty="0" err="1">
                <a:latin typeface="Times New Roman" panose="02020603050405020304" pitchFamily="18" charset="0"/>
                <a:cs typeface="Times New Roman" panose="02020603050405020304" pitchFamily="18" charset="0"/>
              </a:rPr>
              <a:t>Bernoulli</a:t>
            </a:r>
            <a:r>
              <a:rPr lang="tr-TR" sz="2000" dirty="0">
                <a:latin typeface="Times New Roman" panose="02020603050405020304" pitchFamily="18" charset="0"/>
                <a:cs typeface="Times New Roman" panose="02020603050405020304" pitchFamily="18" charset="0"/>
              </a:rPr>
              <a:t> eşitliğinde P1=P2=</a:t>
            </a:r>
            <a:r>
              <a:rPr lang="tr-TR" sz="2000" dirty="0" err="1">
                <a:latin typeface="Times New Roman" panose="02020603050405020304" pitchFamily="18" charset="0"/>
                <a:cs typeface="Times New Roman" panose="02020603050405020304" pitchFamily="18" charset="0"/>
              </a:rPr>
              <a:t>Patm</a:t>
            </a:r>
            <a:r>
              <a:rPr lang="tr-TR" sz="2000" dirty="0">
                <a:latin typeface="Times New Roman" panose="02020603050405020304" pitchFamily="18" charset="0"/>
                <a:cs typeface="Times New Roman" panose="02020603050405020304" pitchFamily="18" charset="0"/>
              </a:rPr>
              <a:t>, </a:t>
            </a:r>
            <a:r>
              <a:rPr lang="tr-TR" sz="2000" i="1" dirty="0">
                <a:latin typeface="Times New Roman" panose="02020603050405020304" pitchFamily="18" charset="0"/>
                <a:cs typeface="Times New Roman" panose="02020603050405020304" pitchFamily="18" charset="0"/>
              </a:rPr>
              <a:t>p1=p2</a:t>
            </a:r>
            <a:r>
              <a:rPr lang="tr-TR" sz="2000" dirty="0">
                <a:latin typeface="Times New Roman" panose="02020603050405020304" pitchFamily="18" charset="0"/>
                <a:cs typeface="Times New Roman" panose="02020603050405020304" pitchFamily="18" charset="0"/>
              </a:rPr>
              <a:t> ve u</a:t>
            </a:r>
            <a:r>
              <a:rPr lang="tr-TR" sz="2000" baseline="-25000" dirty="0">
                <a:latin typeface="Times New Roman" panose="02020603050405020304" pitchFamily="18" charset="0"/>
                <a:cs typeface="Times New Roman" panose="02020603050405020304" pitchFamily="18" charset="0"/>
              </a:rPr>
              <a:t>1</a:t>
            </a:r>
            <a:r>
              <a:rPr lang="tr-TR" sz="2000" dirty="0">
                <a:latin typeface="Times New Roman" panose="02020603050405020304" pitchFamily="18" charset="0"/>
                <a:cs typeface="Times New Roman" panose="02020603050405020304" pitchFamily="18" charset="0"/>
              </a:rPr>
              <a:t>=0 böylece</a:t>
            </a:r>
          </a:p>
          <a:p>
            <a:pPr marL="0" indent="0" algn="just">
              <a:buNone/>
            </a:pPr>
            <a:r>
              <a:rPr lang="tr-TR" sz="2000" dirty="0">
                <a:latin typeface="Times New Roman" panose="02020603050405020304" pitchFamily="18" charset="0"/>
                <a:cs typeface="Times New Roman" panose="02020603050405020304" pitchFamily="18" charset="0"/>
              </a:rPr>
              <a:t>gz</a:t>
            </a:r>
            <a:r>
              <a:rPr lang="tr-TR" sz="2000" baseline="-25000" dirty="0">
                <a:latin typeface="Times New Roman" panose="02020603050405020304" pitchFamily="18" charset="0"/>
                <a:cs typeface="Times New Roman" panose="02020603050405020304" pitchFamily="18" charset="0"/>
              </a:rPr>
              <a:t>1</a:t>
            </a:r>
            <a:r>
              <a:rPr lang="tr-TR" sz="2000" dirty="0">
                <a:latin typeface="Times New Roman" panose="02020603050405020304" pitchFamily="18" charset="0"/>
                <a:cs typeface="Times New Roman" panose="02020603050405020304" pitchFamily="18" charset="0"/>
              </a:rPr>
              <a:t>=1/2 u</a:t>
            </a:r>
            <a:r>
              <a:rPr lang="tr-TR" sz="2000" baseline="-25000" dirty="0">
                <a:latin typeface="Times New Roman" panose="02020603050405020304" pitchFamily="18" charset="0"/>
                <a:cs typeface="Times New Roman" panose="02020603050405020304" pitchFamily="18" charset="0"/>
              </a:rPr>
              <a:t>2</a:t>
            </a:r>
            <a:r>
              <a:rPr lang="tr-TR" sz="2000" dirty="0">
                <a:latin typeface="Times New Roman" panose="02020603050405020304" pitchFamily="18" charset="0"/>
                <a:cs typeface="Times New Roman" panose="02020603050405020304" pitchFamily="18" charset="0"/>
              </a:rPr>
              <a:t>²+gz</a:t>
            </a:r>
            <a:r>
              <a:rPr lang="tr-TR" sz="2000" baseline="-25000" dirty="0">
                <a:latin typeface="Times New Roman" panose="02020603050405020304" pitchFamily="18" charset="0"/>
                <a:cs typeface="Times New Roman" panose="02020603050405020304" pitchFamily="18" charset="0"/>
              </a:rPr>
              <a:t>2</a:t>
            </a:r>
          </a:p>
          <a:p>
            <a:pPr marL="0" indent="0" algn="just">
              <a:buNone/>
            </a:pPr>
            <a:r>
              <a:rPr lang="tr-TR" sz="2000" dirty="0">
                <a:latin typeface="Times New Roman" panose="02020603050405020304" pitchFamily="18" charset="0"/>
                <a:cs typeface="Times New Roman" panose="02020603050405020304" pitchFamily="18" charset="0"/>
              </a:rPr>
              <a:t>u</a:t>
            </a:r>
            <a:r>
              <a:rPr lang="tr-TR" sz="2000" baseline="-25000" dirty="0">
                <a:latin typeface="Times New Roman" panose="02020603050405020304" pitchFamily="18" charset="0"/>
                <a:cs typeface="Times New Roman" panose="02020603050405020304" pitchFamily="18" charset="0"/>
              </a:rPr>
              <a:t>2 = </a:t>
            </a:r>
            <a:r>
              <a:rPr lang="tr-TR" sz="2000" dirty="0">
                <a:latin typeface="Times New Roman" panose="02020603050405020304" pitchFamily="18" charset="0"/>
                <a:cs typeface="Times New Roman" panose="02020603050405020304" pitchFamily="18" charset="0"/>
              </a:rPr>
              <a:t> (2g(z</a:t>
            </a:r>
            <a:r>
              <a:rPr lang="tr-TR" sz="2000" baseline="-25000" dirty="0">
                <a:latin typeface="Times New Roman" panose="02020603050405020304" pitchFamily="18" charset="0"/>
                <a:cs typeface="Times New Roman" panose="02020603050405020304" pitchFamily="18" charset="0"/>
              </a:rPr>
              <a:t>2</a:t>
            </a:r>
            <a:r>
              <a:rPr lang="tr-TR" sz="2000" dirty="0">
                <a:latin typeface="Times New Roman" panose="02020603050405020304" pitchFamily="18" charset="0"/>
                <a:cs typeface="Times New Roman" panose="02020603050405020304" pitchFamily="18" charset="0"/>
              </a:rPr>
              <a:t>-z</a:t>
            </a:r>
            <a:r>
              <a:rPr lang="tr-TR" sz="2000" baseline="-25000" dirty="0">
                <a:latin typeface="Times New Roman" panose="02020603050405020304" pitchFamily="18" charset="0"/>
                <a:cs typeface="Times New Roman" panose="02020603050405020304" pitchFamily="18" charset="0"/>
              </a:rPr>
              <a:t>1</a:t>
            </a:r>
            <a:r>
              <a:rPr lang="tr-TR" sz="2000" dirty="0">
                <a:latin typeface="Times New Roman" panose="02020603050405020304" pitchFamily="18" charset="0"/>
                <a:cs typeface="Times New Roman" panose="02020603050405020304" pitchFamily="18" charset="0"/>
              </a:rPr>
              <a:t>))</a:t>
            </a:r>
            <a:r>
              <a:rPr lang="tr-TR" sz="2000" baseline="30000" dirty="0">
                <a:latin typeface="Times New Roman" panose="02020603050405020304" pitchFamily="18" charset="0"/>
                <a:cs typeface="Times New Roman" panose="02020603050405020304" pitchFamily="18" charset="0"/>
              </a:rPr>
              <a:t>1/2</a:t>
            </a:r>
          </a:p>
          <a:p>
            <a:pPr marL="0" indent="0" algn="just">
              <a:buNone/>
            </a:pPr>
            <a:r>
              <a:rPr lang="tr-TR" sz="2000" dirty="0">
                <a:latin typeface="Times New Roman" panose="02020603050405020304" pitchFamily="18" charset="0"/>
                <a:cs typeface="Times New Roman" panose="02020603050405020304" pitchFamily="18" charset="0"/>
              </a:rPr>
              <a:t>u = (2x9,8x5)</a:t>
            </a:r>
            <a:r>
              <a:rPr lang="tr-TR" sz="2000" baseline="-25000" dirty="0">
                <a:latin typeface="Times New Roman" panose="02020603050405020304" pitchFamily="18" charset="0"/>
                <a:cs typeface="Times New Roman" panose="02020603050405020304" pitchFamily="18" charset="0"/>
              </a:rPr>
              <a:t> </a:t>
            </a:r>
            <a:r>
              <a:rPr lang="tr-TR" sz="2000" baseline="30000" dirty="0">
                <a:latin typeface="Times New Roman" panose="02020603050405020304" pitchFamily="18" charset="0"/>
                <a:cs typeface="Times New Roman" panose="02020603050405020304" pitchFamily="18" charset="0"/>
              </a:rPr>
              <a:t>½ </a:t>
            </a:r>
            <a:r>
              <a:rPr lang="tr-TR" sz="2000" dirty="0">
                <a:latin typeface="Times New Roman" panose="02020603050405020304" pitchFamily="18" charset="0"/>
                <a:cs typeface="Times New Roman" panose="02020603050405020304" pitchFamily="18" charset="0"/>
              </a:rPr>
              <a:t> = 9,9 m/s</a:t>
            </a:r>
          </a:p>
          <a:p>
            <a:pPr marL="0" indent="0" algn="just">
              <a:buNone/>
            </a:pPr>
            <a:r>
              <a:rPr lang="tr-TR" sz="2000" dirty="0">
                <a:latin typeface="Times New Roman" panose="02020603050405020304" pitchFamily="18" charset="0"/>
                <a:cs typeface="Times New Roman" panose="02020603050405020304" pitchFamily="18" charset="0"/>
              </a:rPr>
              <a:t>Çıkış ağzında hacimsel akış hızı;</a:t>
            </a:r>
          </a:p>
          <a:p>
            <a:pPr marL="0" indent="0" algn="just">
              <a:buNone/>
            </a:pPr>
            <a:r>
              <a:rPr lang="tr-TR"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sym typeface="Symbol" panose="05050102010706020507" pitchFamily="18" charset="2"/>
              </a:rPr>
              <a:t> x 0,1001²/4)x9,9 = 0,078 m³/s</a:t>
            </a:r>
          </a:p>
          <a:p>
            <a:pPr marL="0" indent="0" algn="just">
              <a:buNone/>
            </a:pPr>
            <a:r>
              <a:rPr lang="tr-TR" sz="2000" dirty="0">
                <a:latin typeface="Times New Roman" panose="02020603050405020304" pitchFamily="18" charset="0"/>
                <a:cs typeface="Times New Roman" panose="02020603050405020304" pitchFamily="18" charset="0"/>
                <a:sym typeface="Symbol" panose="05050102010706020507" pitchFamily="18" charset="2"/>
              </a:rPr>
              <a:t>Tankın </a:t>
            </a:r>
            <a:r>
              <a:rPr lang="tr-TR" sz="2000" dirty="0" err="1">
                <a:latin typeface="Times New Roman" panose="02020603050405020304" pitchFamily="18" charset="0"/>
                <a:cs typeface="Times New Roman" panose="02020603050405020304" pitchFamily="18" charset="0"/>
                <a:sym typeface="Symbol" panose="05050102010706020507" pitchFamily="18" charset="2"/>
              </a:rPr>
              <a:t>Hcmi</a:t>
            </a:r>
            <a:r>
              <a:rPr lang="tr-TR" sz="2000" dirty="0">
                <a:latin typeface="Times New Roman" panose="02020603050405020304" pitchFamily="18" charset="0"/>
                <a:cs typeface="Times New Roman" panose="02020603050405020304" pitchFamily="18" charset="0"/>
                <a:sym typeface="Symbol" panose="05050102010706020507" pitchFamily="18" charset="2"/>
              </a:rPr>
              <a:t> </a:t>
            </a:r>
          </a:p>
          <a:p>
            <a:pPr marL="0" indent="0" algn="just">
              <a:buNone/>
            </a:pPr>
            <a:r>
              <a:rPr lang="tr-TR"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sym typeface="Symbol" panose="05050102010706020507" pitchFamily="18" charset="2"/>
              </a:rPr>
              <a:t>x3²)/4x5 = 35,3 m³</a:t>
            </a:r>
          </a:p>
          <a:p>
            <a:pPr marL="0" indent="0" algn="just">
              <a:buNone/>
            </a:pPr>
            <a:r>
              <a:rPr lang="tr-TR" sz="2000" dirty="0">
                <a:latin typeface="Times New Roman" panose="02020603050405020304" pitchFamily="18" charset="0"/>
                <a:cs typeface="Times New Roman" panose="02020603050405020304" pitchFamily="18" charset="0"/>
                <a:sym typeface="Symbol" panose="05050102010706020507" pitchFamily="18" charset="2"/>
              </a:rPr>
              <a:t>Tankın boşaltmak için gerekli süre;</a:t>
            </a:r>
          </a:p>
          <a:p>
            <a:pPr marL="0" indent="0" algn="just">
              <a:buNone/>
            </a:pPr>
            <a:r>
              <a:rPr lang="tr-TR" sz="2000" dirty="0">
                <a:latin typeface="Times New Roman" panose="02020603050405020304" pitchFamily="18" charset="0"/>
                <a:cs typeface="Times New Roman" panose="02020603050405020304" pitchFamily="18" charset="0"/>
                <a:sym typeface="Symbol" panose="05050102010706020507" pitchFamily="18" charset="2"/>
              </a:rPr>
              <a:t>	= 35,3/0,078 = 452,6 s = 7,5 dakika</a:t>
            </a: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baseline="30000" dirty="0">
              <a:latin typeface="Times New Roman" panose="02020603050405020304" pitchFamily="18" charset="0"/>
              <a:cs typeface="Times New Roman" panose="02020603050405020304" pitchFamily="18" charset="0"/>
            </a:endParaRPr>
          </a:p>
          <a:p>
            <a:pPr marL="0" indent="0" algn="just">
              <a:buNone/>
            </a:pPr>
            <a:endParaRPr lang="tr-TR" sz="2000" baseline="-250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2"/>
          <a:srcRect l="39068" t="37847" r="38510" b="33581"/>
          <a:stretch/>
        </p:blipFill>
        <p:spPr>
          <a:xfrm>
            <a:off x="6691086" y="2612571"/>
            <a:ext cx="4662714" cy="3340451"/>
          </a:xfrm>
          <a:prstGeom prst="rect">
            <a:avLst/>
          </a:prstGeom>
        </p:spPr>
      </p:pic>
    </p:spTree>
    <p:extLst>
      <p:ext uri="{BB962C8B-B14F-4D97-AF65-F5344CB8AC3E}">
        <p14:creationId xmlns:p14="http://schemas.microsoft.com/office/powerpoint/2010/main" val="272811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5600"/>
            <a:ext cx="10515600" cy="6311900"/>
          </a:xfrm>
        </p:spPr>
        <p:txBody>
          <a:bodyPr/>
          <a:lstStyle/>
          <a:p>
            <a:pPr marL="0" indent="0" algn="just">
              <a:buNone/>
            </a:pPr>
            <a:r>
              <a:rPr lang="tr-TR" b="1" dirty="0"/>
              <a:t>Basınç Enerjisi</a:t>
            </a:r>
          </a:p>
          <a:p>
            <a:pPr marL="0" indent="0" algn="just">
              <a:buNone/>
            </a:pPr>
            <a:r>
              <a:rPr lang="tr-TR" sz="2400" dirty="0"/>
              <a:t>Basınçtaki değişim enerji gereksinimini aşağıdaki gibi artırabilir.</a:t>
            </a:r>
          </a:p>
          <a:p>
            <a:pPr marL="0" indent="0" algn="just">
              <a:buNone/>
            </a:pPr>
            <a:endParaRPr lang="tr-TR" sz="2400" dirty="0"/>
          </a:p>
          <a:p>
            <a:pPr marL="0" indent="0" algn="just">
              <a:buNone/>
            </a:pPr>
            <a:endParaRPr lang="tr-TR" dirty="0"/>
          </a:p>
          <a:p>
            <a:pPr marL="0" indent="0" algn="just">
              <a:buNone/>
            </a:pPr>
            <a:r>
              <a:rPr lang="tr-TR" sz="2400" dirty="0"/>
              <a:t>İncelenen sistem çeşitlerinde sıvı yoğunluğunun değişmemektedir. Başka bir deyişle akış sıkıştırılamaz.</a:t>
            </a:r>
          </a:p>
          <a:p>
            <a:pPr marL="0" indent="0" algn="just">
              <a:buNone/>
            </a:pPr>
            <a:r>
              <a:rPr lang="tr-TR" b="1" dirty="0"/>
              <a:t>Kinetik Enerji</a:t>
            </a:r>
          </a:p>
          <a:p>
            <a:pPr marL="0" indent="0" algn="just">
              <a:buNone/>
            </a:pPr>
            <a:r>
              <a:rPr lang="tr-TR" sz="2400" dirty="0"/>
              <a:t>Enerjide değişime neden olan konum (1)’den konum (2)’ye akan akışkan hızındaki değişime karşılık gelir. Bununla beraber viskoz nedeniyle boru kesimin tamamında akışkan hızı aynı değildir ve değişkendir. Bundan dolayı düzeltme faktörü </a:t>
            </a:r>
            <a:r>
              <a:rPr lang="tr-TR" sz="2400" dirty="0">
                <a:sym typeface="Symbol" panose="05050102010706020507" pitchFamily="18" charset="2"/>
              </a:rPr>
              <a:t></a:t>
            </a:r>
            <a:r>
              <a:rPr lang="tr-TR" sz="2400" dirty="0"/>
              <a:t> kullanılıp, kinetik enerji aşağıdaki gibi düzenlenir.</a:t>
            </a:r>
          </a:p>
          <a:p>
            <a:pPr marL="0" indent="0" algn="just">
              <a:buNone/>
            </a:pPr>
            <a:endParaRPr lang="tr-TR" dirty="0"/>
          </a:p>
          <a:p>
            <a:pPr marL="0" indent="0" algn="just">
              <a:buNone/>
            </a:pPr>
            <a:endParaRPr lang="tr-TR" dirty="0"/>
          </a:p>
          <a:p>
            <a:pPr marL="0" indent="0" algn="just">
              <a:buNone/>
            </a:pPr>
            <a:endParaRPr lang="tr-TR" dirty="0"/>
          </a:p>
        </p:txBody>
      </p:sp>
      <p:pic>
        <p:nvPicPr>
          <p:cNvPr id="4" name="Resim 3"/>
          <p:cNvPicPr>
            <a:picLocks noChangeAspect="1"/>
          </p:cNvPicPr>
          <p:nvPr/>
        </p:nvPicPr>
        <p:blipFill rotWithShape="1">
          <a:blip r:embed="rId2"/>
          <a:srcRect l="21499" t="50173" r="55564" b="31598"/>
          <a:stretch/>
        </p:blipFill>
        <p:spPr>
          <a:xfrm>
            <a:off x="3975100" y="1333500"/>
            <a:ext cx="2120900" cy="947636"/>
          </a:xfrm>
          <a:prstGeom prst="rect">
            <a:avLst/>
          </a:prstGeom>
        </p:spPr>
      </p:pic>
      <p:pic>
        <p:nvPicPr>
          <p:cNvPr id="5" name="Resim 4"/>
          <p:cNvPicPr>
            <a:picLocks noChangeAspect="1"/>
          </p:cNvPicPr>
          <p:nvPr/>
        </p:nvPicPr>
        <p:blipFill rotWithShape="1">
          <a:blip r:embed="rId3"/>
          <a:srcRect l="16813" t="38889" r="57711" b="47222"/>
          <a:stretch/>
        </p:blipFill>
        <p:spPr>
          <a:xfrm>
            <a:off x="3506787" y="5078413"/>
            <a:ext cx="3314701" cy="1016000"/>
          </a:xfrm>
          <a:prstGeom prst="rect">
            <a:avLst/>
          </a:prstGeom>
        </p:spPr>
      </p:pic>
    </p:spTree>
    <p:extLst>
      <p:ext uri="{BB962C8B-B14F-4D97-AF65-F5344CB8AC3E}">
        <p14:creationId xmlns:p14="http://schemas.microsoft.com/office/powerpoint/2010/main" val="409857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95301"/>
            <a:ext cx="10515600" cy="5003800"/>
          </a:xfrm>
        </p:spPr>
        <p:txBody>
          <a:bodyPr>
            <a:normAutofit/>
          </a:bodyPr>
          <a:lstStyle/>
          <a:p>
            <a:pPr algn="just"/>
            <a:r>
              <a:rPr lang="tr-TR" sz="2400" b="1" dirty="0">
                <a:latin typeface="Arial" panose="020B0604020202020204" pitchFamily="34" charset="0"/>
                <a:cs typeface="Arial" panose="020B0604020202020204" pitchFamily="34" charset="0"/>
              </a:rPr>
              <a:t>Potansiyel Enerji</a:t>
            </a:r>
            <a:endParaRPr lang="tr-TR" sz="2400" dirty="0">
              <a:latin typeface="Arial" panose="020B0604020202020204" pitchFamily="34" charset="0"/>
              <a:cs typeface="Arial" panose="020B0604020202020204" pitchFamily="34" charset="0"/>
            </a:endParaRPr>
          </a:p>
          <a:p>
            <a:pPr marL="0" indent="0" algn="just">
              <a:buNone/>
            </a:pPr>
            <a:r>
              <a:rPr lang="tr-TR" sz="2400" dirty="0">
                <a:latin typeface="Arial" panose="020B0604020202020204" pitchFamily="34" charset="0"/>
                <a:cs typeface="Arial" panose="020B0604020202020204" pitchFamily="34" charset="0"/>
              </a:rPr>
              <a:t>	Sıvı aktarımı sırasında yükseltideki değişimin ünitesinden gelmek için gerekli enerji potansiyel enerjidir. Birim kütle başına potansiyel enerjideki değişim için genel ifade de z1 ve z2 ile gösterilen yükseklik</a:t>
            </a:r>
          </a:p>
          <a:p>
            <a:pPr marL="0" indent="0" algn="just">
              <a:buNone/>
            </a:pPr>
            <a:r>
              <a:rPr lang="tr-TR" sz="2400" dirty="0">
                <a:latin typeface="Arial" panose="020B0604020202020204" pitchFamily="34" charset="0"/>
                <a:cs typeface="Arial" panose="020B0604020202020204" pitchFamily="34" charset="0"/>
              </a:rPr>
              <a:t>				</a:t>
            </a:r>
            <a:r>
              <a:rPr lang="tr-TR" sz="2400" i="1" dirty="0">
                <a:latin typeface="Arial" panose="020B0604020202020204" pitchFamily="34" charset="0"/>
                <a:cs typeface="Arial" panose="020B0604020202020204" pitchFamily="34" charset="0"/>
              </a:rPr>
              <a:t>=g(z</a:t>
            </a:r>
            <a:r>
              <a:rPr lang="tr-TR" sz="2400" i="1" baseline="-25000" dirty="0">
                <a:latin typeface="Arial" panose="020B0604020202020204" pitchFamily="34" charset="0"/>
                <a:cs typeface="Arial" panose="020B0604020202020204" pitchFamily="34" charset="0"/>
              </a:rPr>
              <a:t>2</a:t>
            </a:r>
            <a:r>
              <a:rPr lang="tr-TR" sz="2400" i="1" dirty="0">
                <a:latin typeface="Arial" panose="020B0604020202020204" pitchFamily="34" charset="0"/>
                <a:cs typeface="Arial" panose="020B0604020202020204" pitchFamily="34" charset="0"/>
              </a:rPr>
              <a:t>-z</a:t>
            </a:r>
            <a:r>
              <a:rPr lang="tr-TR" sz="2400" i="1" baseline="-25000" dirty="0">
                <a:latin typeface="Arial" panose="020B0604020202020204" pitchFamily="34" charset="0"/>
                <a:cs typeface="Arial" panose="020B0604020202020204" pitchFamily="34" charset="0"/>
              </a:rPr>
              <a:t>1</a:t>
            </a:r>
            <a:r>
              <a:rPr lang="tr-TR" sz="2400" i="1"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0" indent="0" algn="just">
              <a:buNone/>
            </a:pPr>
            <a:r>
              <a:rPr lang="tr-TR" sz="2400" dirty="0">
                <a:latin typeface="Arial" panose="020B0604020202020204" pitchFamily="34" charset="0"/>
                <a:cs typeface="Arial" panose="020B0604020202020204" pitchFamily="34" charset="0"/>
              </a:rPr>
              <a:t>	Ve yerçekiminden (g) dolayı oluşan ivme yükseltiyi enerji birimlerine dönüştürülür.	</a:t>
            </a:r>
          </a:p>
          <a:p>
            <a:pPr algn="just"/>
            <a:r>
              <a:rPr lang="tr-TR" sz="2400" b="1" dirty="0">
                <a:latin typeface="Arial" panose="020B0604020202020204" pitchFamily="34" charset="0"/>
                <a:cs typeface="Arial" panose="020B0604020202020204" pitchFamily="34" charset="0"/>
              </a:rPr>
              <a:t>Sürtünme Enerji Kaybı</a:t>
            </a:r>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Boruda akan sıvı için sürtünme enerji kaybı büyük ve küçük kayıplardan oluşmaktadır. Yani;</a:t>
            </a:r>
            <a:r>
              <a:rPr lang="tr-TR" dirty="0">
                <a:latin typeface="Arial" panose="020B0604020202020204" pitchFamily="34" charset="0"/>
                <a:cs typeface="Arial" panose="020B0604020202020204" pitchFamily="34" charset="0"/>
              </a:rPr>
              <a:t> </a:t>
            </a:r>
          </a:p>
          <a:p>
            <a:pPr marL="0" indent="0" algn="ctr">
              <a:buNone/>
            </a:pPr>
            <a:r>
              <a:rPr lang="tr-TR" dirty="0" err="1">
                <a:latin typeface="Arial" panose="020B0604020202020204" pitchFamily="34" charset="0"/>
                <a:cs typeface="Arial" panose="020B0604020202020204" pitchFamily="34" charset="0"/>
              </a:rPr>
              <a:t>E</a:t>
            </a:r>
            <a:r>
              <a:rPr lang="tr-TR" baseline="-25000" dirty="0" err="1">
                <a:latin typeface="Arial" panose="020B0604020202020204" pitchFamily="34" charset="0"/>
                <a:cs typeface="Arial" panose="020B0604020202020204" pitchFamily="34" charset="0"/>
              </a:rPr>
              <a:t>f</a:t>
            </a:r>
            <a:r>
              <a:rPr lang="tr-TR" dirty="0">
                <a:latin typeface="Arial" panose="020B0604020202020204" pitchFamily="34" charset="0"/>
                <a:cs typeface="Arial" panose="020B0604020202020204" pitchFamily="34" charset="0"/>
              </a:rPr>
              <a:t> = </a:t>
            </a:r>
            <a:r>
              <a:rPr lang="tr-TR" dirty="0" err="1">
                <a:latin typeface="Arial" panose="020B0604020202020204" pitchFamily="34" charset="0"/>
                <a:cs typeface="Arial" panose="020B0604020202020204" pitchFamily="34" charset="0"/>
              </a:rPr>
              <a:t>E</a:t>
            </a:r>
            <a:r>
              <a:rPr lang="tr-TR" baseline="-25000" dirty="0" err="1">
                <a:latin typeface="Arial" panose="020B0604020202020204" pitchFamily="34" charset="0"/>
                <a:cs typeface="Arial" panose="020B0604020202020204" pitchFamily="34" charset="0"/>
              </a:rPr>
              <a:t>f</a:t>
            </a:r>
            <a:r>
              <a:rPr lang="tr-TR" baseline="-25000" dirty="0">
                <a:latin typeface="Arial" panose="020B0604020202020204" pitchFamily="34" charset="0"/>
                <a:cs typeface="Arial" panose="020B0604020202020204" pitchFamily="34" charset="0"/>
              </a:rPr>
              <a:t> büyük </a:t>
            </a:r>
            <a:r>
              <a:rPr lang="tr-TR" dirty="0">
                <a:latin typeface="Arial" panose="020B0604020202020204" pitchFamily="34" charset="0"/>
                <a:cs typeface="Arial" panose="020B0604020202020204" pitchFamily="34" charset="0"/>
              </a:rPr>
              <a:t>+</a:t>
            </a:r>
            <a:r>
              <a:rPr lang="tr-TR" baseline="-25000"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a:t>
            </a:r>
            <a:r>
              <a:rPr lang="tr-TR" baseline="-25000" dirty="0" err="1">
                <a:latin typeface="Arial" panose="020B0604020202020204" pitchFamily="34" charset="0"/>
                <a:cs typeface="Arial" panose="020B0604020202020204" pitchFamily="34" charset="0"/>
              </a:rPr>
              <a:t>f</a:t>
            </a:r>
            <a:r>
              <a:rPr lang="tr-TR" baseline="-25000" dirty="0">
                <a:latin typeface="Arial" panose="020B0604020202020204" pitchFamily="34" charset="0"/>
                <a:cs typeface="Arial" panose="020B0604020202020204" pitchFamily="34" charset="0"/>
              </a:rPr>
              <a:t> küçük</a:t>
            </a:r>
            <a:endParaRPr lang="tr-TR" dirty="0">
              <a:latin typeface="Arial" panose="020B0604020202020204" pitchFamily="34" charset="0"/>
              <a:cs typeface="Arial" panose="020B0604020202020204" pitchFamily="34" charset="0"/>
            </a:endParaRPr>
          </a:p>
          <a:p>
            <a:pPr marL="0" indent="0" algn="just">
              <a:buNone/>
            </a:pPr>
            <a:endParaRPr lang="tr-TR" sz="2400" dirty="0"/>
          </a:p>
        </p:txBody>
      </p:sp>
    </p:spTree>
    <p:extLst>
      <p:ext uri="{BB962C8B-B14F-4D97-AF65-F5344CB8AC3E}">
        <p14:creationId xmlns:p14="http://schemas.microsoft.com/office/powerpoint/2010/main" val="345383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0100" y="1346201"/>
            <a:ext cx="10515600" cy="3149600"/>
          </a:xfrm>
        </p:spPr>
        <p:txBody>
          <a:bodyPr>
            <a:normAutofit/>
          </a:bodyPr>
          <a:lstStyle/>
          <a:p>
            <a:pPr marL="0" indent="0" algn="just">
              <a:buNone/>
            </a:pPr>
            <a:r>
              <a:rPr lang="tr-TR" sz="2400" dirty="0"/>
              <a:t>	</a:t>
            </a:r>
            <a:r>
              <a:rPr lang="tr-TR" sz="2400" dirty="0">
                <a:latin typeface="Times New Roman" panose="02020603050405020304" pitchFamily="18" charset="0"/>
                <a:cs typeface="Times New Roman" panose="02020603050405020304" pitchFamily="18" charset="0"/>
              </a:rPr>
              <a:t>Büyük</a:t>
            </a:r>
            <a:r>
              <a:rPr lang="tr-TR" sz="2400" baseline="-250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kayıplar </a:t>
            </a:r>
            <a:r>
              <a:rPr lang="tr-TR" sz="2400" i="1" dirty="0" err="1">
                <a:latin typeface="Times New Roman" panose="02020603050405020304" pitchFamily="18" charset="0"/>
                <a:cs typeface="Times New Roman" panose="02020603050405020304" pitchFamily="18" charset="0"/>
              </a:rPr>
              <a:t>E</a:t>
            </a:r>
            <a:r>
              <a:rPr lang="tr-TR" sz="2400" i="1" baseline="-25000" dirty="0" err="1">
                <a:latin typeface="Times New Roman" panose="02020603050405020304" pitchFamily="18" charset="0"/>
                <a:cs typeface="Times New Roman" panose="02020603050405020304" pitchFamily="18" charset="0"/>
              </a:rPr>
              <a:t>f</a:t>
            </a:r>
            <a:r>
              <a:rPr lang="tr-TR" sz="2400" i="1" baseline="-25000" dirty="0">
                <a:latin typeface="Times New Roman" panose="02020603050405020304" pitchFamily="18" charset="0"/>
                <a:cs typeface="Times New Roman" panose="02020603050405020304" pitchFamily="18" charset="0"/>
              </a:rPr>
              <a:t> büyük </a:t>
            </a:r>
            <a:r>
              <a:rPr lang="tr-TR" sz="2400" dirty="0">
                <a:latin typeface="Times New Roman" panose="02020603050405020304" pitchFamily="18" charset="0"/>
                <a:cs typeface="Times New Roman" panose="02020603050405020304" pitchFamily="18" charset="0"/>
              </a:rPr>
              <a:t>borunun düz kısmında viskoz akışkanından dolayıdır. Ve denkleme aşağıdaki gibi düzenlenir</a:t>
            </a:r>
          </a:p>
          <a:p>
            <a:pPr marL="0" indent="0" algn="just">
              <a:buNone/>
            </a:pPr>
            <a:endParaRPr lang="tr-TR" sz="2400" dirty="0">
              <a:latin typeface="Times New Roman" panose="02020603050405020304" pitchFamily="18" charset="0"/>
              <a:cs typeface="Times New Roman" panose="02020603050405020304" pitchFamily="18" charset="0"/>
            </a:endParaRPr>
          </a:p>
          <a:p>
            <a:endParaRPr lang="tr-TR" sz="2400" dirty="0"/>
          </a:p>
          <a:p>
            <a:pPr marL="0" indent="0">
              <a:buNone/>
            </a:pPr>
            <a:r>
              <a:rPr lang="tr-TR" sz="2400" dirty="0"/>
              <a:t>	</a:t>
            </a:r>
            <a:r>
              <a:rPr lang="tr-TR" sz="2400" dirty="0">
                <a:latin typeface="Times New Roman" panose="02020603050405020304" pitchFamily="18" charset="0"/>
                <a:cs typeface="Times New Roman" panose="02020603050405020304" pitchFamily="18" charset="0"/>
              </a:rPr>
              <a:t>İkinci tip sürtünme kayıpları küçük kayıplar </a:t>
            </a:r>
            <a:r>
              <a:rPr lang="tr-TR" sz="2400" i="1" dirty="0" err="1">
                <a:latin typeface="Times New Roman" panose="02020603050405020304" pitchFamily="18" charset="0"/>
                <a:cs typeface="Times New Roman" panose="02020603050405020304" pitchFamily="18" charset="0"/>
              </a:rPr>
              <a:t>E</a:t>
            </a:r>
            <a:r>
              <a:rPr lang="tr-TR" sz="2400" i="1" baseline="-25000" dirty="0" err="1">
                <a:latin typeface="Times New Roman" panose="02020603050405020304" pitchFamily="18" charset="0"/>
                <a:cs typeface="Times New Roman" panose="02020603050405020304" pitchFamily="18" charset="0"/>
              </a:rPr>
              <a:t>f</a:t>
            </a:r>
            <a:r>
              <a:rPr lang="tr-TR" sz="2400" i="1" baseline="-25000" dirty="0">
                <a:latin typeface="Times New Roman" panose="02020603050405020304" pitchFamily="18" charset="0"/>
                <a:cs typeface="Times New Roman" panose="02020603050405020304" pitchFamily="18" charset="0"/>
              </a:rPr>
              <a:t>, küçük </a:t>
            </a:r>
            <a:r>
              <a:rPr lang="tr-TR" sz="2400" dirty="0">
                <a:latin typeface="Times New Roman" panose="02020603050405020304" pitchFamily="18" charset="0"/>
                <a:cs typeface="Times New Roman" panose="02020603050405020304" pitchFamily="18" charset="0"/>
              </a:rPr>
              <a:t>üç bileşene ayrılır. </a:t>
            </a:r>
          </a:p>
          <a:p>
            <a:pPr marL="0" indent="0" algn="ctr">
              <a:buNone/>
            </a:pPr>
            <a:r>
              <a:rPr lang="tr-TR" sz="2400" dirty="0">
                <a:latin typeface="Times New Roman" panose="02020603050405020304" pitchFamily="18" charset="0"/>
                <a:cs typeface="Times New Roman" panose="02020603050405020304" pitchFamily="18" charset="0"/>
              </a:rPr>
              <a:t>	</a:t>
            </a:r>
            <a:r>
              <a:rPr lang="tr-TR" sz="2400" b="1" i="1" dirty="0" err="1">
                <a:latin typeface="Times New Roman" panose="02020603050405020304" pitchFamily="18" charset="0"/>
                <a:cs typeface="Times New Roman" panose="02020603050405020304" pitchFamily="18" charset="0"/>
              </a:rPr>
              <a:t>E</a:t>
            </a:r>
            <a:r>
              <a:rPr lang="tr-TR" sz="2400" b="1" i="1" baseline="-25000" dirty="0" err="1">
                <a:latin typeface="Times New Roman" panose="02020603050405020304" pitchFamily="18" charset="0"/>
                <a:cs typeface="Times New Roman" panose="02020603050405020304" pitchFamily="18" charset="0"/>
              </a:rPr>
              <a:t>f</a:t>
            </a:r>
            <a:r>
              <a:rPr lang="tr-TR" sz="2400" b="1" i="1" baseline="-25000" dirty="0">
                <a:latin typeface="Times New Roman" panose="02020603050405020304" pitchFamily="18" charset="0"/>
                <a:cs typeface="Times New Roman" panose="02020603050405020304" pitchFamily="18" charset="0"/>
              </a:rPr>
              <a:t> küçük</a:t>
            </a:r>
            <a:r>
              <a:rPr lang="tr-TR" sz="2400" b="1" i="1" dirty="0">
                <a:latin typeface="Times New Roman" panose="02020603050405020304" pitchFamily="18" charset="0"/>
                <a:cs typeface="Times New Roman" panose="02020603050405020304" pitchFamily="18" charset="0"/>
              </a:rPr>
              <a:t>= </a:t>
            </a:r>
            <a:r>
              <a:rPr lang="tr-TR" sz="2400" b="1" i="1" dirty="0" err="1">
                <a:latin typeface="Times New Roman" panose="02020603050405020304" pitchFamily="18" charset="0"/>
                <a:cs typeface="Times New Roman" panose="02020603050405020304" pitchFamily="18" charset="0"/>
              </a:rPr>
              <a:t>E</a:t>
            </a:r>
            <a:r>
              <a:rPr lang="tr-TR" sz="2400" b="1" i="1" baseline="-25000" dirty="0" err="1">
                <a:latin typeface="Times New Roman" panose="02020603050405020304" pitchFamily="18" charset="0"/>
                <a:cs typeface="Times New Roman" panose="02020603050405020304" pitchFamily="18" charset="0"/>
              </a:rPr>
              <a:t>f,daralma</a:t>
            </a:r>
            <a:r>
              <a:rPr lang="tr-TR" sz="2400" b="1" i="1" baseline="-25000" dirty="0">
                <a:latin typeface="Times New Roman" panose="02020603050405020304" pitchFamily="18" charset="0"/>
                <a:cs typeface="Times New Roman" panose="02020603050405020304" pitchFamily="18" charset="0"/>
              </a:rPr>
              <a:t> </a:t>
            </a:r>
            <a:r>
              <a:rPr lang="tr-TR" sz="2400" b="1" i="1" dirty="0">
                <a:latin typeface="Times New Roman" panose="02020603050405020304" pitchFamily="18" charset="0"/>
                <a:cs typeface="Times New Roman" panose="02020603050405020304" pitchFamily="18" charset="0"/>
              </a:rPr>
              <a:t>+ </a:t>
            </a:r>
            <a:r>
              <a:rPr lang="tr-TR" sz="2400" b="1" i="1" dirty="0" err="1">
                <a:latin typeface="Times New Roman" panose="02020603050405020304" pitchFamily="18" charset="0"/>
                <a:cs typeface="Times New Roman" panose="02020603050405020304" pitchFamily="18" charset="0"/>
              </a:rPr>
              <a:t>E</a:t>
            </a:r>
            <a:r>
              <a:rPr lang="tr-TR" sz="2400" b="1" i="1" baseline="-25000" dirty="0" err="1">
                <a:latin typeface="Times New Roman" panose="02020603050405020304" pitchFamily="18" charset="0"/>
                <a:cs typeface="Times New Roman" panose="02020603050405020304" pitchFamily="18" charset="0"/>
              </a:rPr>
              <a:t>f,genişleme</a:t>
            </a:r>
            <a:r>
              <a:rPr lang="tr-TR" sz="2400" b="1" i="1" baseline="-25000" dirty="0">
                <a:latin typeface="Times New Roman" panose="02020603050405020304" pitchFamily="18" charset="0"/>
                <a:cs typeface="Times New Roman" panose="02020603050405020304" pitchFamily="18" charset="0"/>
              </a:rPr>
              <a:t> </a:t>
            </a:r>
            <a:r>
              <a:rPr lang="tr-TR" sz="2400" b="1" i="1" dirty="0">
                <a:latin typeface="Times New Roman" panose="02020603050405020304" pitchFamily="18" charset="0"/>
                <a:cs typeface="Times New Roman" panose="02020603050405020304" pitchFamily="18" charset="0"/>
              </a:rPr>
              <a:t>+ </a:t>
            </a:r>
            <a:r>
              <a:rPr lang="tr-TR" sz="2400" b="1" i="1" dirty="0" err="1">
                <a:latin typeface="Times New Roman" panose="02020603050405020304" pitchFamily="18" charset="0"/>
                <a:cs typeface="Times New Roman" panose="02020603050405020304" pitchFamily="18" charset="0"/>
              </a:rPr>
              <a:t>E</a:t>
            </a:r>
            <a:r>
              <a:rPr lang="tr-TR" sz="2400" b="1" i="1" baseline="-25000" dirty="0" err="1">
                <a:latin typeface="Times New Roman" panose="02020603050405020304" pitchFamily="18" charset="0"/>
                <a:cs typeface="Times New Roman" panose="02020603050405020304" pitchFamily="18" charset="0"/>
              </a:rPr>
              <a:t>f,boru</a:t>
            </a:r>
            <a:r>
              <a:rPr lang="tr-TR" sz="2400" b="1" i="1" baseline="-25000" dirty="0">
                <a:latin typeface="Times New Roman" panose="02020603050405020304" pitchFamily="18" charset="0"/>
                <a:cs typeface="Times New Roman" panose="02020603050405020304" pitchFamily="18" charset="0"/>
              </a:rPr>
              <a:t> bağlantı elemanları</a:t>
            </a:r>
          </a:p>
          <a:p>
            <a:pPr marL="0" indent="0" algn="just">
              <a:buNone/>
            </a:pPr>
            <a:endParaRPr lang="tr-TR" sz="2400" i="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2"/>
          <a:srcRect l="25500" t="51215" r="55564" b="38889"/>
          <a:stretch/>
        </p:blipFill>
        <p:spPr>
          <a:xfrm>
            <a:off x="4152900" y="2197101"/>
            <a:ext cx="2463800" cy="723900"/>
          </a:xfrm>
          <a:prstGeom prst="rect">
            <a:avLst/>
          </a:prstGeom>
        </p:spPr>
      </p:pic>
    </p:spTree>
    <p:extLst>
      <p:ext uri="{BB962C8B-B14F-4D97-AF65-F5344CB8AC3E}">
        <p14:creationId xmlns:p14="http://schemas.microsoft.com/office/powerpoint/2010/main" val="338276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3600" y="327024"/>
            <a:ext cx="10515600" cy="6035675"/>
          </a:xfrm>
        </p:spPr>
        <p:txBody>
          <a:bodyPr/>
          <a:lstStyle/>
          <a:p>
            <a:pPr marL="0" indent="0" algn="just">
              <a:buNone/>
            </a:pPr>
            <a:r>
              <a:rPr lang="tr-TR" b="1" dirty="0">
                <a:latin typeface="Times New Roman" panose="02020603050405020304" pitchFamily="18" charset="0"/>
                <a:cs typeface="Times New Roman" panose="02020603050405020304" pitchFamily="18" charset="0"/>
              </a:rPr>
              <a:t>Ani Daralma Nedeniyle Enerji Kaybı </a:t>
            </a:r>
            <a:r>
              <a:rPr lang="tr-TR" b="1" dirty="0" err="1">
                <a:latin typeface="Times New Roman" panose="02020603050405020304" pitchFamily="18" charset="0"/>
                <a:cs typeface="Times New Roman" panose="02020603050405020304" pitchFamily="18" charset="0"/>
              </a:rPr>
              <a:t>E</a:t>
            </a:r>
            <a:r>
              <a:rPr lang="tr-TR" b="1" baseline="-25000" dirty="0" err="1">
                <a:latin typeface="Times New Roman" panose="02020603050405020304" pitchFamily="18" charset="0"/>
                <a:cs typeface="Times New Roman" panose="02020603050405020304" pitchFamily="18" charset="0"/>
              </a:rPr>
              <a:t>f,daralma</a:t>
            </a:r>
            <a:endParaRPr lang="tr-TR"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Bir borunun çapı aniden azalırsa veya nadir hallerde tankta tutulan bir sıvı boruya girdiğinde akışta bir daralma vardır. Borunun kesitinde ani bir daralma enerji açığa çıkmasına neden olur. Üst akım hızı ise ani daralma nedeniyle aşağıdaki gibi belirlenir.</a:t>
            </a:r>
          </a:p>
          <a:p>
            <a:pPr marL="0" indent="0">
              <a:buNone/>
            </a:pPr>
            <a:endParaRPr lang="tr-TR" dirty="0"/>
          </a:p>
        </p:txBody>
      </p:sp>
      <p:pic>
        <p:nvPicPr>
          <p:cNvPr id="4" name="Resim 3"/>
          <p:cNvPicPr/>
          <p:nvPr/>
        </p:nvPicPr>
        <p:blipFill rotWithShape="1">
          <a:blip r:embed="rId2"/>
          <a:srcRect l="45139" t="23979" r="40642" b="63242"/>
          <a:stretch/>
        </p:blipFill>
        <p:spPr bwMode="auto">
          <a:xfrm>
            <a:off x="4524375" y="2794000"/>
            <a:ext cx="2159000" cy="1130300"/>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2"/>
          <a:srcRect l="29596" t="39405" r="27249" b="30307"/>
          <a:stretch/>
        </p:blipFill>
        <p:spPr bwMode="auto">
          <a:xfrm>
            <a:off x="3625850" y="3835399"/>
            <a:ext cx="5403850" cy="2057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107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0900" y="339724"/>
            <a:ext cx="10515600" cy="6035675"/>
          </a:xfrm>
        </p:spPr>
        <p:txBody>
          <a:bodyPr/>
          <a:lstStyle/>
          <a:p>
            <a:pPr marL="0" indent="0" algn="just">
              <a:buNone/>
            </a:pPr>
            <a:r>
              <a:rPr lang="tr-TR" b="1" dirty="0">
                <a:latin typeface="Times New Roman" panose="02020603050405020304" pitchFamily="18" charset="0"/>
                <a:cs typeface="Times New Roman" panose="02020603050405020304" pitchFamily="18" charset="0"/>
              </a:rPr>
              <a:t>Ani Genleşme Nedeniyle Enerji Kaybı </a:t>
            </a:r>
            <a:endParaRPr lang="tr-TR"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Ani daralmaya benzer şekilde borunun kesitinde ani bir artış sürtünme nedeniyle enerji kaybına neden olacaktır. Enerji kaybı;</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ve katsayı </a:t>
            </a:r>
            <a:r>
              <a:rPr lang="tr-TR" sz="2400" dirty="0" err="1">
                <a:latin typeface="Times New Roman" panose="02020603050405020304" pitchFamily="18" charset="0"/>
                <a:cs typeface="Times New Roman" panose="02020603050405020304" pitchFamily="18" charset="0"/>
              </a:rPr>
              <a:t>C</a:t>
            </a:r>
            <a:r>
              <a:rPr lang="tr-TR" sz="2400" baseline="-25000" dirty="0" err="1">
                <a:latin typeface="Times New Roman" panose="02020603050405020304" pitchFamily="18" charset="0"/>
                <a:cs typeface="Times New Roman" panose="02020603050405020304" pitchFamily="18" charset="0"/>
              </a:rPr>
              <a:t>fe</a:t>
            </a:r>
            <a:r>
              <a:rPr lang="tr-TR" sz="2400" baseline="-250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bu durumda;</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b="1" dirty="0">
                <a:latin typeface="Times New Roman" panose="02020603050405020304" pitchFamily="18" charset="0"/>
                <a:cs typeface="Times New Roman" panose="02020603050405020304" pitchFamily="18" charset="0"/>
              </a:rPr>
              <a:t>Boru Bağlantı Elemanları Nedeniyle Enerji Kayıpları</a:t>
            </a:r>
          </a:p>
          <a:p>
            <a:pPr marL="0" indent="0" algn="just">
              <a:buNone/>
            </a:pPr>
            <a:r>
              <a:rPr lang="tr-TR" sz="2400" dirty="0"/>
              <a:t>Dirsek T ve valf gibi tüm boru elemanları sürtünme nedeniyle enerji kaybına katkı yapacaktır. Boru bağlantı elemanları nedeniyle enerji kaybı</a:t>
            </a:r>
          </a:p>
          <a:p>
            <a:pPr marL="0" indent="0" algn="just">
              <a:buNone/>
            </a:pPr>
            <a:endParaRPr lang="tr-TR" sz="2400" dirty="0"/>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p:txBody>
      </p:sp>
      <p:pic>
        <p:nvPicPr>
          <p:cNvPr id="4" name="Resim 3"/>
          <p:cNvPicPr/>
          <p:nvPr/>
        </p:nvPicPr>
        <p:blipFill rotWithShape="1">
          <a:blip r:embed="rId2"/>
          <a:srcRect l="45470" t="39404" r="42460" b="47069"/>
          <a:stretch/>
        </p:blipFill>
        <p:spPr bwMode="auto">
          <a:xfrm>
            <a:off x="4731385" y="1495424"/>
            <a:ext cx="2213610" cy="1474788"/>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2"/>
          <a:srcRect l="44444" t="62105" r="40235" b="24885"/>
          <a:stretch/>
        </p:blipFill>
        <p:spPr bwMode="auto">
          <a:xfrm>
            <a:off x="4731385" y="2805113"/>
            <a:ext cx="2647315" cy="1106488"/>
          </a:xfrm>
          <a:prstGeom prst="rect">
            <a:avLst/>
          </a:prstGeom>
          <a:ln>
            <a:noFill/>
          </a:ln>
          <a:extLst>
            <a:ext uri="{53640926-AAD7-44D8-BBD7-CCE9431645EC}">
              <a14:shadowObscured xmlns:a14="http://schemas.microsoft.com/office/drawing/2010/main"/>
            </a:ext>
          </a:extLst>
        </p:spPr>
      </p:pic>
      <p:pic>
        <p:nvPicPr>
          <p:cNvPr id="6" name="Resim 5"/>
          <p:cNvPicPr/>
          <p:nvPr/>
        </p:nvPicPr>
        <p:blipFill rotWithShape="1">
          <a:blip r:embed="rId3"/>
          <a:srcRect l="42236" t="50323" r="46031" b="34948"/>
          <a:stretch/>
        </p:blipFill>
        <p:spPr bwMode="auto">
          <a:xfrm>
            <a:off x="4979669" y="5272091"/>
            <a:ext cx="1965325" cy="15859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890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1000"/>
            <a:ext cx="10515600" cy="5795963"/>
          </a:xfrm>
        </p:spPr>
        <p:txBody>
          <a:bodyPr>
            <a:normAutofit/>
          </a:bodyPr>
          <a:lstStyle/>
          <a:p>
            <a:pPr marL="0" indent="0" algn="just">
              <a:buNone/>
            </a:pPr>
            <a:r>
              <a:rPr lang="tr-TR" sz="2400" dirty="0"/>
              <a:t>Farklı bağlantı elemanları için kayıp katsayılarının değerleri Tabloda verilmektedir. Akışkan taşıma sisteminde kaç bağlantı elemanı kullanıldığına bağlı olarak tüm bağlantı elemanları değerleri toplanır.</a:t>
            </a:r>
          </a:p>
          <a:p>
            <a:pPr marL="0" indent="0" algn="just">
              <a:buNone/>
            </a:pPr>
            <a:r>
              <a:rPr lang="tr-TR" sz="2400" dirty="0"/>
              <a:t>Sıvı taşıma sistemine monte edilebilen ısı değiştirici gibi diğer işlem ekipmanları sürtünme nedeniyle belli bir basınç düşmesine uğrayacaktır. Basınç düşüşü bilinmiyorsa ölçüm ile bulunmalıdır. Ölçülen basınç düşme değeri daha sonra uygun enerji birimlerini elde etmek için sıvı yoğunluğuna bölünecektir.</a:t>
            </a:r>
          </a:p>
          <a:p>
            <a:pPr marL="0" indent="0" algn="just">
              <a:buNone/>
            </a:pPr>
            <a:r>
              <a:rPr lang="tr-TR" sz="2400" b="1" dirty="0"/>
              <a:t>Pompanın Güç Gereksinimi</a:t>
            </a:r>
            <a:endParaRPr lang="tr-TR" sz="2400" dirty="0"/>
          </a:p>
          <a:p>
            <a:pPr marL="0" indent="0" algn="just">
              <a:buNone/>
            </a:pPr>
            <a:r>
              <a:rPr lang="tr-TR" sz="2400" dirty="0"/>
              <a:t>Bir sıvıyı bir noktadan başka bir noktaya pompa ile aktarma ile ilgili enerjideki tüm değişimi bilerek pompanın güç gereksinimini hesaplayabiliriz.</a:t>
            </a:r>
          </a:p>
          <a:p>
            <a:pPr marL="0" indent="0" algn="just">
              <a:buNone/>
            </a:pPr>
            <a:r>
              <a:rPr lang="tr-TR" sz="2400" dirty="0"/>
              <a:t>Pompa için gerekli güç gereksinimini</a:t>
            </a:r>
          </a:p>
          <a:p>
            <a:pPr marL="0" indent="0" algn="just">
              <a:buNone/>
            </a:pPr>
            <a:endParaRPr lang="tr-TR" sz="2400"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Akış Çizelgesi: Bağlayıcı 7"/>
          <p:cNvSpPr/>
          <p:nvPr/>
        </p:nvSpPr>
        <p:spPr>
          <a:xfrm>
            <a:off x="6243637" y="5816313"/>
            <a:ext cx="82731" cy="1254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9" name="Rectangle 6"/>
          <p:cNvSpPr>
            <a:spLocks noChangeArrowheads="1"/>
          </p:cNvSpPr>
          <p:nvPr/>
        </p:nvSpPr>
        <p:spPr bwMode="auto">
          <a:xfrm>
            <a:off x="3622314" y="5733763"/>
            <a:ext cx="3620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altLang="tr-TR"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Güç = </a:t>
            </a:r>
            <a:r>
              <a:rPr kumimoji="0" lang="tr-TR" altLang="tr-TR"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tr-TR" altLang="tr-TR"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tr-TR" altLang="tr-TR"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m(</a:t>
            </a:r>
            <a:r>
              <a:rPr kumimoji="0" lang="tr-TR" altLang="tr-TR" sz="32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E</a:t>
            </a:r>
            <a:r>
              <a:rPr kumimoji="0" lang="tr-TR" altLang="tr-TR" sz="32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p</a:t>
            </a:r>
            <a:r>
              <a:rPr kumimoji="0" lang="tr-TR" altLang="tr-TR" sz="32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tr-TR" altLang="tr-TR"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p>
        </p:txBody>
      </p:sp>
    </p:spTree>
    <p:extLst>
      <p:ext uri="{BB962C8B-B14F-4D97-AF65-F5344CB8AC3E}">
        <p14:creationId xmlns:p14="http://schemas.microsoft.com/office/powerpoint/2010/main" val="870279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39</TotalTime>
  <Words>778</Words>
  <Application>Microsoft Office PowerPoint</Application>
  <PresentationFormat>Geniş ekran</PresentationFormat>
  <Paragraphs>59</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Arial</vt:lpstr>
      <vt:lpstr>Cambria</vt:lpstr>
      <vt:lpstr>Rockwell</vt:lpstr>
      <vt:lpstr>Rockwell Condensed</vt:lpstr>
      <vt:lpstr>Times New Roman</vt:lpstr>
      <vt:lpstr>Verdana</vt:lpstr>
      <vt:lpstr>Wingdings</vt:lpstr>
      <vt:lpstr>Tahta Yazı</vt:lpstr>
      <vt:lpstr>SÜT ENDÜSTRİSİNDE İŞLEM MÜHENDİSLİĞİ  Ders kapsamında sunulan slaytlardaki tüm yazılı ve görsel materyaller; Singh, R.P. Ve Heldman D.R. 2014. Introduction to Food Engineering, 5th Edition, Elsevier Inc., Oxford, the UK, 869 pages. ISBN: 978-0-12-388530-9 ve Baysal, T., İçier, F. (Çeviri Editörleri). 2020. Gıda Mühendisliğine Giriş (Singh, R.P. ve Heidman, R., Introduction to Food Engineering 5. Basımından Çeviri), Nobel Akademik Yayıncılık. Türkiye, 864 sayfa. ISBN: 978-605-320-151-9. künyeli kitaplardan alınmıştır.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SÜT ENDÜSTRİSİNDE İŞLEM MÜHENDİSLİĞİ  Ders kapsamında sunulan slaytlardaki tüm yazılı ve görsel materyaller; Singh, R.P. Ve Heldman D.R. 2014. Introduction to Food Engineering, 5th Edition, Elsevier Inc., Oxford, the UK, 869 pages. ISBN: 978-0-12-388530-9 ve Baysal, T., İçier, F. (Çeviri Editörleri). 2020. Gıda Mühendisliğine Giriş (Singh, R.P. ve Heidman, R., Introduction to Food Engineering 5. Basımından Çeviri), Nobel Akademik Yayıncılık. Türkiye, 864 sayfa. ISBN: 978-605-320-151-9. künyeli kitaplardan alınmıştır.</dc:title>
  <dc:creator>Birce Mercanoglu Taban</dc:creator>
  <cp:lastModifiedBy>Birce Mercanoglu Taban</cp:lastModifiedBy>
  <cp:revision>9</cp:revision>
  <dcterms:created xsi:type="dcterms:W3CDTF">2021-11-28T10:58:00Z</dcterms:created>
  <dcterms:modified xsi:type="dcterms:W3CDTF">2021-11-28T11:37:39Z</dcterms:modified>
</cp:coreProperties>
</file>