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Kondanse</a:t>
            </a:r>
            <a:r>
              <a:rPr lang="tr-TR" dirty="0" smtClean="0"/>
              <a:t> Halkalı Aromatik Bileşikler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54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 veya daha çok benzen halkasının </a:t>
            </a:r>
            <a:r>
              <a:rPr lang="tr-TR" dirty="0" smtClean="0"/>
              <a:t>birleşmesi ile  </a:t>
            </a:r>
            <a:r>
              <a:rPr lang="tr-TR" dirty="0"/>
              <a:t>oluşan bileşiklere “bitişik halkalı aromatik bileşikler” denir. </a:t>
            </a:r>
            <a:endParaRPr lang="tr-TR" dirty="0" smtClean="0"/>
          </a:p>
          <a:p>
            <a:r>
              <a:rPr lang="tr-TR" dirty="0"/>
              <a:t>E</a:t>
            </a:r>
            <a:r>
              <a:rPr lang="tr-TR" dirty="0" smtClean="0"/>
              <a:t>n basit yapıda olanı, </a:t>
            </a:r>
            <a:r>
              <a:rPr lang="tr-TR" dirty="0"/>
              <a:t>iki benzen halkasının </a:t>
            </a:r>
            <a:r>
              <a:rPr lang="tr-TR" dirty="0" smtClean="0"/>
              <a:t>birleşmesi ile </a:t>
            </a:r>
            <a:r>
              <a:rPr lang="tr-TR" dirty="0"/>
              <a:t>oluşan naftalindir. </a:t>
            </a:r>
            <a:endParaRPr lang="tr-TR" dirty="0" smtClean="0"/>
          </a:p>
          <a:p>
            <a:r>
              <a:rPr lang="tr-TR" dirty="0" smtClean="0"/>
              <a:t>Üç</a:t>
            </a:r>
            <a:r>
              <a:rPr lang="tr-TR" dirty="0"/>
              <a:t>, dört, beş benzen halkasının çizgisel olarak </a:t>
            </a:r>
            <a:r>
              <a:rPr lang="tr-TR" dirty="0" smtClean="0"/>
              <a:t>birleşmesiyle sonunda </a:t>
            </a:r>
            <a:r>
              <a:rPr lang="tr-TR" dirty="0" err="1"/>
              <a:t>antrasen</a:t>
            </a:r>
            <a:r>
              <a:rPr lang="tr-TR" dirty="0"/>
              <a:t>, </a:t>
            </a:r>
            <a:r>
              <a:rPr lang="tr-TR" dirty="0" err="1"/>
              <a:t>naftasen</a:t>
            </a:r>
            <a:r>
              <a:rPr lang="tr-TR" dirty="0"/>
              <a:t> (</a:t>
            </a:r>
            <a:r>
              <a:rPr lang="tr-TR" dirty="0" err="1"/>
              <a:t>tetrasen</a:t>
            </a:r>
            <a:r>
              <a:rPr lang="tr-TR" dirty="0"/>
              <a:t>), </a:t>
            </a:r>
            <a:r>
              <a:rPr lang="tr-TR" dirty="0" err="1" smtClean="0"/>
              <a:t>pentasen</a:t>
            </a:r>
            <a:r>
              <a:rPr lang="tr-TR" dirty="0" smtClean="0"/>
              <a:t> meydana </a:t>
            </a:r>
            <a:r>
              <a:rPr lang="tr-TR" dirty="0"/>
              <a:t>gelir.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8997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Naftalin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Naftalin, </a:t>
            </a:r>
            <a:r>
              <a:rPr lang="tr-TR" dirty="0" err="1" smtClean="0"/>
              <a:t>sublimleşme</a:t>
            </a:r>
            <a:r>
              <a:rPr lang="tr-TR" dirty="0" smtClean="0"/>
              <a:t> </a:t>
            </a:r>
            <a:r>
              <a:rPr lang="tr-TR" dirty="0"/>
              <a:t>özelliği olan renksiz pulcuklar halinde kristalli bir </a:t>
            </a:r>
            <a:r>
              <a:rPr lang="tr-TR" dirty="0" smtClean="0"/>
              <a:t>bileşiktir. Keskin </a:t>
            </a:r>
            <a:r>
              <a:rPr lang="tr-TR" dirty="0"/>
              <a:t>bir kokusu </a:t>
            </a:r>
            <a:r>
              <a:rPr lang="tr-TR" dirty="0" smtClean="0"/>
              <a:t>vardır, </a:t>
            </a:r>
            <a:r>
              <a:rPr lang="tr-TR" dirty="0"/>
              <a:t>suda çözünmez, organik çözücülerde çözünür. Naftalin, evlerde güve tozu olarak kullanılmaktadır. </a:t>
            </a:r>
          </a:p>
          <a:p>
            <a:r>
              <a:rPr lang="tr-TR" dirty="0" err="1"/>
              <a:t>H</a:t>
            </a:r>
            <a:r>
              <a:rPr lang="tr-TR" dirty="0" err="1" smtClean="0"/>
              <a:t>alojenlenme</a:t>
            </a:r>
            <a:r>
              <a:rPr lang="tr-TR" dirty="0"/>
              <a:t>, </a:t>
            </a:r>
            <a:r>
              <a:rPr lang="tr-TR" dirty="0" err="1"/>
              <a:t>nitrolanma</a:t>
            </a:r>
            <a:r>
              <a:rPr lang="tr-TR" dirty="0"/>
              <a:t>, </a:t>
            </a:r>
            <a:r>
              <a:rPr lang="tr-TR" dirty="0" err="1"/>
              <a:t>sulfolanma</a:t>
            </a:r>
            <a:r>
              <a:rPr lang="tr-TR" dirty="0"/>
              <a:t> gibi tipik aromatik </a:t>
            </a:r>
            <a:r>
              <a:rPr lang="tr-TR" dirty="0" err="1"/>
              <a:t>substitüsyon</a:t>
            </a:r>
            <a:r>
              <a:rPr lang="tr-TR" dirty="0"/>
              <a:t> reaksiyonlarını verir. Naftalin halkasında tek </a:t>
            </a:r>
            <a:r>
              <a:rPr lang="tr-TR" dirty="0" err="1"/>
              <a:t>substitüent</a:t>
            </a:r>
            <a:r>
              <a:rPr lang="tr-TR" dirty="0"/>
              <a:t> var ise bu, 1- veya 2- ya da </a:t>
            </a:r>
            <a:r>
              <a:rPr lang="el-GR" dirty="0"/>
              <a:t>α- </a:t>
            </a:r>
            <a:r>
              <a:rPr lang="tr-TR" dirty="0"/>
              <a:t>veya </a:t>
            </a:r>
            <a:r>
              <a:rPr lang="el-GR" dirty="0"/>
              <a:t>β- </a:t>
            </a:r>
            <a:r>
              <a:rPr lang="tr-TR" dirty="0"/>
              <a:t>simgeleriyle </a:t>
            </a:r>
            <a:r>
              <a:rPr lang="tr-TR" dirty="0" smtClean="0"/>
              <a:t>gösterilebilir.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9292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Heterosiklik</a:t>
            </a:r>
            <a:r>
              <a:rPr lang="tr-TR" b="1" dirty="0"/>
              <a:t> bileşikler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Halka içi atomlarından en az biri </a:t>
            </a:r>
            <a:r>
              <a:rPr lang="tr-TR" dirty="0" err="1"/>
              <a:t>hetero</a:t>
            </a:r>
            <a:r>
              <a:rPr lang="tr-TR" dirty="0"/>
              <a:t>-atom olan halkalı bileşiklere “</a:t>
            </a:r>
            <a:r>
              <a:rPr lang="tr-TR" dirty="0" err="1"/>
              <a:t>heterosiklik</a:t>
            </a:r>
            <a:r>
              <a:rPr lang="tr-TR" dirty="0"/>
              <a:t> bileşikler” denir. </a:t>
            </a:r>
            <a:endParaRPr lang="tr-TR" dirty="0" smtClean="0"/>
          </a:p>
          <a:p>
            <a:r>
              <a:rPr lang="tr-TR" dirty="0" smtClean="0"/>
              <a:t>Halka</a:t>
            </a:r>
            <a:r>
              <a:rPr lang="tr-TR" dirty="0"/>
              <a:t>, 3’lü, 4’lü, 5’li, 6’lı veya daha büyük </a:t>
            </a:r>
            <a:r>
              <a:rPr lang="tr-TR" dirty="0" smtClean="0"/>
              <a:t>olabilir. </a:t>
            </a:r>
            <a:r>
              <a:rPr lang="tr-TR" dirty="0" err="1"/>
              <a:t>H</a:t>
            </a:r>
            <a:r>
              <a:rPr lang="tr-TR" dirty="0" err="1" smtClean="0"/>
              <a:t>etero</a:t>
            </a:r>
            <a:r>
              <a:rPr lang="tr-TR" dirty="0" smtClean="0"/>
              <a:t>-atom </a:t>
            </a:r>
            <a:r>
              <a:rPr lang="tr-TR" dirty="0"/>
              <a:t>ise iki veya üç bağ yapabilen oksijen (O), kükürt (S) ve azot (N) gibi herhangi bir atom olabilir.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6929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Üçlü ve dörtlü halkalı </a:t>
            </a:r>
            <a:r>
              <a:rPr lang="tr-TR" dirty="0" err="1"/>
              <a:t>heterosiklik</a:t>
            </a:r>
            <a:r>
              <a:rPr lang="tr-TR" dirty="0"/>
              <a:t> </a:t>
            </a:r>
            <a:r>
              <a:rPr lang="tr-TR" dirty="0" smtClean="0"/>
              <a:t>bileşikler:</a:t>
            </a:r>
          </a:p>
          <a:p>
            <a:r>
              <a:rPr lang="tr-TR" dirty="0"/>
              <a:t>Üçlü ve dörtlü halkalı </a:t>
            </a:r>
            <a:r>
              <a:rPr lang="tr-TR" dirty="0" err="1"/>
              <a:t>heterosiklik</a:t>
            </a:r>
            <a:r>
              <a:rPr lang="tr-TR" dirty="0"/>
              <a:t> bileşikler, açı gerginliğinden dolayı fazla kararlı yapıya sahip değillerdir. Oksijen, kükürt ve azot içeren üçlü ve dörtlü </a:t>
            </a:r>
            <a:r>
              <a:rPr lang="tr-TR" dirty="0" err="1"/>
              <a:t>heterosiklik</a:t>
            </a:r>
            <a:r>
              <a:rPr lang="tr-TR" dirty="0"/>
              <a:t> bileşikler </a:t>
            </a:r>
            <a:r>
              <a:rPr lang="tr-TR" dirty="0" smtClean="0"/>
              <a:t>bulunur.</a:t>
            </a:r>
          </a:p>
          <a:p>
            <a:r>
              <a:rPr lang="tr-TR" dirty="0" smtClean="0"/>
              <a:t> </a:t>
            </a:r>
            <a:r>
              <a:rPr lang="tr-TR" dirty="0" err="1"/>
              <a:t>Oksetan</a:t>
            </a:r>
            <a:r>
              <a:rPr lang="tr-TR" dirty="0"/>
              <a:t>, </a:t>
            </a:r>
            <a:r>
              <a:rPr lang="tr-TR" dirty="0" err="1"/>
              <a:t>tietan</a:t>
            </a:r>
            <a:r>
              <a:rPr lang="tr-TR" dirty="0"/>
              <a:t> ve </a:t>
            </a:r>
            <a:r>
              <a:rPr lang="tr-TR" dirty="0" err="1"/>
              <a:t>azetidin</a:t>
            </a:r>
            <a:r>
              <a:rPr lang="tr-TR" dirty="0"/>
              <a:t>, biri veya ikisi halojen olan 1,3-disubstitüe bileşiklerin halka kapanmasıyla elde </a:t>
            </a:r>
            <a:r>
              <a:rPr lang="tr-TR" dirty="0" smtClean="0"/>
              <a:t>edilebilir. Bu </a:t>
            </a:r>
            <a:r>
              <a:rPr lang="tr-TR" dirty="0"/>
              <a:t>reaksiyonlarda yan ürün olarak lineer polimerler oluşur. </a:t>
            </a:r>
          </a:p>
          <a:p>
            <a:r>
              <a:rPr lang="tr-TR" dirty="0"/>
              <a:t>Üçlü ve dörtlü halkalı </a:t>
            </a:r>
            <a:r>
              <a:rPr lang="tr-TR" dirty="0" err="1"/>
              <a:t>heterosiklik</a:t>
            </a:r>
            <a:r>
              <a:rPr lang="tr-TR" dirty="0"/>
              <a:t> bileşiklerin reaksiyonları, genelde halka açılması şeklindedir.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6034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Beşli halkada tek </a:t>
            </a:r>
            <a:r>
              <a:rPr lang="tr-TR" dirty="0" err="1"/>
              <a:t>hetero</a:t>
            </a:r>
            <a:r>
              <a:rPr lang="tr-TR" dirty="0"/>
              <a:t>-atomlu </a:t>
            </a:r>
            <a:r>
              <a:rPr lang="tr-TR" dirty="0" smtClean="0"/>
              <a:t>bileşikler:</a:t>
            </a:r>
          </a:p>
          <a:p>
            <a:r>
              <a:rPr lang="tr-TR" dirty="0" err="1"/>
              <a:t>Pirol</a:t>
            </a:r>
            <a:r>
              <a:rPr lang="tr-TR" dirty="0"/>
              <a:t>, </a:t>
            </a:r>
            <a:r>
              <a:rPr lang="tr-TR" dirty="0" err="1"/>
              <a:t>furan</a:t>
            </a:r>
            <a:r>
              <a:rPr lang="tr-TR" dirty="0"/>
              <a:t> ve </a:t>
            </a:r>
            <a:r>
              <a:rPr lang="tr-TR" dirty="0" err="1"/>
              <a:t>tiyofen</a:t>
            </a:r>
            <a:r>
              <a:rPr lang="tr-TR" dirty="0"/>
              <a:t>, aromatik özellikler gösteren oldukça kararlı bileşiklerdir. </a:t>
            </a:r>
            <a:endParaRPr lang="tr-TR" dirty="0" smtClean="0"/>
          </a:p>
          <a:p>
            <a:r>
              <a:rPr lang="tr-TR" b="1" dirty="0" err="1"/>
              <a:t>Pirol</a:t>
            </a:r>
            <a:r>
              <a:rPr lang="tr-TR" b="1" dirty="0"/>
              <a:t> </a:t>
            </a:r>
            <a:endParaRPr lang="tr-TR" dirty="0"/>
          </a:p>
          <a:p>
            <a:r>
              <a:rPr lang="tr-TR" dirty="0" err="1"/>
              <a:t>Pirol</a:t>
            </a:r>
            <a:r>
              <a:rPr lang="tr-TR" dirty="0"/>
              <a:t> halka sistemi, klorofil ve “</a:t>
            </a:r>
            <a:r>
              <a:rPr lang="tr-TR" dirty="0" err="1"/>
              <a:t>hem”i</a:t>
            </a:r>
            <a:r>
              <a:rPr lang="tr-TR" dirty="0"/>
              <a:t> oluşturan porfirin halkasında ve dolayısıyla hemoglobin, </a:t>
            </a:r>
            <a:r>
              <a:rPr lang="tr-TR" dirty="0" err="1"/>
              <a:t>koproporfirin</a:t>
            </a:r>
            <a:r>
              <a:rPr lang="tr-TR" dirty="0"/>
              <a:t>, </a:t>
            </a:r>
            <a:r>
              <a:rPr lang="tr-TR" dirty="0" err="1"/>
              <a:t>üroporfirin</a:t>
            </a:r>
            <a:r>
              <a:rPr lang="tr-TR" dirty="0"/>
              <a:t> gibi bileşikler ile safra renk maddeleri olan </a:t>
            </a:r>
            <a:r>
              <a:rPr lang="tr-TR" dirty="0" err="1"/>
              <a:t>bilirubin</a:t>
            </a:r>
            <a:r>
              <a:rPr lang="tr-TR" dirty="0"/>
              <a:t> ve </a:t>
            </a:r>
            <a:r>
              <a:rPr lang="tr-TR" dirty="0" err="1"/>
              <a:t>biliverdinde</a:t>
            </a:r>
            <a:r>
              <a:rPr lang="tr-TR" dirty="0"/>
              <a:t>, vitamin B</a:t>
            </a:r>
            <a:r>
              <a:rPr lang="tr-TR" baseline="30000" dirty="0"/>
              <a:t>12 </a:t>
            </a:r>
            <a:r>
              <a:rPr lang="tr-TR" dirty="0" smtClean="0"/>
              <a:t>deki </a:t>
            </a:r>
            <a:r>
              <a:rPr lang="tr-TR" dirty="0" err="1"/>
              <a:t>korrin</a:t>
            </a:r>
            <a:r>
              <a:rPr lang="tr-TR" dirty="0"/>
              <a:t> halkasında, bazı enzimlerde, </a:t>
            </a:r>
            <a:r>
              <a:rPr lang="tr-TR" dirty="0" err="1"/>
              <a:t>prolin</a:t>
            </a:r>
            <a:r>
              <a:rPr lang="tr-TR" dirty="0"/>
              <a:t> ve </a:t>
            </a:r>
            <a:r>
              <a:rPr lang="tr-TR" dirty="0" err="1"/>
              <a:t>hidroksiprolin</a:t>
            </a:r>
            <a:r>
              <a:rPr lang="tr-TR" dirty="0"/>
              <a:t> amino asitlerinde ve bazı </a:t>
            </a:r>
            <a:r>
              <a:rPr lang="tr-TR" dirty="0" err="1"/>
              <a:t>alkaloidlerde</a:t>
            </a:r>
            <a:r>
              <a:rPr lang="tr-TR" dirty="0"/>
              <a:t> bulunur; yani doğal bir halkadır.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4791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İndol</a:t>
            </a:r>
            <a:r>
              <a:rPr lang="tr-TR" b="1" dirty="0"/>
              <a:t> (</a:t>
            </a:r>
            <a:r>
              <a:rPr lang="tr-TR" b="1" dirty="0" err="1"/>
              <a:t>benzopirol</a:t>
            </a:r>
            <a:r>
              <a:rPr lang="tr-TR" b="1" dirty="0"/>
              <a:t>; ), </a:t>
            </a:r>
            <a:endParaRPr lang="tr-TR" b="1" dirty="0" smtClean="0"/>
          </a:p>
          <a:p>
            <a:r>
              <a:rPr lang="tr-TR" dirty="0" err="1" smtClean="0"/>
              <a:t>İndol</a:t>
            </a:r>
            <a:r>
              <a:rPr lang="tr-TR" dirty="0" smtClean="0"/>
              <a:t> </a:t>
            </a:r>
            <a:r>
              <a:rPr lang="tr-TR" dirty="0"/>
              <a:t>halkası, doğada birçok bileşikte </a:t>
            </a:r>
            <a:r>
              <a:rPr lang="tr-TR" dirty="0" smtClean="0"/>
              <a:t>bulunur. Bir </a:t>
            </a:r>
            <a:r>
              <a:rPr lang="tr-TR" dirty="0"/>
              <a:t>amino asit olan </a:t>
            </a:r>
            <a:r>
              <a:rPr lang="tr-TR" dirty="0" err="1"/>
              <a:t>triptofan</a:t>
            </a:r>
            <a:r>
              <a:rPr lang="tr-TR" dirty="0"/>
              <a:t>, </a:t>
            </a:r>
            <a:r>
              <a:rPr lang="el-GR" dirty="0"/>
              <a:t>β-</a:t>
            </a:r>
            <a:r>
              <a:rPr lang="tr-TR" dirty="0" err="1"/>
              <a:t>indolil</a:t>
            </a:r>
            <a:r>
              <a:rPr lang="tr-TR" dirty="0"/>
              <a:t> </a:t>
            </a:r>
            <a:r>
              <a:rPr lang="tr-TR" dirty="0" err="1"/>
              <a:t>alanindir</a:t>
            </a:r>
            <a:r>
              <a:rPr lang="tr-TR" dirty="0"/>
              <a:t>; </a:t>
            </a:r>
            <a:r>
              <a:rPr lang="tr-TR" dirty="0" err="1"/>
              <a:t>triptofanın</a:t>
            </a:r>
            <a:r>
              <a:rPr lang="tr-TR" dirty="0"/>
              <a:t> </a:t>
            </a:r>
            <a:r>
              <a:rPr lang="tr-TR" dirty="0" err="1"/>
              <a:t>metaboliti</a:t>
            </a:r>
            <a:r>
              <a:rPr lang="tr-TR" dirty="0"/>
              <a:t> olan ve insan dışkısında bulunan </a:t>
            </a:r>
            <a:r>
              <a:rPr lang="tr-TR" dirty="0" err="1"/>
              <a:t>skatol</a:t>
            </a:r>
            <a:r>
              <a:rPr lang="tr-TR" dirty="0"/>
              <a:t>, </a:t>
            </a:r>
            <a:r>
              <a:rPr lang="el-GR" dirty="0"/>
              <a:t>β-</a:t>
            </a:r>
            <a:r>
              <a:rPr lang="tr-TR" dirty="0" err="1"/>
              <a:t>metilindoldür</a:t>
            </a:r>
            <a:r>
              <a:rPr lang="tr-TR" dirty="0"/>
              <a:t>; indol-3-asetik asit, bir bitki büyüme </a:t>
            </a:r>
            <a:r>
              <a:rPr lang="tr-TR" dirty="0" smtClean="0"/>
              <a:t>hormonudur. Bazı </a:t>
            </a:r>
            <a:r>
              <a:rPr lang="tr-TR" dirty="0"/>
              <a:t>alkaloitlerde </a:t>
            </a:r>
            <a:r>
              <a:rPr lang="tr-TR" dirty="0" err="1"/>
              <a:t>indol</a:t>
            </a:r>
            <a:r>
              <a:rPr lang="tr-TR" dirty="0"/>
              <a:t> halkası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3814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Porfirin, </a:t>
            </a:r>
            <a:endParaRPr lang="tr-TR" b="1" dirty="0" smtClean="0"/>
          </a:p>
          <a:p>
            <a:r>
              <a:rPr lang="tr-TR" dirty="0" smtClean="0"/>
              <a:t>4 </a:t>
            </a:r>
            <a:r>
              <a:rPr lang="tr-TR" dirty="0" err="1"/>
              <a:t>pirol</a:t>
            </a:r>
            <a:r>
              <a:rPr lang="tr-TR" dirty="0"/>
              <a:t> halkasının birbirine metilen (−CH</a:t>
            </a:r>
            <a:r>
              <a:rPr lang="tr-TR" baseline="30000" dirty="0"/>
              <a:t>2</a:t>
            </a:r>
            <a:r>
              <a:rPr lang="tr-TR" dirty="0"/>
              <a:t>−) ya da metin (−CH=) köprüleriyle bağlanarak oluşturduğu halkalı bir sistemdir. </a:t>
            </a:r>
            <a:endParaRPr lang="tr-TR" dirty="0" smtClean="0"/>
          </a:p>
          <a:p>
            <a:r>
              <a:rPr lang="tr-TR" dirty="0" smtClean="0"/>
              <a:t>En </a:t>
            </a:r>
            <a:r>
              <a:rPr lang="tr-TR" dirty="0"/>
              <a:t>basit porfirinler, 4 metilen köprüsü içeren </a:t>
            </a:r>
            <a:r>
              <a:rPr lang="tr-TR" dirty="0" err="1"/>
              <a:t>porfinojen</a:t>
            </a:r>
            <a:r>
              <a:rPr lang="tr-TR" dirty="0"/>
              <a:t> ve 4 metin köprüsü içeren </a:t>
            </a:r>
            <a:r>
              <a:rPr lang="tr-TR" dirty="0" err="1"/>
              <a:t>porfindir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b="1" dirty="0"/>
              <a:t>Hemoglobin, </a:t>
            </a:r>
            <a:r>
              <a:rPr lang="tr-TR" dirty="0"/>
              <a:t>kırmızı renkli önemli bir kan </a:t>
            </a:r>
            <a:r>
              <a:rPr lang="tr-TR" dirty="0" smtClean="0"/>
              <a:t>proteinidir. </a:t>
            </a:r>
            <a:r>
              <a:rPr lang="tr-TR" dirty="0"/>
              <a:t>H</a:t>
            </a:r>
            <a:r>
              <a:rPr lang="tr-TR" dirty="0" smtClean="0"/>
              <a:t>em </a:t>
            </a:r>
            <a:r>
              <a:rPr lang="tr-TR" dirty="0"/>
              <a:t>ve </a:t>
            </a:r>
            <a:r>
              <a:rPr lang="tr-TR" dirty="0" err="1"/>
              <a:t>globin</a:t>
            </a:r>
            <a:r>
              <a:rPr lang="tr-TR" dirty="0"/>
              <a:t> olmak üzere iki kısımdan oluşur. Hem, </a:t>
            </a:r>
            <a:r>
              <a:rPr lang="tr-TR" dirty="0" err="1"/>
              <a:t>porfin</a:t>
            </a:r>
            <a:r>
              <a:rPr lang="tr-TR" dirty="0"/>
              <a:t> halkasının merkezinde Fe</a:t>
            </a:r>
            <a:r>
              <a:rPr lang="tr-TR" baseline="30000" dirty="0"/>
              <a:t>2+ </a:t>
            </a:r>
            <a:r>
              <a:rPr lang="tr-TR" dirty="0"/>
              <a:t>koordine etmiş olan kırmızı renkli bir </a:t>
            </a:r>
            <a:r>
              <a:rPr lang="tr-TR"/>
              <a:t>porfirin </a:t>
            </a:r>
            <a:r>
              <a:rPr lang="tr-TR" smtClean="0"/>
              <a:t>türevidir.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253132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12</TotalTime>
  <Words>454</Words>
  <Application>Microsoft Office PowerPoint</Application>
  <PresentationFormat>Geniş ekran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Kondanse Halkalı Aromatik Bileşikler</vt:lpstr>
      <vt:lpstr>PowerPoint Sunusu</vt:lpstr>
      <vt:lpstr>Naftalin</vt:lpstr>
      <vt:lpstr>Heterosiklik bileşikler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Kondanse Halkalı Aromatik Bileşikler</dc:title>
  <dc:creator>Berrin Salmanoglu</dc:creator>
  <cp:lastModifiedBy>Berrin Salmanoglu</cp:lastModifiedBy>
  <cp:revision>2</cp:revision>
  <dcterms:created xsi:type="dcterms:W3CDTF">2019-12-05T12:02:00Z</dcterms:created>
  <dcterms:modified xsi:type="dcterms:W3CDTF">2019-12-05T12:14:35Z</dcterms:modified>
</cp:coreProperties>
</file>