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96" r:id="rId2"/>
    <p:sldId id="288" r:id="rId3"/>
    <p:sldId id="298" r:id="rId4"/>
    <p:sldId id="289" r:id="rId5"/>
    <p:sldId id="295" r:id="rId6"/>
    <p:sldId id="299" r:id="rId7"/>
    <p:sldId id="290" r:id="rId8"/>
    <p:sldId id="30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1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80584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90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59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75037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33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32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59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3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08955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07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16933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71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17177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9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90010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29000109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BDD0A7-AA02-4DA2-BC17-FA32BCAA9534}"/>
              </a:ext>
            </a:extLst>
          </p:cNvPr>
          <p:cNvSpPr>
            <a:spLocks noGrp="1"/>
          </p:cNvSpPr>
          <p:nvPr>
            <p:ph type="ctrTitle"/>
          </p:nvPr>
        </p:nvSpPr>
        <p:spPr>
          <a:xfrm>
            <a:off x="2842431" y="2726635"/>
            <a:ext cx="6836141" cy="1404730"/>
          </a:xfrm>
        </p:spPr>
        <p:txBody>
          <a:bodyPr>
            <a:normAutofit/>
          </a:bodyPr>
          <a:lstStyle/>
          <a:p>
            <a:r>
              <a:rPr lang="tr-TR" sz="3600" b="1" dirty="0"/>
              <a:t>ORGANİZASYONLARDA BİLGİ YÖNETİMİ</a:t>
            </a:r>
          </a:p>
        </p:txBody>
      </p:sp>
    </p:spTree>
    <p:extLst>
      <p:ext uri="{BB962C8B-B14F-4D97-AF65-F5344CB8AC3E}">
        <p14:creationId xmlns:p14="http://schemas.microsoft.com/office/powerpoint/2010/main" val="375986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Organizasyonlarda Bilgi Yönetimi</a:t>
            </a:r>
          </a:p>
        </p:txBody>
      </p:sp>
      <p:sp>
        <p:nvSpPr>
          <p:cNvPr id="3" name="İçerik Yer Tutucusu 2"/>
          <p:cNvSpPr>
            <a:spLocks noGrp="1"/>
          </p:cNvSpPr>
          <p:nvPr>
            <p:ph idx="1"/>
          </p:nvPr>
        </p:nvSpPr>
        <p:spPr>
          <a:xfrm>
            <a:off x="1709530" y="2658794"/>
            <a:ext cx="9187068" cy="3252428"/>
          </a:xfrm>
        </p:spPr>
        <p:txBody>
          <a:bodyPr/>
          <a:lstStyle/>
          <a:p>
            <a:pPr algn="just"/>
            <a:r>
              <a:rPr lang="tr-TR" dirty="0">
                <a:solidFill>
                  <a:schemeClr val="tx1">
                    <a:lumMod val="95000"/>
                    <a:lumOff val="5000"/>
                  </a:schemeClr>
                </a:solidFill>
              </a:rPr>
              <a:t>Rekabetçi üstünlüğün yanında insanlar </a:t>
            </a:r>
            <a:r>
              <a:rPr lang="tr-TR" dirty="0" err="1">
                <a:solidFill>
                  <a:schemeClr val="tx1">
                    <a:lumMod val="95000"/>
                    <a:lumOff val="5000"/>
                  </a:schemeClr>
                </a:solidFill>
              </a:rPr>
              <a:t>BY’den</a:t>
            </a:r>
            <a:r>
              <a:rPr lang="tr-TR" dirty="0">
                <a:solidFill>
                  <a:schemeClr val="tx1">
                    <a:lumMod val="95000"/>
                    <a:lumOff val="5000"/>
                  </a:schemeClr>
                </a:solidFill>
              </a:rPr>
              <a:t> başka faydalar da beklerler. Ancak bu kısa süreli olmayacaktır. BY üst düzey yöneticilerin yaptığı bir iş olduğu için pahalıdır</a:t>
            </a:r>
          </a:p>
          <a:p>
            <a:pPr algn="just"/>
            <a:r>
              <a:rPr lang="tr-TR" dirty="0">
                <a:solidFill>
                  <a:schemeClr val="tx1">
                    <a:lumMod val="95000"/>
                    <a:lumOff val="5000"/>
                  </a:schemeClr>
                </a:solidFill>
              </a:rPr>
              <a:t>BY enformasyon yönetimine göre daha organiktir.</a:t>
            </a:r>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327601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2" y="2734717"/>
            <a:ext cx="9601196" cy="3234283"/>
          </a:xfrm>
        </p:spPr>
        <p:txBody>
          <a:bodyPr/>
          <a:lstStyle/>
          <a:p>
            <a:r>
              <a:rPr lang="tr-TR" dirty="0">
                <a:solidFill>
                  <a:schemeClr val="tx1">
                    <a:lumMod val="95000"/>
                    <a:lumOff val="5000"/>
                  </a:schemeClr>
                </a:solidFill>
              </a:rPr>
              <a:t>Başlangıçta teknolojinin rolü olabilir ancak BY insan ve yönetim işidir. </a:t>
            </a:r>
          </a:p>
          <a:p>
            <a:r>
              <a:rPr lang="tr-TR" dirty="0">
                <a:solidFill>
                  <a:schemeClr val="tx1">
                    <a:lumMod val="95000"/>
                    <a:lumOff val="5000"/>
                  </a:schemeClr>
                </a:solidFill>
              </a:rPr>
              <a:t>İnsanların ortak kültürü vardır ve değişmek istemezler yada kısa zamanda değiştirilemezler. Ortak kültüre “Biz bunu böyle yapmayız.” dan “Bu işi kim daha iyi yapabilir?” şeklinde yeni bir anlayışı sokmaya çalışmak gerekir. </a:t>
            </a:r>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Tree>
    <p:extLst>
      <p:ext uri="{BB962C8B-B14F-4D97-AF65-F5344CB8AC3E}">
        <p14:creationId xmlns:p14="http://schemas.microsoft.com/office/powerpoint/2010/main" val="395465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4975" y="1168377"/>
            <a:ext cx="9492932" cy="1280890"/>
          </a:xfrm>
        </p:spPr>
        <p:txBody>
          <a:bodyPr>
            <a:noAutofit/>
          </a:bodyPr>
          <a:lstStyle/>
          <a:p>
            <a:br>
              <a:rPr lang="tr-TR" sz="2000" dirty="0"/>
            </a:br>
            <a:r>
              <a:rPr lang="tr-TR" sz="2000" b="1" dirty="0"/>
              <a:t>Organizasyonda Bilgi Yönetiminden sorumlu olabilecek üç ayrı yöneticiden</a:t>
            </a:r>
            <a:br>
              <a:rPr lang="tr-TR" sz="2000" b="1" dirty="0"/>
            </a:br>
            <a:r>
              <a:rPr lang="tr-TR" sz="2000" b="1" dirty="0"/>
              <a:t>bahsetmekte fayda vardır:</a:t>
            </a:r>
            <a:br>
              <a:rPr lang="tr-TR" sz="2800" dirty="0"/>
            </a:br>
            <a:endParaRPr lang="tr-TR" sz="2800" dirty="0"/>
          </a:p>
        </p:txBody>
      </p:sp>
      <p:sp>
        <p:nvSpPr>
          <p:cNvPr id="3" name="İçerik Yer Tutucusu 2"/>
          <p:cNvSpPr>
            <a:spLocks noGrp="1"/>
          </p:cNvSpPr>
          <p:nvPr>
            <p:ph idx="1"/>
          </p:nvPr>
        </p:nvSpPr>
        <p:spPr>
          <a:xfrm>
            <a:off x="1364975" y="2478156"/>
            <a:ext cx="9492932" cy="3433065"/>
          </a:xfrm>
        </p:spPr>
        <p:txBody>
          <a:bodyPr>
            <a:normAutofit/>
          </a:bodyPr>
          <a:lstStyle/>
          <a:p>
            <a:pPr algn="just"/>
            <a:r>
              <a:rPr lang="tr-TR" sz="2000" b="1" dirty="0">
                <a:solidFill>
                  <a:schemeClr val="tx1">
                    <a:lumMod val="95000"/>
                    <a:lumOff val="5000"/>
                  </a:schemeClr>
                </a:solidFill>
              </a:rPr>
              <a:t>CEO:</a:t>
            </a:r>
            <a:r>
              <a:rPr lang="tr-TR" sz="2000" dirty="0">
                <a:solidFill>
                  <a:schemeClr val="tx1">
                    <a:lumMod val="95000"/>
                    <a:lumOff val="5000"/>
                  </a:schemeClr>
                </a:solidFill>
              </a:rPr>
              <a:t> </a:t>
            </a:r>
            <a:r>
              <a:rPr lang="tr-TR" sz="2000" dirty="0" err="1">
                <a:solidFill>
                  <a:schemeClr val="tx1">
                    <a:lumMod val="95000"/>
                    <a:lumOff val="5000"/>
                  </a:schemeClr>
                </a:solidFill>
              </a:rPr>
              <a:t>Chief</a:t>
            </a:r>
            <a:r>
              <a:rPr lang="tr-TR" sz="2000" dirty="0">
                <a:solidFill>
                  <a:schemeClr val="tx1">
                    <a:lumMod val="95000"/>
                    <a:lumOff val="5000"/>
                  </a:schemeClr>
                </a:solidFill>
              </a:rPr>
              <a:t> </a:t>
            </a:r>
            <a:r>
              <a:rPr lang="tr-TR" sz="2000" dirty="0" err="1">
                <a:solidFill>
                  <a:schemeClr val="tx1">
                    <a:lumMod val="95000"/>
                    <a:lumOff val="5000"/>
                  </a:schemeClr>
                </a:solidFill>
              </a:rPr>
              <a:t>Executive</a:t>
            </a:r>
            <a:r>
              <a:rPr lang="tr-TR" sz="2000" dirty="0">
                <a:solidFill>
                  <a:schemeClr val="tx1">
                    <a:lumMod val="95000"/>
                    <a:lumOff val="5000"/>
                  </a:schemeClr>
                </a:solidFill>
              </a:rPr>
              <a:t> </a:t>
            </a:r>
            <a:r>
              <a:rPr lang="tr-TR" sz="2000" dirty="0" err="1">
                <a:solidFill>
                  <a:schemeClr val="tx1">
                    <a:lumMod val="95000"/>
                    <a:lumOff val="5000"/>
                  </a:schemeClr>
                </a:solidFill>
              </a:rPr>
              <a:t>Officer</a:t>
            </a:r>
            <a:r>
              <a:rPr lang="tr-TR" sz="2000" dirty="0">
                <a:solidFill>
                  <a:schemeClr val="tx1">
                    <a:lumMod val="95000"/>
                    <a:lumOff val="5000"/>
                  </a:schemeClr>
                </a:solidFill>
              </a:rPr>
              <a:t> (Organizasyonun en üst yöneticisidir. Stratejik kararlar alır.) </a:t>
            </a:r>
          </a:p>
          <a:p>
            <a:pPr algn="just"/>
            <a:endParaRPr lang="tr-TR" sz="2000" dirty="0">
              <a:solidFill>
                <a:schemeClr val="tx1">
                  <a:lumMod val="95000"/>
                  <a:lumOff val="5000"/>
                </a:schemeClr>
              </a:solidFill>
            </a:endParaRPr>
          </a:p>
          <a:p>
            <a:pPr algn="just"/>
            <a:r>
              <a:rPr lang="tr-TR" sz="2000" dirty="0">
                <a:solidFill>
                  <a:schemeClr val="tx1">
                    <a:lumMod val="95000"/>
                    <a:lumOff val="5000"/>
                  </a:schemeClr>
                </a:solidFill>
              </a:rPr>
              <a:t> </a:t>
            </a:r>
            <a:r>
              <a:rPr lang="tr-TR" sz="2000" b="1" dirty="0">
                <a:solidFill>
                  <a:schemeClr val="tx1">
                    <a:lumMod val="95000"/>
                    <a:lumOff val="5000"/>
                  </a:schemeClr>
                </a:solidFill>
              </a:rPr>
              <a:t>CIO:</a:t>
            </a:r>
            <a:r>
              <a:rPr lang="tr-TR" sz="2000" dirty="0">
                <a:solidFill>
                  <a:schemeClr val="tx1">
                    <a:lumMod val="95000"/>
                    <a:lumOff val="5000"/>
                  </a:schemeClr>
                </a:solidFill>
              </a:rPr>
              <a:t> </a:t>
            </a:r>
            <a:r>
              <a:rPr lang="tr-TR" sz="2000" dirty="0" err="1">
                <a:solidFill>
                  <a:schemeClr val="tx1">
                    <a:lumMod val="95000"/>
                    <a:lumOff val="5000"/>
                  </a:schemeClr>
                </a:solidFill>
              </a:rPr>
              <a:t>Chief</a:t>
            </a:r>
            <a:r>
              <a:rPr lang="tr-TR" sz="2000" dirty="0">
                <a:solidFill>
                  <a:schemeClr val="tx1">
                    <a:lumMod val="95000"/>
                    <a:lumOff val="5000"/>
                  </a:schemeClr>
                </a:solidFill>
              </a:rPr>
              <a:t> Information </a:t>
            </a:r>
            <a:r>
              <a:rPr lang="tr-TR" sz="2000" dirty="0" err="1">
                <a:solidFill>
                  <a:schemeClr val="tx1">
                    <a:lumMod val="95000"/>
                    <a:lumOff val="5000"/>
                  </a:schemeClr>
                </a:solidFill>
              </a:rPr>
              <a:t>Officer</a:t>
            </a:r>
            <a:r>
              <a:rPr lang="tr-TR" sz="2000" dirty="0">
                <a:solidFill>
                  <a:schemeClr val="tx1">
                    <a:lumMod val="95000"/>
                    <a:lumOff val="5000"/>
                  </a:schemeClr>
                </a:solidFill>
              </a:rPr>
              <a:t> (</a:t>
            </a:r>
            <a:r>
              <a:rPr lang="tr-TR" sz="2000" dirty="0" err="1">
                <a:solidFill>
                  <a:schemeClr val="tx1">
                    <a:lumMod val="95000"/>
                    <a:lumOff val="5000"/>
                  </a:schemeClr>
                </a:solidFill>
              </a:rPr>
              <a:t>Operasyonel</a:t>
            </a:r>
            <a:r>
              <a:rPr lang="tr-TR" sz="2000" dirty="0">
                <a:solidFill>
                  <a:schemeClr val="tx1">
                    <a:lumMod val="95000"/>
                    <a:lumOff val="5000"/>
                  </a:schemeClr>
                </a:solidFill>
              </a:rPr>
              <a:t> Faaliyetlerin takibi, teknolojik alt yapılarla ilgilenen </a:t>
            </a:r>
            <a:r>
              <a:rPr lang="tr-TR" sz="2000" dirty="0" err="1">
                <a:solidFill>
                  <a:schemeClr val="tx1">
                    <a:lumMod val="95000"/>
                    <a:lumOff val="5000"/>
                  </a:schemeClr>
                </a:solidFill>
              </a:rPr>
              <a:t>executive</a:t>
            </a:r>
            <a:r>
              <a:rPr lang="tr-TR" sz="2000" dirty="0">
                <a:solidFill>
                  <a:schemeClr val="tx1">
                    <a:lumMod val="95000"/>
                    <a:lumOff val="5000"/>
                  </a:schemeClr>
                </a:solidFill>
              </a:rPr>
              <a:t> grubunun bir üyesidir.) </a:t>
            </a:r>
          </a:p>
          <a:p>
            <a:pPr algn="just"/>
            <a:endParaRPr lang="tr-TR" sz="2000" dirty="0">
              <a:solidFill>
                <a:schemeClr val="tx1">
                  <a:lumMod val="95000"/>
                  <a:lumOff val="5000"/>
                </a:schemeClr>
              </a:solidFill>
            </a:endParaRPr>
          </a:p>
          <a:p>
            <a:pPr algn="just"/>
            <a:r>
              <a:rPr lang="tr-TR" sz="2000" b="1" dirty="0">
                <a:solidFill>
                  <a:schemeClr val="tx1">
                    <a:lumMod val="95000"/>
                    <a:lumOff val="5000"/>
                  </a:schemeClr>
                </a:solidFill>
              </a:rPr>
              <a:t>CKO: </a:t>
            </a:r>
            <a:r>
              <a:rPr lang="tr-TR" sz="2000" dirty="0" err="1">
                <a:solidFill>
                  <a:schemeClr val="tx1">
                    <a:lumMod val="95000"/>
                    <a:lumOff val="5000"/>
                  </a:schemeClr>
                </a:solidFill>
              </a:rPr>
              <a:t>Chief</a:t>
            </a:r>
            <a:r>
              <a:rPr lang="tr-TR" sz="2000" dirty="0">
                <a:solidFill>
                  <a:schemeClr val="tx1">
                    <a:lumMod val="95000"/>
                    <a:lumOff val="5000"/>
                  </a:schemeClr>
                </a:solidFill>
              </a:rPr>
              <a:t> Knowledge </a:t>
            </a:r>
            <a:r>
              <a:rPr lang="tr-TR" sz="2000" dirty="0" err="1">
                <a:solidFill>
                  <a:schemeClr val="tx1">
                    <a:lumMod val="95000"/>
                    <a:lumOff val="5000"/>
                  </a:schemeClr>
                </a:solidFill>
              </a:rPr>
              <a:t>Officer</a:t>
            </a:r>
            <a:r>
              <a:rPr lang="tr-TR" sz="2000" dirty="0">
                <a:solidFill>
                  <a:schemeClr val="tx1">
                    <a:lumMod val="95000"/>
                    <a:lumOff val="5000"/>
                  </a:schemeClr>
                </a:solidFill>
              </a:rPr>
              <a:t> (Üst düzey Bilgi Yönetimi uzmanıdır. Başlatıcıdır ve bilgilidir; felsefe ile pratiğin bir arada uygulanmasına bakar.) </a:t>
            </a:r>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Tree>
    <p:extLst>
      <p:ext uri="{BB962C8B-B14F-4D97-AF65-F5344CB8AC3E}">
        <p14:creationId xmlns:p14="http://schemas.microsoft.com/office/powerpoint/2010/main" val="131998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Profesyoneli</a:t>
            </a:r>
          </a:p>
        </p:txBody>
      </p:sp>
      <p:sp>
        <p:nvSpPr>
          <p:cNvPr id="3" name="İçerik Yer Tutucusu 2"/>
          <p:cNvSpPr>
            <a:spLocks noGrp="1"/>
          </p:cNvSpPr>
          <p:nvPr>
            <p:ph idx="1"/>
          </p:nvPr>
        </p:nvSpPr>
        <p:spPr>
          <a:xfrm>
            <a:off x="1295401" y="2849216"/>
            <a:ext cx="9601196" cy="3026651"/>
          </a:xfrm>
        </p:spPr>
        <p:txBody>
          <a:bodyPr>
            <a:normAutofit/>
          </a:bodyPr>
          <a:lstStyle/>
          <a:p>
            <a:pPr algn="just"/>
            <a:r>
              <a:rPr lang="tr-TR" dirty="0"/>
              <a:t>Bilgi yönetiminin başarısında organizasyondaki herkes aktif rol almalıdır. Bilginin önemi ve rekabeti sağlamadaki rolü göz önüne alındığında organizasyon içinde bilgi profesyonelinin çok önemli rolü bulunmaktadır.</a:t>
            </a:r>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Tree>
    <p:extLst>
      <p:ext uri="{BB962C8B-B14F-4D97-AF65-F5344CB8AC3E}">
        <p14:creationId xmlns:p14="http://schemas.microsoft.com/office/powerpoint/2010/main" val="79086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Profesyoneli</a:t>
            </a:r>
          </a:p>
        </p:txBody>
      </p:sp>
      <p:sp>
        <p:nvSpPr>
          <p:cNvPr id="3" name="İçerik Yer Tutucusu 2"/>
          <p:cNvSpPr>
            <a:spLocks noGrp="1"/>
          </p:cNvSpPr>
          <p:nvPr>
            <p:ph sz="half" idx="1"/>
          </p:nvPr>
        </p:nvSpPr>
        <p:spPr/>
        <p:txBody>
          <a:bodyPr>
            <a:normAutofit/>
          </a:bodyPr>
          <a:lstStyle/>
          <a:p>
            <a:pPr lvl="1"/>
            <a:r>
              <a:rPr lang="tr-TR" sz="2400" dirty="0"/>
              <a:t>İnisiyatif almak, </a:t>
            </a:r>
          </a:p>
          <a:p>
            <a:pPr lvl="1"/>
            <a:r>
              <a:rPr lang="tr-TR" sz="2400" dirty="0"/>
              <a:t>Bağlantılar kurmak,  </a:t>
            </a:r>
          </a:p>
          <a:p>
            <a:pPr lvl="1"/>
            <a:r>
              <a:rPr lang="tr-TR" sz="2400" dirty="0"/>
              <a:t>Kendini yönetmek, </a:t>
            </a:r>
          </a:p>
          <a:p>
            <a:pPr lvl="1"/>
            <a:r>
              <a:rPr lang="tr-TR" sz="2400" dirty="0"/>
              <a:t>Takım çalışması,</a:t>
            </a:r>
          </a:p>
        </p:txBody>
      </p:sp>
      <p:sp>
        <p:nvSpPr>
          <p:cNvPr id="5" name="İçerik Yer Tutucusu 4">
            <a:extLst>
              <a:ext uri="{FF2B5EF4-FFF2-40B4-BE49-F238E27FC236}">
                <a16:creationId xmlns:a16="http://schemas.microsoft.com/office/drawing/2014/main" id="{2A9AE57F-9736-40C0-B962-BFE2F5139AAF}"/>
              </a:ext>
            </a:extLst>
          </p:cNvPr>
          <p:cNvSpPr>
            <a:spLocks noGrp="1"/>
          </p:cNvSpPr>
          <p:nvPr>
            <p:ph sz="half" idx="2"/>
          </p:nvPr>
        </p:nvSpPr>
        <p:spPr/>
        <p:txBody>
          <a:bodyPr/>
          <a:lstStyle/>
          <a:p>
            <a:pPr lvl="1"/>
            <a:r>
              <a:rPr lang="tr-TR" sz="2400" dirty="0"/>
              <a:t>Liderlik, izleyicilik, bakış açısı,  </a:t>
            </a:r>
          </a:p>
          <a:p>
            <a:pPr lvl="1"/>
            <a:r>
              <a:rPr lang="tr-TR" sz="2400" dirty="0"/>
              <a:t>Söylemek ve göstermek, </a:t>
            </a:r>
          </a:p>
          <a:p>
            <a:pPr lvl="1"/>
            <a:r>
              <a:rPr lang="tr-TR" sz="2400" dirty="0" err="1"/>
              <a:t>Organizasyonel</a:t>
            </a:r>
            <a:r>
              <a:rPr lang="tr-TR" sz="2400" dirty="0"/>
              <a:t> duyarlılık</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Tree>
    <p:extLst>
      <p:ext uri="{BB962C8B-B14F-4D97-AF65-F5344CB8AC3E}">
        <p14:creationId xmlns:p14="http://schemas.microsoft.com/office/powerpoint/2010/main" val="17447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295401" y="2556932"/>
            <a:ext cx="9601196" cy="3318936"/>
          </a:xfrm>
        </p:spPr>
        <p:txBody>
          <a:bodyPr>
            <a:normAutofit/>
          </a:bodyPr>
          <a:lstStyle/>
          <a:p>
            <a:pPr algn="just"/>
            <a:r>
              <a:rPr lang="tr-TR" dirty="0">
                <a:solidFill>
                  <a:schemeClr val="tx1">
                    <a:lumMod val="95000"/>
                    <a:lumOff val="5000"/>
                  </a:schemeClr>
                </a:solidFill>
              </a:rPr>
              <a:t>CKO atanır. </a:t>
            </a:r>
          </a:p>
          <a:p>
            <a:pPr algn="just"/>
            <a:r>
              <a:rPr lang="tr-TR" dirty="0">
                <a:solidFill>
                  <a:schemeClr val="tx1">
                    <a:lumMod val="95000"/>
                    <a:lumOff val="5000"/>
                  </a:schemeClr>
                </a:solidFill>
              </a:rPr>
              <a:t>CKO özelliklerini taşımayanlar zaman içinde kenara kayar. </a:t>
            </a:r>
          </a:p>
          <a:p>
            <a:pPr algn="just"/>
            <a:r>
              <a:rPr lang="tr-TR" dirty="0">
                <a:solidFill>
                  <a:schemeClr val="tx1">
                    <a:lumMod val="95000"/>
                    <a:lumOff val="5000"/>
                  </a:schemeClr>
                </a:solidFill>
              </a:rPr>
              <a:t>CKO rolünü birisi üstlenmeden BY programlarını başlatmak ve sürdürmek zordur.  </a:t>
            </a:r>
          </a:p>
          <a:p>
            <a:pPr algn="just"/>
            <a:r>
              <a:rPr lang="tr-TR" dirty="0" err="1">
                <a:solidFill>
                  <a:schemeClr val="tx1">
                    <a:lumMod val="95000"/>
                    <a:lumOff val="5000"/>
                  </a:schemeClr>
                </a:solidFill>
              </a:rPr>
              <a:t>CKO’yu</a:t>
            </a:r>
            <a:r>
              <a:rPr lang="tr-TR" dirty="0">
                <a:solidFill>
                  <a:schemeClr val="tx1">
                    <a:lumMod val="95000"/>
                    <a:lumOff val="5000"/>
                  </a:schemeClr>
                </a:solidFill>
              </a:rPr>
              <a:t> değişim uzmanı olarak görmek gerekir. Farkı ise bunların </a:t>
            </a:r>
            <a:r>
              <a:rPr lang="tr-TR" dirty="0" err="1">
                <a:solidFill>
                  <a:schemeClr val="tx1">
                    <a:lumMod val="95000"/>
                    <a:lumOff val="5000"/>
                  </a:schemeClr>
                </a:solidFill>
              </a:rPr>
              <a:t>fulltime</a:t>
            </a:r>
            <a:r>
              <a:rPr lang="tr-TR" dirty="0">
                <a:solidFill>
                  <a:schemeClr val="tx1">
                    <a:lumMod val="95000"/>
                    <a:lumOff val="5000"/>
                  </a:schemeClr>
                </a:solidFill>
              </a:rPr>
              <a:t> çalışmasıdır. </a:t>
            </a:r>
          </a:p>
        </p:txBody>
      </p:sp>
      <p:sp>
        <p:nvSpPr>
          <p:cNvPr id="3" name="Slayt Numarası Yer Tutucusu 2"/>
          <p:cNvSpPr>
            <a:spLocks noGrp="1"/>
          </p:cNvSpPr>
          <p:nvPr>
            <p:ph type="sldNum" sz="quarter" idx="12"/>
          </p:nvPr>
        </p:nvSpPr>
        <p:spPr/>
        <p:txBody>
          <a:bodyPr/>
          <a:lstStyle/>
          <a:p>
            <a:fld id="{8D67C3D9-BDDC-49A6-8740-D26893D382FB}" type="slidenum">
              <a:rPr lang="tr-TR" smtClean="0"/>
              <a:t>7</a:t>
            </a:fld>
            <a:endParaRPr lang="tr-TR"/>
          </a:p>
        </p:txBody>
      </p:sp>
      <p:sp>
        <p:nvSpPr>
          <p:cNvPr id="6" name="Başlık 5">
            <a:extLst>
              <a:ext uri="{FF2B5EF4-FFF2-40B4-BE49-F238E27FC236}">
                <a16:creationId xmlns:a16="http://schemas.microsoft.com/office/drawing/2014/main" id="{BBD19B38-084B-4FBC-BA52-DD84081EA21D}"/>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41423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sz="4000" b="1" dirty="0"/>
              <a:t>CKO Hakkında Diğer Özellikler</a:t>
            </a:r>
            <a:endParaRPr lang="tr-TR" b="1" dirty="0"/>
          </a:p>
        </p:txBody>
      </p:sp>
      <p:sp>
        <p:nvSpPr>
          <p:cNvPr id="5" name="İçerik Yer Tutucusu 4"/>
          <p:cNvSpPr>
            <a:spLocks noGrp="1"/>
          </p:cNvSpPr>
          <p:nvPr>
            <p:ph idx="1"/>
          </p:nvPr>
        </p:nvSpPr>
        <p:spPr/>
        <p:txBody>
          <a:bodyPr>
            <a:normAutofit/>
          </a:bodyPr>
          <a:lstStyle/>
          <a:p>
            <a:r>
              <a:rPr lang="tr-TR" dirty="0">
                <a:solidFill>
                  <a:schemeClr val="tx1">
                    <a:lumMod val="95000"/>
                    <a:lumOff val="5000"/>
                  </a:schemeClr>
                </a:solidFill>
              </a:rPr>
              <a:t>Bu uzun süreli bir pozisyon değildir.  </a:t>
            </a:r>
          </a:p>
          <a:p>
            <a:r>
              <a:rPr lang="tr-TR" dirty="0">
                <a:solidFill>
                  <a:schemeClr val="tx1">
                    <a:lumMod val="95000"/>
                    <a:lumOff val="5000"/>
                  </a:schemeClr>
                </a:solidFill>
              </a:rPr>
              <a:t>CEO tarafından atanmıştır ve CEO’ya rapor verir. </a:t>
            </a:r>
          </a:p>
          <a:p>
            <a:r>
              <a:rPr lang="tr-TR" dirty="0">
                <a:solidFill>
                  <a:schemeClr val="tx1">
                    <a:lumMod val="95000"/>
                    <a:lumOff val="5000"/>
                  </a:schemeClr>
                </a:solidFill>
              </a:rPr>
              <a:t> Küçük bir ekibi ve bütçesi vardır.</a:t>
            </a:r>
          </a:p>
        </p:txBody>
      </p:sp>
      <p:sp>
        <p:nvSpPr>
          <p:cNvPr id="3" name="Slayt Numarası Yer Tutucusu 2"/>
          <p:cNvSpPr>
            <a:spLocks noGrp="1"/>
          </p:cNvSpPr>
          <p:nvPr>
            <p:ph type="sldNum" sz="quarter" idx="12"/>
          </p:nvPr>
        </p:nvSpPr>
        <p:spPr/>
        <p:txBody>
          <a:bodyPr/>
          <a:lstStyle/>
          <a:p>
            <a:fld id="{8D67C3D9-BDDC-49A6-8740-D26893D382FB}" type="slidenum">
              <a:rPr lang="tr-TR" smtClean="0"/>
              <a:t>8</a:t>
            </a:fld>
            <a:endParaRPr lang="tr-TR"/>
          </a:p>
        </p:txBody>
      </p:sp>
    </p:spTree>
    <p:extLst>
      <p:ext uri="{BB962C8B-B14F-4D97-AF65-F5344CB8AC3E}">
        <p14:creationId xmlns:p14="http://schemas.microsoft.com/office/powerpoint/2010/main" val="37190374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TotalTime>
  <Words>260</Words>
  <Application>Microsoft Office PowerPoint</Application>
  <PresentationFormat>Geniş ekran</PresentationFormat>
  <Paragraphs>37</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Garamond</vt:lpstr>
      <vt:lpstr>Organik</vt:lpstr>
      <vt:lpstr>ORGANİZASYONLARDA BİLGİ YÖNETİMİ</vt:lpstr>
      <vt:lpstr> Organizasyonlarda Bilgi Yönetimi</vt:lpstr>
      <vt:lpstr>PowerPoint Sunusu</vt:lpstr>
      <vt:lpstr> Organizasyonda Bilgi Yönetiminden sorumlu olabilecek üç ayrı yöneticiden bahsetmekte fayda vardır: </vt:lpstr>
      <vt:lpstr> Bilgi Profesyoneli</vt:lpstr>
      <vt:lpstr> Bilgi Profesyoneli</vt:lpstr>
      <vt:lpstr>PowerPoint Sunusu</vt:lpstr>
      <vt:lpstr> CKO Hakkında Diğer Özellikler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7</cp:revision>
  <dcterms:created xsi:type="dcterms:W3CDTF">2020-02-22T14:31:07Z</dcterms:created>
  <dcterms:modified xsi:type="dcterms:W3CDTF">2020-04-30T14:29:26Z</dcterms:modified>
</cp:coreProperties>
</file>