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59" r:id="rId4"/>
    <p:sldId id="260" r:id="rId5"/>
    <p:sldId id="283" r:id="rId6"/>
    <p:sldId id="261" r:id="rId7"/>
    <p:sldId id="262" r:id="rId8"/>
    <p:sldId id="263" r:id="rId9"/>
    <p:sldId id="279" r:id="rId10"/>
    <p:sldId id="264" r:id="rId11"/>
    <p:sldId id="280" r:id="rId12"/>
    <p:sldId id="265" r:id="rId13"/>
    <p:sldId id="281" r:id="rId14"/>
    <p:sldId id="266" r:id="rId15"/>
    <p:sldId id="282" r:id="rId16"/>
    <p:sldId id="267" r:id="rId17"/>
    <p:sldId id="268" r:id="rId18"/>
    <p:sldId id="269" r:id="rId19"/>
    <p:sldId id="271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49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5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786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43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7737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85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987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618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37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137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13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61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35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54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99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36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02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275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687466"/>
            <a:ext cx="9144000" cy="2387600"/>
          </a:xfrm>
        </p:spPr>
        <p:txBody>
          <a:bodyPr/>
          <a:lstStyle/>
          <a:p>
            <a:r>
              <a:rPr lang="tr-TR" b="1" dirty="0" smtClean="0"/>
              <a:t>Nükleik Asitler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1336" y="4271111"/>
            <a:ext cx="9144000" cy="1655762"/>
          </a:xfrm>
        </p:spPr>
        <p:txBody>
          <a:bodyPr/>
          <a:lstStyle/>
          <a:p>
            <a:r>
              <a:rPr lang="tr-TR" dirty="0" err="1" smtClean="0"/>
              <a:t>Araş</a:t>
            </a:r>
            <a:r>
              <a:rPr lang="tr-TR" dirty="0" smtClean="0"/>
              <a:t>. Gör</a:t>
            </a:r>
            <a:r>
              <a:rPr lang="tr-TR" dirty="0"/>
              <a:t>. Dr. </a:t>
            </a:r>
            <a:r>
              <a:rPr lang="tr-TR" dirty="0" smtClean="0"/>
              <a:t>Efe </a:t>
            </a:r>
            <a:r>
              <a:rPr lang="tr-TR" dirty="0" err="1" smtClean="0"/>
              <a:t>Kurtdede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65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Vitamin </a:t>
            </a:r>
            <a:r>
              <a:rPr lang="tr-TR" b="1" dirty="0"/>
              <a:t>B2 (</a:t>
            </a:r>
            <a:r>
              <a:rPr lang="tr-TR" b="1" dirty="0" err="1"/>
              <a:t>riboflavin</a:t>
            </a:r>
            <a:r>
              <a:rPr lang="tr-TR" b="1" dirty="0"/>
              <a:t>, </a:t>
            </a:r>
            <a:r>
              <a:rPr lang="tr-TR" b="1" dirty="0" err="1"/>
              <a:t>laktoflavin</a:t>
            </a:r>
            <a:r>
              <a:rPr lang="tr-TR" b="1" dirty="0"/>
              <a:t>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</a:t>
            </a:r>
            <a:r>
              <a:rPr lang="tr-TR" dirty="0" err="1" smtClean="0"/>
              <a:t>teridin</a:t>
            </a:r>
            <a:r>
              <a:rPr lang="tr-TR" dirty="0" smtClean="0"/>
              <a:t> </a:t>
            </a:r>
            <a:r>
              <a:rPr lang="tr-TR" dirty="0"/>
              <a:t>(kondense </a:t>
            </a:r>
            <a:r>
              <a:rPr lang="tr-TR" dirty="0" err="1"/>
              <a:t>pirimidin</a:t>
            </a:r>
            <a:r>
              <a:rPr lang="tr-TR" dirty="0"/>
              <a:t> ve </a:t>
            </a:r>
            <a:r>
              <a:rPr lang="tr-TR" dirty="0" err="1"/>
              <a:t>pirazin</a:t>
            </a:r>
            <a:r>
              <a:rPr lang="tr-TR" dirty="0"/>
              <a:t> halkası) ile benzen halkası içeren üç halkalı bir sistemdir; </a:t>
            </a:r>
            <a:r>
              <a:rPr lang="tr-TR" dirty="0" err="1"/>
              <a:t>ribitil</a:t>
            </a:r>
            <a:r>
              <a:rPr lang="tr-TR" dirty="0"/>
              <a:t> ise </a:t>
            </a:r>
            <a:r>
              <a:rPr lang="tr-TR" dirty="0" err="1"/>
              <a:t>ribozun</a:t>
            </a:r>
            <a:r>
              <a:rPr lang="tr-TR" dirty="0"/>
              <a:t> indirgenmesiyle meydana gelen </a:t>
            </a:r>
            <a:r>
              <a:rPr lang="tr-TR" dirty="0" err="1"/>
              <a:t>ribitolün</a:t>
            </a:r>
            <a:r>
              <a:rPr lang="tr-TR" dirty="0"/>
              <a:t> kalıntısıdır. </a:t>
            </a:r>
            <a:endParaRPr lang="tr-TR" dirty="0" smtClean="0"/>
          </a:p>
          <a:p>
            <a:r>
              <a:rPr lang="tr-TR" dirty="0" smtClean="0"/>
              <a:t>B2 </a:t>
            </a:r>
            <a:r>
              <a:rPr lang="tr-TR" dirty="0"/>
              <a:t>vitamini ilk defa sütten elde edildiği için </a:t>
            </a:r>
            <a:r>
              <a:rPr lang="tr-TR" dirty="0" err="1"/>
              <a:t>laktoflavin</a:t>
            </a:r>
            <a:r>
              <a:rPr lang="tr-TR" dirty="0"/>
              <a:t> adını da alır.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75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Riboflavin</a:t>
            </a:r>
            <a:r>
              <a:rPr lang="tr-TR" dirty="0" smtClean="0"/>
              <a:t> Yetersizliğinde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tr-TR" altLang="tr-TR" dirty="0"/>
              <a:t>Gözlerde yanma ve kaşınma,</a:t>
            </a:r>
          </a:p>
          <a:p>
            <a:pPr>
              <a:lnSpc>
                <a:spcPct val="80000"/>
              </a:lnSpc>
            </a:pPr>
            <a:r>
              <a:rPr lang="tr-TR" altLang="tr-TR" dirty="0"/>
              <a:t>Ağızda ve dudakta çatlamalar ve yaralar,</a:t>
            </a:r>
          </a:p>
          <a:p>
            <a:pPr>
              <a:lnSpc>
                <a:spcPct val="80000"/>
              </a:lnSpc>
            </a:pPr>
            <a:r>
              <a:rPr lang="tr-TR" altLang="tr-TR" dirty="0"/>
              <a:t>Gözlerde kanlanma,</a:t>
            </a:r>
          </a:p>
          <a:p>
            <a:pPr>
              <a:lnSpc>
                <a:spcPct val="80000"/>
              </a:lnSpc>
            </a:pPr>
            <a:r>
              <a:rPr lang="tr-TR" altLang="tr-TR" dirty="0"/>
              <a:t>Dilde morarma,</a:t>
            </a:r>
          </a:p>
          <a:p>
            <a:pPr>
              <a:lnSpc>
                <a:spcPct val="80000"/>
              </a:lnSpc>
            </a:pPr>
            <a:r>
              <a:rPr lang="tr-TR" altLang="tr-TR" dirty="0" err="1"/>
              <a:t>Dermatitis</a:t>
            </a:r>
            <a:r>
              <a:rPr lang="tr-TR" altLang="tr-TR" dirty="0"/>
              <a:t>,</a:t>
            </a:r>
          </a:p>
          <a:p>
            <a:pPr>
              <a:lnSpc>
                <a:spcPct val="80000"/>
              </a:lnSpc>
            </a:pPr>
            <a:r>
              <a:rPr lang="tr-TR" altLang="tr-TR" dirty="0"/>
              <a:t>Büyümede gecikme,</a:t>
            </a:r>
          </a:p>
          <a:p>
            <a:pPr>
              <a:lnSpc>
                <a:spcPct val="80000"/>
              </a:lnSpc>
            </a:pPr>
            <a:r>
              <a:rPr lang="tr-TR" altLang="tr-TR" dirty="0"/>
              <a:t>Sindirim bozuklukları,</a:t>
            </a:r>
          </a:p>
          <a:p>
            <a:pPr>
              <a:lnSpc>
                <a:spcPct val="80000"/>
              </a:lnSpc>
            </a:pPr>
            <a:r>
              <a:rPr lang="tr-TR" altLang="tr-TR" dirty="0"/>
              <a:t>Titremeler,</a:t>
            </a:r>
          </a:p>
          <a:p>
            <a:pPr>
              <a:lnSpc>
                <a:spcPct val="80000"/>
              </a:lnSpc>
            </a:pPr>
            <a:r>
              <a:rPr lang="tr-TR" altLang="tr-TR" dirty="0"/>
              <a:t>Üşengeçlik,</a:t>
            </a:r>
          </a:p>
          <a:p>
            <a:pPr>
              <a:lnSpc>
                <a:spcPct val="80000"/>
              </a:lnSpc>
            </a:pPr>
            <a:r>
              <a:rPr lang="tr-TR" altLang="tr-TR" dirty="0"/>
              <a:t>Deride yağlanma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863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Niasin</a:t>
            </a:r>
            <a:r>
              <a:rPr lang="tr-TR" b="1" dirty="0"/>
              <a:t> (</a:t>
            </a:r>
            <a:r>
              <a:rPr lang="tr-TR" b="1" dirty="0" err="1"/>
              <a:t>Nikotinik</a:t>
            </a:r>
            <a:r>
              <a:rPr lang="tr-TR" b="1" dirty="0"/>
              <a:t> asit)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Niasin</a:t>
            </a:r>
            <a:r>
              <a:rPr lang="tr-TR" dirty="0"/>
              <a:t> (</a:t>
            </a:r>
            <a:r>
              <a:rPr lang="tr-TR" dirty="0" err="1"/>
              <a:t>nikotinik</a:t>
            </a:r>
            <a:r>
              <a:rPr lang="tr-TR" dirty="0"/>
              <a:t> asit), piridin-3-karboksilik asittir; bunun </a:t>
            </a:r>
            <a:r>
              <a:rPr lang="tr-TR" dirty="0" err="1"/>
              <a:t>amidi</a:t>
            </a:r>
            <a:r>
              <a:rPr lang="tr-TR" dirty="0"/>
              <a:t> olan </a:t>
            </a:r>
            <a:r>
              <a:rPr lang="tr-TR" dirty="0" err="1"/>
              <a:t>nikotinamid</a:t>
            </a:r>
            <a:r>
              <a:rPr lang="tr-TR" dirty="0"/>
              <a:t> ile birlikte vitamin etkisi gösterirler</a:t>
            </a:r>
          </a:p>
        </p:txBody>
      </p:sp>
    </p:spTree>
    <p:extLst>
      <p:ext uri="{BB962C8B-B14F-4D97-AF65-F5344CB8AC3E}">
        <p14:creationId xmlns:p14="http://schemas.microsoft.com/office/powerpoint/2010/main" val="321426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Niasin</a:t>
            </a:r>
            <a:r>
              <a:rPr lang="tr-TR" dirty="0" smtClean="0"/>
              <a:t> </a:t>
            </a:r>
            <a:r>
              <a:rPr lang="tr-TR" dirty="0" err="1" smtClean="0"/>
              <a:t>Yetersizlğinde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/>
              <a:t>Deri bozuklukları ve </a:t>
            </a:r>
            <a:r>
              <a:rPr lang="tr-TR" dirty="0" err="1"/>
              <a:t>Pelegra</a:t>
            </a:r>
            <a:r>
              <a:rPr lang="tr-TR" dirty="0"/>
              <a:t> (cüzzam),</a:t>
            </a:r>
          </a:p>
          <a:p>
            <a:r>
              <a:rPr lang="tr-TR" dirty="0"/>
              <a:t>Mide-bağırsak ve sindirim bozuklukları,</a:t>
            </a:r>
          </a:p>
          <a:p>
            <a:r>
              <a:rPr lang="tr-TR" dirty="0"/>
              <a:t>Sinirlilik, </a:t>
            </a:r>
          </a:p>
          <a:p>
            <a:r>
              <a:rPr lang="tr-TR" dirty="0"/>
              <a:t>Baş ağrısı,</a:t>
            </a:r>
          </a:p>
          <a:p>
            <a:r>
              <a:rPr lang="tr-TR" dirty="0"/>
              <a:t>Yorgunluk,</a:t>
            </a:r>
          </a:p>
          <a:p>
            <a:r>
              <a:rPr lang="tr-TR" dirty="0"/>
              <a:t>Uykusuzluk, </a:t>
            </a:r>
          </a:p>
          <a:p>
            <a:r>
              <a:rPr lang="tr-TR" dirty="0" err="1"/>
              <a:t>Mental</a:t>
            </a:r>
            <a:r>
              <a:rPr lang="tr-TR" dirty="0"/>
              <a:t> depresyon,</a:t>
            </a:r>
          </a:p>
          <a:p>
            <a:r>
              <a:rPr lang="tr-TR" dirty="0" err="1"/>
              <a:t>Vagus</a:t>
            </a:r>
            <a:r>
              <a:rPr lang="tr-TR" dirty="0"/>
              <a:t> ağrısı ve sancı,</a:t>
            </a:r>
          </a:p>
          <a:p>
            <a:r>
              <a:rPr lang="tr-TR" dirty="0"/>
              <a:t>İştah kaybı,</a:t>
            </a:r>
          </a:p>
          <a:p>
            <a:r>
              <a:rPr lang="tr-TR" dirty="0"/>
              <a:t>Kas güçsüzlüğü,</a:t>
            </a:r>
          </a:p>
          <a:p>
            <a:r>
              <a:rPr lang="tr-TR" dirty="0"/>
              <a:t>Solunum bozukluğu</a:t>
            </a:r>
          </a:p>
        </p:txBody>
      </p:sp>
    </p:spTree>
    <p:extLst>
      <p:ext uri="{BB962C8B-B14F-4D97-AF65-F5344CB8AC3E}">
        <p14:creationId xmlns:p14="http://schemas.microsoft.com/office/powerpoint/2010/main" val="186940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Vitamin B5 (</a:t>
            </a:r>
            <a:r>
              <a:rPr lang="tr-TR" b="1" dirty="0" err="1"/>
              <a:t>Pantotenik</a:t>
            </a:r>
            <a:r>
              <a:rPr lang="tr-TR" b="1" dirty="0"/>
              <a:t> asit)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beta-</a:t>
            </a:r>
            <a:r>
              <a:rPr lang="tr-TR" dirty="0" err="1"/>
              <a:t>alanin</a:t>
            </a:r>
            <a:r>
              <a:rPr lang="tr-TR" dirty="0"/>
              <a:t> türevi olan </a:t>
            </a:r>
            <a:r>
              <a:rPr lang="tr-TR" dirty="0" err="1"/>
              <a:t>pantotenik</a:t>
            </a:r>
            <a:r>
              <a:rPr lang="tr-TR" dirty="0"/>
              <a:t> asit 2,4-dihidroksi -3-3-dimetil </a:t>
            </a:r>
            <a:r>
              <a:rPr lang="tr-TR" dirty="0" err="1"/>
              <a:t>bütirik</a:t>
            </a:r>
            <a:r>
              <a:rPr lang="tr-TR" dirty="0"/>
              <a:t> asit olan </a:t>
            </a:r>
            <a:r>
              <a:rPr lang="tr-TR" dirty="0" err="1"/>
              <a:t>pantotenik</a:t>
            </a:r>
            <a:r>
              <a:rPr lang="tr-TR" dirty="0"/>
              <a:t> asidin karboksil grubuyla beta-</a:t>
            </a:r>
            <a:r>
              <a:rPr lang="tr-TR" dirty="0" err="1"/>
              <a:t>alaninin</a:t>
            </a:r>
            <a:r>
              <a:rPr lang="tr-TR" dirty="0"/>
              <a:t> amino grubunun </a:t>
            </a:r>
            <a:r>
              <a:rPr lang="tr-TR" dirty="0" err="1"/>
              <a:t>amid</a:t>
            </a:r>
            <a:r>
              <a:rPr lang="tr-TR" dirty="0"/>
              <a:t> bağı ile bağlanmasından meydana gelmiştir. Bitkiler ve çoğu mikroorganizmalar tarafından sentezlenen </a:t>
            </a:r>
            <a:r>
              <a:rPr lang="tr-TR" dirty="0" err="1"/>
              <a:t>pantotenik</a:t>
            </a:r>
            <a:r>
              <a:rPr lang="tr-TR" dirty="0"/>
              <a:t> asit, omurgalılar için de mutlak </a:t>
            </a:r>
            <a:r>
              <a:rPr lang="tr-TR" dirty="0" err="1"/>
              <a:t>esansiyel</a:t>
            </a:r>
            <a:r>
              <a:rPr lang="tr-TR" dirty="0"/>
              <a:t> bir vitamindir.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982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Pantotenik</a:t>
            </a:r>
            <a:r>
              <a:rPr lang="tr-TR" b="1" dirty="0"/>
              <a:t> </a:t>
            </a:r>
            <a:r>
              <a:rPr lang="tr-TR" b="1" dirty="0" smtClean="0"/>
              <a:t>asit Yetersizliğinde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tr-TR" altLang="tr-TR" dirty="0"/>
              <a:t>Ağrılı ve yangılı ayak,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Deri anormallikleri,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Büyümede gecikme,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Nöbetli baş dönmesi,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Sindirim düzensizlikleri,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Kusma,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Tez canlılık,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Mide stresi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Kas krampları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5490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Biotin</a:t>
            </a:r>
            <a:r>
              <a:rPr lang="tr-TR" b="1" dirty="0"/>
              <a:t> (vitamin H)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Biyotine</a:t>
            </a:r>
            <a:r>
              <a:rPr lang="tr-TR" dirty="0"/>
              <a:t> H vitamini veya </a:t>
            </a:r>
            <a:r>
              <a:rPr lang="tr-TR" dirty="0" err="1"/>
              <a:t>koenzim</a:t>
            </a:r>
            <a:r>
              <a:rPr lang="tr-TR" dirty="0"/>
              <a:t> R de denir. </a:t>
            </a:r>
            <a:r>
              <a:rPr lang="tr-TR" dirty="0" err="1"/>
              <a:t>Biyotin</a:t>
            </a:r>
            <a:r>
              <a:rPr lang="tr-TR" dirty="0"/>
              <a:t> </a:t>
            </a:r>
            <a:r>
              <a:rPr lang="tr-TR" dirty="0" err="1"/>
              <a:t>kondanse</a:t>
            </a:r>
            <a:r>
              <a:rPr lang="tr-TR" dirty="0"/>
              <a:t> olmuş bir </a:t>
            </a:r>
            <a:r>
              <a:rPr lang="tr-TR" dirty="0" err="1"/>
              <a:t>imidazol</a:t>
            </a:r>
            <a:r>
              <a:rPr lang="tr-TR" dirty="0"/>
              <a:t> ile bir </a:t>
            </a:r>
            <a:r>
              <a:rPr lang="tr-TR" dirty="0" err="1"/>
              <a:t>tiyofen</a:t>
            </a:r>
            <a:r>
              <a:rPr lang="tr-TR" dirty="0"/>
              <a:t> halkasından ve </a:t>
            </a:r>
            <a:r>
              <a:rPr lang="tr-TR" dirty="0" err="1"/>
              <a:t>tiyofen</a:t>
            </a:r>
            <a:r>
              <a:rPr lang="tr-TR" dirty="0"/>
              <a:t> halkasına bağlı bir </a:t>
            </a:r>
            <a:r>
              <a:rPr lang="tr-TR" dirty="0" err="1"/>
              <a:t>valerik</a:t>
            </a:r>
            <a:r>
              <a:rPr lang="tr-TR" dirty="0"/>
              <a:t> asitten oluşur.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8841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Folik</a:t>
            </a:r>
            <a:r>
              <a:rPr lang="tr-TR" b="1" dirty="0"/>
              <a:t> Asit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Folik</a:t>
            </a:r>
            <a:r>
              <a:rPr lang="tr-TR" dirty="0"/>
              <a:t> asit, </a:t>
            </a:r>
            <a:r>
              <a:rPr lang="tr-TR" dirty="0" err="1"/>
              <a:t>pteroilmonoglutamik</a:t>
            </a:r>
            <a:r>
              <a:rPr lang="tr-TR" dirty="0"/>
              <a:t> asittir; </a:t>
            </a:r>
            <a:r>
              <a:rPr lang="tr-TR" dirty="0" err="1"/>
              <a:t>pteroik</a:t>
            </a:r>
            <a:r>
              <a:rPr lang="tr-TR" dirty="0"/>
              <a:t> asit kısmı, birbirine metilen köprüsü ile bağlı </a:t>
            </a:r>
            <a:r>
              <a:rPr lang="tr-TR" dirty="0" err="1"/>
              <a:t>substitue</a:t>
            </a:r>
            <a:r>
              <a:rPr lang="tr-TR" dirty="0"/>
              <a:t> bir </a:t>
            </a:r>
            <a:r>
              <a:rPr lang="tr-TR" dirty="0" err="1"/>
              <a:t>pteridin</a:t>
            </a:r>
            <a:r>
              <a:rPr lang="tr-TR" dirty="0"/>
              <a:t> halka sistemi ve p-</a:t>
            </a:r>
            <a:r>
              <a:rPr lang="tr-TR" dirty="0" err="1"/>
              <a:t>aminobenzoik</a:t>
            </a:r>
            <a:r>
              <a:rPr lang="tr-TR" dirty="0"/>
              <a:t> asitten (PABA) ibarettir.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886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Lipoik</a:t>
            </a:r>
            <a:r>
              <a:rPr lang="tr-TR" b="1" dirty="0"/>
              <a:t> Asit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Bitkilerin </a:t>
            </a:r>
            <a:r>
              <a:rPr lang="tr-TR" dirty="0" err="1"/>
              <a:t>çoğounda</a:t>
            </a:r>
            <a:r>
              <a:rPr lang="tr-TR" dirty="0"/>
              <a:t> ve </a:t>
            </a:r>
            <a:r>
              <a:rPr lang="tr-TR" dirty="0" err="1"/>
              <a:t>tiroid</a:t>
            </a:r>
            <a:r>
              <a:rPr lang="tr-TR" dirty="0"/>
              <a:t> hariç bütün hayvansal dokularda bulunan </a:t>
            </a:r>
            <a:r>
              <a:rPr lang="tr-TR" dirty="0" err="1"/>
              <a:t>lipoik</a:t>
            </a:r>
            <a:r>
              <a:rPr lang="tr-TR" dirty="0"/>
              <a:t> asit, 1,2-ditiolen-3-valerik asit kimyasal yapısındadır ve iki şekilde mevcuttur. Siklik bir </a:t>
            </a:r>
            <a:r>
              <a:rPr lang="tr-TR" dirty="0" err="1"/>
              <a:t>disülfit</a:t>
            </a:r>
            <a:r>
              <a:rPr lang="tr-TR" dirty="0"/>
              <a:t> yapıda olan </a:t>
            </a:r>
            <a:r>
              <a:rPr lang="tr-TR" dirty="0" err="1"/>
              <a:t>lipoik</a:t>
            </a:r>
            <a:r>
              <a:rPr lang="tr-TR" dirty="0"/>
              <a:t> asit ve 6 ile 8 pozisyonunda birer </a:t>
            </a:r>
            <a:r>
              <a:rPr lang="tr-TR" dirty="0" err="1"/>
              <a:t>sülfidril</a:t>
            </a:r>
            <a:r>
              <a:rPr lang="tr-TR" dirty="0"/>
              <a:t> grubu taşıyan indirgenmiş açık zincirli </a:t>
            </a:r>
            <a:r>
              <a:rPr lang="tr-TR" dirty="0" err="1"/>
              <a:t>dihidrolipoik</a:t>
            </a:r>
            <a:r>
              <a:rPr lang="tr-TR" dirty="0"/>
              <a:t> asit şekilde redoks reaksiyonları sırasında (2 form) oluşabilir ve birbirine dönüşebilir.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2393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Vitamin B12 (</a:t>
            </a:r>
            <a:r>
              <a:rPr lang="tr-TR" b="1" dirty="0" err="1"/>
              <a:t>Kobalamin</a:t>
            </a:r>
            <a:r>
              <a:rPr lang="tr-TR" b="1" dirty="0"/>
              <a:t>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Siyanokobalamin</a:t>
            </a:r>
            <a:r>
              <a:rPr lang="tr-TR" dirty="0"/>
              <a:t> olarak da adlandırılan B12 vitamini iki kısımdan ibarettir. Bunlardan birisi, hemoglobinin porfirin halka sistemine benzeyen </a:t>
            </a:r>
            <a:r>
              <a:rPr lang="tr-TR" dirty="0" err="1"/>
              <a:t>korrin</a:t>
            </a:r>
            <a:r>
              <a:rPr lang="tr-TR" dirty="0"/>
              <a:t> halka sistemidir. Hem grubundan farklı olarak dört </a:t>
            </a:r>
            <a:r>
              <a:rPr lang="tr-TR" dirty="0" err="1"/>
              <a:t>pirol</a:t>
            </a:r>
            <a:r>
              <a:rPr lang="tr-TR" dirty="0"/>
              <a:t> halkasından ikisi birbirine metil </a:t>
            </a:r>
            <a:r>
              <a:rPr lang="tr-TR" dirty="0" err="1"/>
              <a:t>köprüsüğ</a:t>
            </a:r>
            <a:r>
              <a:rPr lang="tr-TR" dirty="0"/>
              <a:t> olmaksızın doğrudan bağlıdır. Halka sisteminin içinde merkezi pozisyonda bulunan kobalt atomu, dört </a:t>
            </a:r>
            <a:r>
              <a:rPr lang="tr-TR" dirty="0" err="1"/>
              <a:t>pirrol</a:t>
            </a:r>
            <a:r>
              <a:rPr lang="tr-TR" dirty="0"/>
              <a:t> halkasının azot atomlarından birindeki hidrojenin yerine geçmiş ve diğer 3 azot atomu ile koordine </a:t>
            </a:r>
            <a:r>
              <a:rPr lang="tr-TR" dirty="0" err="1"/>
              <a:t>kovalent</a:t>
            </a:r>
            <a:r>
              <a:rPr lang="tr-TR" dirty="0"/>
              <a:t> bağ oluşmuştur. B12 </a:t>
            </a:r>
            <a:r>
              <a:rPr lang="tr-TR" dirty="0" err="1"/>
              <a:t>vitminin</a:t>
            </a:r>
            <a:r>
              <a:rPr lang="tr-TR" dirty="0"/>
              <a:t> ikinci bileşeni, D-</a:t>
            </a:r>
            <a:r>
              <a:rPr lang="tr-TR" dirty="0" err="1"/>
              <a:t>riboza</a:t>
            </a:r>
            <a:r>
              <a:rPr lang="tr-TR" dirty="0"/>
              <a:t> alda-N-</a:t>
            </a:r>
            <a:r>
              <a:rPr lang="tr-TR" dirty="0" err="1"/>
              <a:t>glikozid</a:t>
            </a:r>
            <a:r>
              <a:rPr lang="tr-TR" dirty="0"/>
              <a:t> bağıyla bağlanmış 5,6-dimetil </a:t>
            </a:r>
            <a:r>
              <a:rPr lang="tr-TR" dirty="0" err="1"/>
              <a:t>benzimidazol</a:t>
            </a:r>
            <a:r>
              <a:rPr lang="tr-TR" dirty="0"/>
              <a:t> bazıdır.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559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Vitaminler normal vücut fonksiyonları ile büyüme ve sağlıklı yaşam için gerekli organik katalizörlerdir. </a:t>
            </a:r>
            <a:endParaRPr lang="tr-TR" dirty="0" smtClean="0"/>
          </a:p>
          <a:p>
            <a:r>
              <a:rPr lang="tr-TR" dirty="0" smtClean="0"/>
              <a:t>Biyokimyasal reaksiyonlarda </a:t>
            </a:r>
            <a:r>
              <a:rPr lang="tr-TR" dirty="0" err="1" smtClean="0"/>
              <a:t>koenzim</a:t>
            </a:r>
            <a:r>
              <a:rPr lang="tr-TR" dirty="0" smtClean="0"/>
              <a:t> olarak rol oynarlar.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842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Vitamin C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C vitamini </a:t>
            </a:r>
            <a:r>
              <a:rPr lang="tr-TR" dirty="0" err="1"/>
              <a:t>askorbik</a:t>
            </a:r>
            <a:r>
              <a:rPr lang="tr-TR" dirty="0"/>
              <a:t> asit olarak da adlandırılır. Yapı itibariyle en basit vitaminlerden biridir. Bir şeker asidinin </a:t>
            </a:r>
            <a:r>
              <a:rPr lang="tr-TR" dirty="0" err="1"/>
              <a:t>laktonundan</a:t>
            </a:r>
            <a:r>
              <a:rPr lang="tr-TR" dirty="0"/>
              <a:t> ibarettir. Birçok hayvan ve bitki </a:t>
            </a:r>
            <a:r>
              <a:rPr lang="tr-TR" dirty="0" err="1"/>
              <a:t>askorbik</a:t>
            </a:r>
            <a:r>
              <a:rPr lang="tr-TR" dirty="0"/>
              <a:t> asidi glikozdan ve diğer basit ön basamaklardan sentezleyebilir. Mikroorganizmalarda </a:t>
            </a:r>
            <a:r>
              <a:rPr lang="tr-TR" dirty="0" err="1"/>
              <a:t>askorbik</a:t>
            </a:r>
            <a:r>
              <a:rPr lang="tr-TR" dirty="0"/>
              <a:t> asit yoktur. İnsan dahil bazı omurgalılar için </a:t>
            </a:r>
            <a:r>
              <a:rPr lang="tr-TR" dirty="0" err="1"/>
              <a:t>esansiyeldir</a:t>
            </a:r>
            <a:r>
              <a:rPr lang="tr-TR" dirty="0"/>
              <a:t>. </a:t>
            </a:r>
            <a:r>
              <a:rPr lang="tr-TR" dirty="0" err="1"/>
              <a:t>Askorbik</a:t>
            </a:r>
            <a:r>
              <a:rPr lang="tr-TR" dirty="0"/>
              <a:t> asit kolayca hidrojen atomu veren ve bu sırada </a:t>
            </a:r>
            <a:r>
              <a:rPr lang="tr-TR" dirty="0" err="1"/>
              <a:t>dehidroaskorbik</a:t>
            </a:r>
            <a:r>
              <a:rPr lang="tr-TR" dirty="0"/>
              <a:t> </a:t>
            </a:r>
            <a:r>
              <a:rPr lang="tr-TR" dirty="0" err="1"/>
              <a:t>asitde</a:t>
            </a:r>
            <a:r>
              <a:rPr lang="tr-TR" dirty="0"/>
              <a:t> dönüşen kuvvetli indirgeyici ajan yani antioksidandır. </a:t>
            </a:r>
            <a:r>
              <a:rPr lang="tr-TR" dirty="0" err="1"/>
              <a:t>Dehidroksiaskorbik</a:t>
            </a:r>
            <a:r>
              <a:rPr lang="tr-TR" dirty="0"/>
              <a:t> asit de vitamin etkisine sahiptir. Bu aktivite, </a:t>
            </a:r>
            <a:r>
              <a:rPr lang="tr-TR" dirty="0" err="1"/>
              <a:t>dehidroksi</a:t>
            </a:r>
            <a:r>
              <a:rPr lang="tr-TR" dirty="0"/>
              <a:t> </a:t>
            </a:r>
            <a:r>
              <a:rPr lang="tr-TR" dirty="0" err="1"/>
              <a:t>askorbik</a:t>
            </a:r>
            <a:r>
              <a:rPr lang="tr-TR" dirty="0"/>
              <a:t> asidin </a:t>
            </a:r>
            <a:r>
              <a:rPr lang="tr-TR" dirty="0" err="1"/>
              <a:t>lakton</a:t>
            </a:r>
            <a:r>
              <a:rPr lang="tr-TR" dirty="0"/>
              <a:t> halkasının </a:t>
            </a:r>
            <a:r>
              <a:rPr lang="tr-TR" dirty="0" err="1"/>
              <a:t>diketogluonik</a:t>
            </a:r>
            <a:r>
              <a:rPr lang="tr-TR" dirty="0"/>
              <a:t> aside hidroliziyle kaybolur. Besinlerin ısıtılması sırasında </a:t>
            </a:r>
            <a:r>
              <a:rPr lang="tr-TR" dirty="0" err="1"/>
              <a:t>askorbik</a:t>
            </a:r>
            <a:r>
              <a:rPr lang="tr-TR" dirty="0"/>
              <a:t> asit büyük ölçüde etkisini kaybeder. </a:t>
            </a:r>
            <a:r>
              <a:rPr lang="tr-TR" dirty="0" err="1"/>
              <a:t>Askorbik</a:t>
            </a:r>
            <a:r>
              <a:rPr lang="tr-TR" dirty="0"/>
              <a:t> asit, memelilerde karaciğerde; kuşlar, kurbağalar ve sürüngenlerde ise böbreklerde sentezlenir.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4062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Yağda </a:t>
            </a:r>
            <a:r>
              <a:rPr lang="tr-TR" b="1" dirty="0"/>
              <a:t>Çözünen Vitaminler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Vitamin A (</a:t>
            </a:r>
            <a:r>
              <a:rPr lang="tr-TR" b="1" dirty="0" err="1"/>
              <a:t>Retinol</a:t>
            </a:r>
            <a:r>
              <a:rPr lang="tr-TR" b="1" dirty="0"/>
              <a:t>)</a:t>
            </a:r>
            <a:endParaRPr lang="tr-TR" dirty="0"/>
          </a:p>
          <a:p>
            <a:r>
              <a:rPr lang="tr-TR" dirty="0"/>
              <a:t>Vitamin A, dört </a:t>
            </a:r>
            <a:r>
              <a:rPr lang="tr-TR" dirty="0" err="1"/>
              <a:t>izopren</a:t>
            </a:r>
            <a:r>
              <a:rPr lang="tr-TR" dirty="0"/>
              <a:t> molekülünden kurulmuş bir </a:t>
            </a:r>
            <a:r>
              <a:rPr lang="tr-TR" dirty="0" err="1"/>
              <a:t>polienalkol</a:t>
            </a:r>
            <a:r>
              <a:rPr lang="tr-TR" dirty="0"/>
              <a:t> olan </a:t>
            </a:r>
            <a:r>
              <a:rPr lang="tr-TR" dirty="0" err="1"/>
              <a:t>retinolün</a:t>
            </a:r>
            <a:r>
              <a:rPr lang="tr-TR" dirty="0"/>
              <a:t> biyolojik aktivesini gösteren bir grup bileşiği ifade eden jenerik bir terimdir. </a:t>
            </a:r>
            <a:r>
              <a:rPr lang="tr-TR" dirty="0" err="1"/>
              <a:t>Retinol</a:t>
            </a:r>
            <a:r>
              <a:rPr lang="tr-TR" dirty="0"/>
              <a:t> yapısı için </a:t>
            </a:r>
            <a:r>
              <a:rPr lang="tr-TR" dirty="0" err="1"/>
              <a:t>izoprenlerden</a:t>
            </a:r>
            <a:r>
              <a:rPr lang="tr-TR" dirty="0"/>
              <a:t> ikisi beta-</a:t>
            </a:r>
            <a:r>
              <a:rPr lang="tr-TR" dirty="0" err="1"/>
              <a:t>iyonon</a:t>
            </a:r>
            <a:r>
              <a:rPr lang="tr-TR" dirty="0"/>
              <a:t> halkasını diğer ikisi yan zincir oluşturmuştur. A vitamini </a:t>
            </a:r>
            <a:r>
              <a:rPr lang="tr-TR" dirty="0" err="1"/>
              <a:t>düoğada</a:t>
            </a:r>
            <a:r>
              <a:rPr lang="tr-TR" dirty="0"/>
              <a:t> iki yaygın şekilde mevcuttur. Memeli dokularında ve deniz suyu </a:t>
            </a:r>
            <a:r>
              <a:rPr lang="tr-TR" dirty="0" err="1"/>
              <a:t>balılarında</a:t>
            </a:r>
            <a:r>
              <a:rPr lang="tr-TR" dirty="0"/>
              <a:t> bulunan A1 veya </a:t>
            </a:r>
            <a:r>
              <a:rPr lang="tr-TR" dirty="0" err="1"/>
              <a:t>retinol</a:t>
            </a:r>
            <a:r>
              <a:rPr lang="tr-TR" dirty="0"/>
              <a:t>, tatlı su balıklarında bulunan A2 veya retinol2’dir Her ikisi altı üyeli karbon halkası ve 11 karbonlu bir yan zincirden ibarettir.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8142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Vitamin D (</a:t>
            </a:r>
            <a:r>
              <a:rPr lang="tr-TR" b="1" dirty="0" err="1"/>
              <a:t>Kolekalsiferol</a:t>
            </a:r>
            <a:r>
              <a:rPr lang="tr-TR" b="1" dirty="0"/>
              <a:t>)</a:t>
            </a:r>
            <a:endParaRPr lang="tr-TR" dirty="0"/>
          </a:p>
          <a:p>
            <a:r>
              <a:rPr lang="tr-TR" dirty="0"/>
              <a:t>D vitamini etkisi gösteren 10 kadar farklı bileşik bilinmektedir. D vitaminlerine </a:t>
            </a:r>
            <a:r>
              <a:rPr lang="tr-TR" dirty="0" err="1"/>
              <a:t>kalsiferoller</a:t>
            </a:r>
            <a:r>
              <a:rPr lang="tr-TR" dirty="0"/>
              <a:t> de denilmektedir. En önemli olanları D2 vitamini (</a:t>
            </a:r>
            <a:r>
              <a:rPr lang="tr-TR" dirty="0" err="1"/>
              <a:t>ergokalsiferol</a:t>
            </a:r>
            <a:r>
              <a:rPr lang="tr-TR" dirty="0"/>
              <a:t>) ve D3 vitamini (</a:t>
            </a:r>
            <a:r>
              <a:rPr lang="tr-TR" dirty="0" err="1"/>
              <a:t>kolekalsiferol</a:t>
            </a:r>
            <a:r>
              <a:rPr lang="tr-TR" dirty="0"/>
              <a:t>)’</a:t>
            </a:r>
            <a:r>
              <a:rPr lang="tr-TR" dirty="0" err="1"/>
              <a:t>dir</a:t>
            </a:r>
            <a:r>
              <a:rPr lang="tr-TR" dirty="0"/>
              <a:t>. </a:t>
            </a:r>
          </a:p>
          <a:p>
            <a:r>
              <a:rPr lang="tr-TR" dirty="0"/>
              <a:t>Vitamin D, mayada ve mantarlarda </a:t>
            </a:r>
            <a:r>
              <a:rPr lang="tr-TR" dirty="0" err="1"/>
              <a:t>ergosterolden</a:t>
            </a:r>
            <a:r>
              <a:rPr lang="tr-TR" dirty="0"/>
              <a:t> (</a:t>
            </a:r>
            <a:r>
              <a:rPr lang="tr-TR" dirty="0" err="1"/>
              <a:t>provitamin</a:t>
            </a:r>
            <a:r>
              <a:rPr lang="tr-TR" dirty="0"/>
              <a:t> D2) UV ışık etkisiyle türemiş </a:t>
            </a:r>
            <a:r>
              <a:rPr lang="tr-TR" dirty="0" err="1"/>
              <a:t>ergokalsiferol</a:t>
            </a:r>
            <a:r>
              <a:rPr lang="tr-TR" dirty="0"/>
              <a:t> (Vitamin D2) ile hayvanlarda deri altındaki yağ dokuda 7-dehidrokolesterolden (</a:t>
            </a:r>
            <a:r>
              <a:rPr lang="tr-TR" dirty="0" err="1"/>
              <a:t>provitamin</a:t>
            </a:r>
            <a:r>
              <a:rPr lang="tr-TR" dirty="0"/>
              <a:t> D3) UV ışık etkisiyle türemiş </a:t>
            </a:r>
            <a:r>
              <a:rPr lang="tr-TR" dirty="0" err="1"/>
              <a:t>kolekalsiferolün</a:t>
            </a:r>
            <a:r>
              <a:rPr lang="tr-TR" dirty="0"/>
              <a:t> (Vitamin D3) ortak adıdır.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779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/>
              <a:t>Vitamin E (</a:t>
            </a:r>
            <a:r>
              <a:rPr lang="tr-TR" b="1" dirty="0" err="1"/>
              <a:t>Tokoferoller</a:t>
            </a:r>
            <a:r>
              <a:rPr lang="tr-TR" b="1" dirty="0"/>
              <a:t>)</a:t>
            </a:r>
            <a:endParaRPr lang="tr-TR" dirty="0"/>
          </a:p>
          <a:p>
            <a:r>
              <a:rPr lang="tr-TR" dirty="0"/>
              <a:t>Vitamin E, doğal olarak oluşan etkisini sekiz bileşiğin gösterdiği bilinmektedir. </a:t>
            </a:r>
            <a:r>
              <a:rPr lang="tr-TR" dirty="0" err="1"/>
              <a:t>Tokoferoller</a:t>
            </a:r>
            <a:r>
              <a:rPr lang="tr-TR" dirty="0"/>
              <a:t>, </a:t>
            </a:r>
            <a:r>
              <a:rPr lang="tr-TR" dirty="0" err="1"/>
              <a:t>tokol</a:t>
            </a:r>
            <a:r>
              <a:rPr lang="tr-TR" dirty="0"/>
              <a:t> çekirdeğinden türemişlerdir; aralarındaki farklılık, </a:t>
            </a:r>
            <a:r>
              <a:rPr lang="tr-TR" dirty="0" err="1"/>
              <a:t>tokol</a:t>
            </a:r>
            <a:r>
              <a:rPr lang="tr-TR" dirty="0"/>
              <a:t> çekirdeğinin farklı yerlerine farklı sayıda metil grubu eklenmiş olmasından ileri gelmektedir. Vitamin olarak doğada en yaygın şekilde dağılmış bulunan ve en büyük biyolojik aktiviteye sahip olan </a:t>
            </a:r>
            <a:r>
              <a:rPr lang="tr-TR" dirty="0" err="1"/>
              <a:t>tokoferol</a:t>
            </a:r>
            <a:r>
              <a:rPr lang="tr-TR" dirty="0"/>
              <a:t>, alfa-</a:t>
            </a:r>
            <a:r>
              <a:rPr lang="tr-TR" dirty="0" err="1"/>
              <a:t>tokoferoldür</a:t>
            </a:r>
            <a:r>
              <a:rPr lang="tr-TR" dirty="0"/>
              <a:t>.</a:t>
            </a:r>
          </a:p>
          <a:p>
            <a:r>
              <a:rPr lang="tr-TR" dirty="0" err="1"/>
              <a:t>Tokoferoller</a:t>
            </a:r>
            <a:r>
              <a:rPr lang="tr-TR" dirty="0"/>
              <a:t> bir </a:t>
            </a:r>
            <a:r>
              <a:rPr lang="tr-TR" dirty="0" err="1"/>
              <a:t>kroman</a:t>
            </a:r>
            <a:r>
              <a:rPr lang="tr-TR" dirty="0"/>
              <a:t> halka sistemi ve </a:t>
            </a:r>
            <a:r>
              <a:rPr lang="tr-TR" dirty="0" err="1"/>
              <a:t>izoprenoid</a:t>
            </a:r>
            <a:r>
              <a:rPr lang="tr-TR" dirty="0"/>
              <a:t> bir yan zincir içerirler. </a:t>
            </a:r>
            <a:r>
              <a:rPr lang="tr-TR" dirty="0" err="1"/>
              <a:t>Kroman</a:t>
            </a:r>
            <a:r>
              <a:rPr lang="tr-TR" dirty="0"/>
              <a:t> halka sistemi, bir benzen halkası ile bir </a:t>
            </a:r>
            <a:r>
              <a:rPr lang="tr-TR" dirty="0" err="1"/>
              <a:t>piran</a:t>
            </a:r>
            <a:r>
              <a:rPr lang="tr-TR" dirty="0"/>
              <a:t> halkasının </a:t>
            </a:r>
            <a:r>
              <a:rPr lang="tr-TR" dirty="0" err="1"/>
              <a:t>kondensasyonundan</a:t>
            </a:r>
            <a:r>
              <a:rPr lang="tr-TR" dirty="0"/>
              <a:t> meydana gelir. 2-Metil-2-fitil-6-hidroksi </a:t>
            </a:r>
            <a:r>
              <a:rPr lang="tr-TR" dirty="0" err="1"/>
              <a:t>kromana</a:t>
            </a:r>
            <a:r>
              <a:rPr lang="tr-TR" dirty="0"/>
              <a:t> </a:t>
            </a:r>
            <a:r>
              <a:rPr lang="tr-TR" dirty="0" err="1"/>
              <a:t>tokol</a:t>
            </a:r>
            <a:r>
              <a:rPr lang="tr-TR" dirty="0"/>
              <a:t> denir. Bütün </a:t>
            </a:r>
            <a:r>
              <a:rPr lang="tr-TR" dirty="0" err="1"/>
              <a:t>tokoferoller</a:t>
            </a:r>
            <a:r>
              <a:rPr lang="tr-TR" dirty="0"/>
              <a:t> </a:t>
            </a:r>
            <a:r>
              <a:rPr lang="tr-TR" dirty="0" err="1"/>
              <a:t>tokol</a:t>
            </a:r>
            <a:r>
              <a:rPr lang="tr-TR" dirty="0"/>
              <a:t> türevleridir.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4591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Vitamin K (</a:t>
            </a:r>
            <a:r>
              <a:rPr lang="tr-TR" b="1" dirty="0" err="1"/>
              <a:t>Naftokinonlar</a:t>
            </a:r>
            <a:r>
              <a:rPr lang="tr-TR" b="1" dirty="0"/>
              <a:t>)</a:t>
            </a:r>
            <a:endParaRPr lang="tr-TR" dirty="0"/>
          </a:p>
          <a:p>
            <a:r>
              <a:rPr lang="tr-TR" dirty="0"/>
              <a:t>Vitamin K, </a:t>
            </a:r>
            <a:r>
              <a:rPr lang="tr-TR" dirty="0" err="1"/>
              <a:t>polizoprenoidlerle</a:t>
            </a:r>
            <a:r>
              <a:rPr lang="tr-TR" dirty="0"/>
              <a:t> </a:t>
            </a:r>
            <a:r>
              <a:rPr lang="tr-TR" dirty="0" err="1"/>
              <a:t>substitue</a:t>
            </a:r>
            <a:r>
              <a:rPr lang="tr-TR" dirty="0"/>
              <a:t> olmuş </a:t>
            </a:r>
            <a:r>
              <a:rPr lang="tr-TR" dirty="0" err="1"/>
              <a:t>naftokinonlar</a:t>
            </a:r>
            <a:r>
              <a:rPr lang="tr-TR" dirty="0"/>
              <a:t> için kullanılan bir isimdir. Çeşitli </a:t>
            </a:r>
            <a:r>
              <a:rPr lang="tr-TR" dirty="0" err="1"/>
              <a:t>naftokinonlarda</a:t>
            </a:r>
            <a:r>
              <a:rPr lang="tr-TR" dirty="0"/>
              <a:t> ortak etkili yapı, 2-metil-1,4-naftokinondur. </a:t>
            </a:r>
            <a:r>
              <a:rPr lang="tr-TR" dirty="0" err="1"/>
              <a:t>Naftokinon</a:t>
            </a:r>
            <a:r>
              <a:rPr lang="tr-TR" dirty="0"/>
              <a:t> halkası içeren K vitamini etkisi gösteren doğal ve sentetik pek çok türevi vardır. K1 ve K2 vitamini şeklinde gösterilen iki doğal K vitamini bilinmektedir. K2 vitamini aktif şekil olarak görünmektedir. Sentetik K vitamini olan K3 vitamini (diğer adıyla </a:t>
            </a:r>
            <a:r>
              <a:rPr lang="tr-TR" dirty="0" err="1"/>
              <a:t>menadion</a:t>
            </a:r>
            <a:r>
              <a:rPr lang="tr-TR" dirty="0"/>
              <a:t>) uzun yan zincir içermez.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434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Vitaminlerin sınıflandırılması: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1.Yağda Çözünenler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(</a:t>
            </a:r>
            <a:r>
              <a:rPr lang="tr-TR" dirty="0" err="1"/>
              <a:t>Vit</a:t>
            </a:r>
            <a:r>
              <a:rPr lang="tr-TR" dirty="0"/>
              <a:t> A, </a:t>
            </a:r>
            <a:r>
              <a:rPr lang="tr-TR" dirty="0" err="1"/>
              <a:t>Vit</a:t>
            </a:r>
            <a:r>
              <a:rPr lang="tr-TR" dirty="0"/>
              <a:t> D, </a:t>
            </a:r>
            <a:r>
              <a:rPr lang="tr-TR" dirty="0" err="1"/>
              <a:t>Vit</a:t>
            </a:r>
            <a:r>
              <a:rPr lang="tr-TR" dirty="0"/>
              <a:t> E, </a:t>
            </a:r>
            <a:r>
              <a:rPr lang="tr-TR" dirty="0" err="1"/>
              <a:t>Vit</a:t>
            </a:r>
            <a:r>
              <a:rPr lang="tr-TR" dirty="0"/>
              <a:t> K) </a:t>
            </a:r>
            <a:r>
              <a:rPr lang="tr-TR" dirty="0" err="1"/>
              <a:t>izopropen</a:t>
            </a:r>
            <a:r>
              <a:rPr lang="tr-TR" dirty="0"/>
              <a:t> türevleridirler, </a:t>
            </a:r>
            <a:r>
              <a:rPr lang="tr-TR" dirty="0" err="1"/>
              <a:t>apolar</a:t>
            </a:r>
            <a:r>
              <a:rPr lang="tr-TR" dirty="0"/>
              <a:t> moleküllerdirler, </a:t>
            </a:r>
            <a:r>
              <a:rPr lang="tr-TR" dirty="0" err="1"/>
              <a:t>liposolubl</a:t>
            </a:r>
            <a:r>
              <a:rPr lang="tr-TR" dirty="0"/>
              <a:t> dokularda depolanabilirler.</a:t>
            </a:r>
          </a:p>
        </p:txBody>
      </p:sp>
    </p:spTree>
    <p:extLst>
      <p:ext uri="{BB962C8B-B14F-4D97-AF65-F5344CB8AC3E}">
        <p14:creationId xmlns:p14="http://schemas.microsoft.com/office/powerpoint/2010/main" val="205975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Yağda çözünen moleküllerin emilmeleri için yağ emilim bozukluğunun görülmemesi gerekir. Bu durum </a:t>
            </a:r>
            <a:r>
              <a:rPr lang="tr-TR" dirty="0" err="1"/>
              <a:t>steatore</a:t>
            </a:r>
            <a:r>
              <a:rPr lang="tr-TR" dirty="0"/>
              <a:t> ve safra tıkanıklıkları gibi hastalıklarda yağda çözünen vitaminlerin </a:t>
            </a:r>
            <a:r>
              <a:rPr lang="tr-TR" dirty="0" err="1"/>
              <a:t>malabsorbsiyonu</a:t>
            </a:r>
            <a:r>
              <a:rPr lang="tr-TR" dirty="0"/>
              <a:t> sonucu oluşur.</a:t>
            </a:r>
          </a:p>
          <a:p>
            <a:r>
              <a:rPr lang="tr-TR" dirty="0"/>
              <a:t>Bağırsaklardan emilen yağda çözünen vitaminler </a:t>
            </a:r>
            <a:r>
              <a:rPr lang="tr-TR" dirty="0" err="1"/>
              <a:t>şilomikronlar</a:t>
            </a:r>
            <a:r>
              <a:rPr lang="tr-TR" dirty="0"/>
              <a:t> içerisinde depolanmak üzere karaciğere taşınır. </a:t>
            </a:r>
            <a:endParaRPr lang="tr-TR" dirty="0" smtClean="0"/>
          </a:p>
          <a:p>
            <a:pPr lvl="1"/>
            <a:r>
              <a:rPr lang="tr-TR" dirty="0" smtClean="0"/>
              <a:t>Vitamin </a:t>
            </a:r>
            <a:r>
              <a:rPr lang="tr-TR" dirty="0"/>
              <a:t>A, vitamin D, Vitamin K karaciğerde depolanır; </a:t>
            </a:r>
            <a:endParaRPr lang="tr-TR" dirty="0" smtClean="0"/>
          </a:p>
          <a:p>
            <a:pPr lvl="1"/>
            <a:r>
              <a:rPr lang="tr-TR" dirty="0" smtClean="0"/>
              <a:t>vitamin </a:t>
            </a:r>
            <a:r>
              <a:rPr lang="tr-TR" dirty="0"/>
              <a:t>E yağ dokuda depolanır.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804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Yağda çözünen vitaminler, kanda </a:t>
            </a:r>
            <a:r>
              <a:rPr lang="tr-TR" dirty="0" err="1"/>
              <a:t>liporpteinler</a:t>
            </a:r>
            <a:r>
              <a:rPr lang="tr-TR" dirty="0"/>
              <a:t> veya spesifik bağlayıcı proteinler tarafından taşınır. Yağda çözünen vitaminler safra yoluyla atılırlar. </a:t>
            </a:r>
            <a:r>
              <a:rPr lang="tr-TR" dirty="0" err="1"/>
              <a:t>İdarala</a:t>
            </a:r>
            <a:r>
              <a:rPr lang="tr-TR" dirty="0"/>
              <a:t> atılmazlar. Vitamin A ve Vitamin D’nin yüksek </a:t>
            </a:r>
            <a:r>
              <a:rPr lang="tr-TR" dirty="0" err="1"/>
              <a:t>dozlerde</a:t>
            </a:r>
            <a:r>
              <a:rPr lang="tr-TR" dirty="0"/>
              <a:t> alımı </a:t>
            </a:r>
            <a:r>
              <a:rPr lang="tr-TR" dirty="0" err="1"/>
              <a:t>toksik</a:t>
            </a:r>
            <a:r>
              <a:rPr lang="tr-TR" dirty="0"/>
              <a:t> etkiler meydana getirir. </a:t>
            </a:r>
          </a:p>
          <a:p>
            <a:r>
              <a:rPr lang="tr-TR" dirty="0"/>
              <a:t>Ayrıca vitamin D, kalsiyum ve fosfor metabolizmasının düzenlenişinde rol aldığı için hormon olarak kabul edilir.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984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2.Suda Çözünenler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(</a:t>
            </a:r>
            <a:r>
              <a:rPr lang="tr-TR" dirty="0" err="1"/>
              <a:t>Vit</a:t>
            </a:r>
            <a:r>
              <a:rPr lang="tr-TR" dirty="0"/>
              <a:t> B1 (</a:t>
            </a:r>
            <a:r>
              <a:rPr lang="tr-TR" dirty="0" err="1"/>
              <a:t>tiamin</a:t>
            </a:r>
            <a:r>
              <a:rPr lang="tr-TR" dirty="0"/>
              <a:t>), vitamin B2 (</a:t>
            </a:r>
            <a:r>
              <a:rPr lang="tr-TR" dirty="0" err="1"/>
              <a:t>riboflavin</a:t>
            </a:r>
            <a:r>
              <a:rPr lang="tr-TR" dirty="0"/>
              <a:t>), </a:t>
            </a:r>
            <a:r>
              <a:rPr lang="tr-TR" dirty="0" err="1"/>
              <a:t>nikotinik</a:t>
            </a:r>
            <a:r>
              <a:rPr lang="tr-TR" dirty="0"/>
              <a:t> asit (</a:t>
            </a:r>
            <a:r>
              <a:rPr lang="tr-TR" dirty="0" err="1"/>
              <a:t>niasin</a:t>
            </a:r>
            <a:r>
              <a:rPr lang="tr-TR" dirty="0"/>
              <a:t>), vitamin B5 (</a:t>
            </a:r>
            <a:r>
              <a:rPr lang="tr-TR" dirty="0" err="1"/>
              <a:t>pantotenik</a:t>
            </a:r>
            <a:r>
              <a:rPr lang="tr-TR" dirty="0"/>
              <a:t> asit), </a:t>
            </a:r>
            <a:r>
              <a:rPr lang="tr-TR" dirty="0" err="1"/>
              <a:t>vitaimn</a:t>
            </a:r>
            <a:r>
              <a:rPr lang="tr-TR" dirty="0"/>
              <a:t> B6 (</a:t>
            </a:r>
            <a:r>
              <a:rPr lang="tr-TR" dirty="0" err="1"/>
              <a:t>piridoksin</a:t>
            </a:r>
            <a:r>
              <a:rPr lang="tr-TR" dirty="0"/>
              <a:t>), </a:t>
            </a:r>
            <a:r>
              <a:rPr lang="tr-TR" dirty="0" err="1"/>
              <a:t>biotin</a:t>
            </a:r>
            <a:r>
              <a:rPr lang="tr-TR" dirty="0"/>
              <a:t> (vitamin H), </a:t>
            </a:r>
            <a:r>
              <a:rPr lang="tr-TR" dirty="0" err="1"/>
              <a:t>folik</a:t>
            </a:r>
            <a:r>
              <a:rPr lang="tr-TR" dirty="0"/>
              <a:t> asit, vitamin B12, vitamin C (</a:t>
            </a:r>
            <a:r>
              <a:rPr lang="tr-TR" dirty="0" err="1"/>
              <a:t>askorbik</a:t>
            </a:r>
            <a:r>
              <a:rPr lang="tr-TR" dirty="0"/>
              <a:t> asit)) Vitamin C dışındakiler metabolizmada </a:t>
            </a:r>
            <a:r>
              <a:rPr lang="tr-TR" dirty="0" err="1"/>
              <a:t>koenzim</a:t>
            </a:r>
            <a:r>
              <a:rPr lang="tr-TR" dirty="0"/>
              <a:t> olarak görev alırlar. Suda çözünür olup dokularda depolanmazlar (Vitamin B12 hariç), fazla alındıklarında idrarla atılırlar.</a:t>
            </a:r>
          </a:p>
          <a:p>
            <a:r>
              <a:rPr lang="tr-TR" dirty="0"/>
              <a:t>Ayrıca suda çözünen vitaminlerin kimyasal yapıları birbirinden farklı olsa da hepsi polar moleküller olmaları sebebiyle suda çözünürler.</a:t>
            </a:r>
          </a:p>
          <a:p>
            <a:r>
              <a:rPr lang="tr-TR" dirty="0"/>
              <a:t>Vitamin B12 hariç suda çözünen vitaminler bitkiler tarafından sentezlenebilir. </a:t>
            </a:r>
          </a:p>
          <a:p>
            <a:r>
              <a:rPr lang="tr-TR" dirty="0"/>
              <a:t>Suda çözünen vitaminler, </a:t>
            </a:r>
            <a:r>
              <a:rPr lang="tr-TR" dirty="0" err="1"/>
              <a:t>enzimatik</a:t>
            </a:r>
            <a:r>
              <a:rPr lang="tr-TR" dirty="0"/>
              <a:t> reaksiyonlarda </a:t>
            </a:r>
            <a:r>
              <a:rPr lang="tr-TR" dirty="0" err="1"/>
              <a:t>koenzim</a:t>
            </a:r>
            <a:r>
              <a:rPr lang="tr-TR" dirty="0"/>
              <a:t> veya </a:t>
            </a:r>
            <a:r>
              <a:rPr lang="tr-TR" dirty="0" err="1"/>
              <a:t>kosubstrat</a:t>
            </a:r>
            <a:r>
              <a:rPr lang="tr-TR" dirty="0"/>
              <a:t> olarak görev alırlar. </a:t>
            </a:r>
          </a:p>
          <a:p>
            <a:r>
              <a:rPr lang="tr-TR" dirty="0"/>
              <a:t>Başlıca özellikleri Memeli hücrelerinde sentezlenemediklerinden diyet ile alınmaları gereklidir. Enzim aktivitesinde </a:t>
            </a:r>
            <a:r>
              <a:rPr lang="tr-TR" dirty="0" err="1"/>
              <a:t>koenzim</a:t>
            </a:r>
            <a:r>
              <a:rPr lang="tr-TR" dirty="0"/>
              <a:t> olarak (biyokatalizör) görev alırlar. Metabolizmayı düzenlerler (Karbonhidrat, yağ ve proteinlerin enerjiye dönüşümüne yardım ederler). Vücut yapılarına katılmazlar. Enerji vermezler. Yerleri başka maddelerle </a:t>
            </a:r>
            <a:r>
              <a:rPr lang="tr-TR" dirty="0" err="1"/>
              <a:t>doldurulamaz.Çok</a:t>
            </a:r>
            <a:r>
              <a:rPr lang="tr-TR" dirty="0"/>
              <a:t> az miktarda gereksinim duyulur.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84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615336"/>
              </p:ext>
            </p:extLst>
          </p:nvPr>
        </p:nvGraphicFramePr>
        <p:xfrm>
          <a:off x="849085" y="663379"/>
          <a:ext cx="10276114" cy="5499600"/>
        </p:xfrm>
        <a:graphic>
          <a:graphicData uri="http://schemas.openxmlformats.org/drawingml/2006/table">
            <a:tbl>
              <a:tblPr firstRow="1" firstCol="1" bandRow="1"/>
              <a:tblGrid>
                <a:gridCol w="2568462">
                  <a:extLst>
                    <a:ext uri="{9D8B030D-6E8A-4147-A177-3AD203B41FA5}">
                      <a16:colId xmlns:a16="http://schemas.microsoft.com/office/drawing/2014/main" val="4230176636"/>
                    </a:ext>
                  </a:extLst>
                </a:gridCol>
                <a:gridCol w="2568462">
                  <a:extLst>
                    <a:ext uri="{9D8B030D-6E8A-4147-A177-3AD203B41FA5}">
                      <a16:colId xmlns:a16="http://schemas.microsoft.com/office/drawing/2014/main" val="1815031852"/>
                    </a:ext>
                  </a:extLst>
                </a:gridCol>
                <a:gridCol w="2569595">
                  <a:extLst>
                    <a:ext uri="{9D8B030D-6E8A-4147-A177-3AD203B41FA5}">
                      <a16:colId xmlns:a16="http://schemas.microsoft.com/office/drawing/2014/main" val="2119195980"/>
                    </a:ext>
                  </a:extLst>
                </a:gridCol>
                <a:gridCol w="2569595">
                  <a:extLst>
                    <a:ext uri="{9D8B030D-6E8A-4147-A177-3AD203B41FA5}">
                      <a16:colId xmlns:a16="http://schemas.microsoft.com/office/drawing/2014/main" val="2353969162"/>
                    </a:ext>
                  </a:extLst>
                </a:gridCol>
              </a:tblGrid>
              <a:tr h="45886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Yağda Eriyen </a:t>
                      </a: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Vitaminler 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Suda Eriyen Vitaminler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973978"/>
                  </a:ext>
                </a:extLst>
              </a:tr>
              <a:tr h="458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Kimyasal Adı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 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Kimyasal Adı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835605"/>
                  </a:ext>
                </a:extLst>
              </a:tr>
              <a:tr h="857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Retinol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kompleks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74134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D2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Ergokalsiferol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Tiamin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541854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Kolekalsiferol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Riboflavin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53445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Tokoferol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B3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Nikotinaimd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756204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Naftokinonlar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B5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Pantotenik</a:t>
                      </a: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asit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699384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B12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Kobalamin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049354"/>
                  </a:ext>
                </a:extLst>
              </a:tr>
              <a:tr h="458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r-T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Askorbik</a:t>
                      </a: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asit</a:t>
                      </a:r>
                    </a:p>
                  </a:txBody>
                  <a:tcPr marL="41473" marR="41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627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0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Vitamin B1 (</a:t>
            </a:r>
            <a:r>
              <a:rPr lang="tr-TR" b="1" dirty="0" err="1"/>
              <a:t>tiamin</a:t>
            </a:r>
            <a:r>
              <a:rPr lang="tr-TR" b="1" dirty="0"/>
              <a:t>, </a:t>
            </a:r>
            <a:r>
              <a:rPr lang="tr-TR" b="1" dirty="0" err="1"/>
              <a:t>antiberiberik</a:t>
            </a:r>
            <a:r>
              <a:rPr lang="tr-TR" b="1" dirty="0"/>
              <a:t> vitamin)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Tiamin</a:t>
            </a:r>
            <a:r>
              <a:rPr lang="tr-TR" dirty="0"/>
              <a:t>, bir metilen grubu üzerinden </a:t>
            </a:r>
            <a:r>
              <a:rPr lang="tr-TR" dirty="0" err="1"/>
              <a:t>substute</a:t>
            </a:r>
            <a:r>
              <a:rPr lang="tr-TR" dirty="0"/>
              <a:t> bir </a:t>
            </a:r>
            <a:r>
              <a:rPr lang="tr-TR" dirty="0" err="1"/>
              <a:t>tiyazol</a:t>
            </a:r>
            <a:r>
              <a:rPr lang="tr-TR" dirty="0"/>
              <a:t> halkasının </a:t>
            </a:r>
            <a:r>
              <a:rPr lang="tr-TR" dirty="0" err="1"/>
              <a:t>substüte</a:t>
            </a:r>
            <a:r>
              <a:rPr lang="tr-TR" dirty="0"/>
              <a:t> bir </a:t>
            </a:r>
            <a:r>
              <a:rPr lang="tr-TR" dirty="0" err="1"/>
              <a:t>primidine</a:t>
            </a:r>
            <a:r>
              <a:rPr lang="tr-TR" dirty="0"/>
              <a:t> bağlanmasıyla meydana gelir. Hücrelerde büyük oranda aktif </a:t>
            </a:r>
            <a:r>
              <a:rPr lang="tr-TR" dirty="0" err="1"/>
              <a:t>koenzim</a:t>
            </a:r>
            <a:r>
              <a:rPr lang="tr-TR" dirty="0"/>
              <a:t> formu olan </a:t>
            </a:r>
            <a:r>
              <a:rPr lang="tr-TR" dirty="0" err="1"/>
              <a:t>tiamin</a:t>
            </a:r>
            <a:r>
              <a:rPr lang="tr-TR" dirty="0"/>
              <a:t> </a:t>
            </a:r>
            <a:r>
              <a:rPr lang="tr-TR" dirty="0" err="1"/>
              <a:t>pirofosfat</a:t>
            </a:r>
            <a:r>
              <a:rPr lang="tr-TR" dirty="0"/>
              <a:t> (TPP) halinde bulunur.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83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Tiamin</a:t>
            </a:r>
            <a:r>
              <a:rPr lang="tr-TR" dirty="0" smtClean="0"/>
              <a:t> Eksikliğinde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Merkezi ve </a:t>
            </a:r>
            <a:r>
              <a:rPr lang="tr-TR" dirty="0" err="1" smtClean="0"/>
              <a:t>perifer</a:t>
            </a:r>
            <a:r>
              <a:rPr lang="tr-TR" dirty="0" smtClean="0"/>
              <a:t> sinir sistemi fonksiyonlarının bozulması, </a:t>
            </a:r>
            <a:r>
              <a:rPr lang="tr-TR" dirty="0" err="1" smtClean="0"/>
              <a:t>ataksi</a:t>
            </a:r>
            <a:r>
              <a:rPr lang="tr-TR" dirty="0" smtClean="0"/>
              <a:t>, </a:t>
            </a:r>
            <a:r>
              <a:rPr lang="tr-TR" dirty="0" err="1" smtClean="0"/>
              <a:t>parezis</a:t>
            </a:r>
            <a:r>
              <a:rPr lang="tr-TR" dirty="0" smtClean="0"/>
              <a:t>, </a:t>
            </a:r>
            <a:r>
              <a:rPr lang="tr-TR" dirty="0" err="1" smtClean="0"/>
              <a:t>opitotonus</a:t>
            </a:r>
            <a:r>
              <a:rPr lang="tr-TR" dirty="0" smtClean="0"/>
              <a:t>, sinir sistemi hücrelerinde dejenerasyon</a:t>
            </a:r>
          </a:p>
          <a:p>
            <a:r>
              <a:rPr lang="tr-TR" dirty="0" smtClean="0"/>
              <a:t>Kalp ve dolaşım sisteminde bozukluklar</a:t>
            </a:r>
          </a:p>
          <a:p>
            <a:r>
              <a:rPr lang="tr-TR" dirty="0" err="1" smtClean="0"/>
              <a:t>Gastrointestinal</a:t>
            </a:r>
            <a:r>
              <a:rPr lang="tr-TR" dirty="0" smtClean="0"/>
              <a:t> bozukluklar</a:t>
            </a:r>
          </a:p>
          <a:p>
            <a:r>
              <a:rPr lang="tr-TR" dirty="0" err="1" smtClean="0"/>
              <a:t>Oksidasyon</a:t>
            </a:r>
            <a:r>
              <a:rPr lang="tr-TR" dirty="0" smtClean="0"/>
              <a:t> olaylarının sınırlı hale gelmesinde dolayı vücut ısısının düşmesi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7941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</TotalTime>
  <Words>1301</Words>
  <Application>Microsoft Office PowerPoint</Application>
  <PresentationFormat>Geniş ekran</PresentationFormat>
  <Paragraphs>122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Organik</vt:lpstr>
      <vt:lpstr>Nükleik Asitler</vt:lpstr>
      <vt:lpstr>Tanım</vt:lpstr>
      <vt:lpstr>Vitaminlerin sınıflandırılması:</vt:lpstr>
      <vt:lpstr>PowerPoint Sunusu</vt:lpstr>
      <vt:lpstr>PowerPoint Sunusu</vt:lpstr>
      <vt:lpstr>2.Suda Çözünenler </vt:lpstr>
      <vt:lpstr>PowerPoint Sunusu</vt:lpstr>
      <vt:lpstr>Vitamin B1 (tiamin, antiberiberik vitamin)</vt:lpstr>
      <vt:lpstr>Tiamin Eksikliğinde</vt:lpstr>
      <vt:lpstr> Vitamin B2 (riboflavin, laktoflavin) </vt:lpstr>
      <vt:lpstr>Riboflavin Yetersizliğinde</vt:lpstr>
      <vt:lpstr>Niasin (Nikotinik asit) </vt:lpstr>
      <vt:lpstr>Niasin Yetersizlğinde</vt:lpstr>
      <vt:lpstr>Vitamin B5 (Pantotenik asit) </vt:lpstr>
      <vt:lpstr>Pantotenik asit Yetersizliğinde</vt:lpstr>
      <vt:lpstr>Biotin (vitamin H)</vt:lpstr>
      <vt:lpstr>Folik Asit </vt:lpstr>
      <vt:lpstr>Lipoik Asit </vt:lpstr>
      <vt:lpstr>Vitamin B12 (Kobalamin) </vt:lpstr>
      <vt:lpstr>Vitamin C </vt:lpstr>
      <vt:lpstr> Yağda Çözünen Vitaminler 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Nükleik Asitler</dc:title>
  <dc:creator>user</dc:creator>
  <cp:lastModifiedBy>user</cp:lastModifiedBy>
  <cp:revision>9</cp:revision>
  <dcterms:created xsi:type="dcterms:W3CDTF">2019-08-21T08:31:38Z</dcterms:created>
  <dcterms:modified xsi:type="dcterms:W3CDTF">2019-11-12T06:17:31Z</dcterms:modified>
</cp:coreProperties>
</file>