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B472-F143-43C5-83F1-73842493C10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7EE21-B5DD-43C5-B51D-CFA0583154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9788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B472-F143-43C5-83F1-73842493C10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7EE21-B5DD-43C5-B51D-CFA0583154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36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B472-F143-43C5-83F1-73842493C10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7EE21-B5DD-43C5-B51D-CFA0583154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6585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B472-F143-43C5-83F1-73842493C10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7EE21-B5DD-43C5-B51D-CFA0583154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891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B472-F143-43C5-83F1-73842493C10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7EE21-B5DD-43C5-B51D-CFA0583154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1676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B472-F143-43C5-83F1-73842493C10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7EE21-B5DD-43C5-B51D-CFA0583154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3289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B472-F143-43C5-83F1-73842493C10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7EE21-B5DD-43C5-B51D-CFA0583154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863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B472-F143-43C5-83F1-73842493C10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7EE21-B5DD-43C5-B51D-CFA0583154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592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B472-F143-43C5-83F1-73842493C10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7EE21-B5DD-43C5-B51D-CFA0583154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8463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B472-F143-43C5-83F1-73842493C10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7EE21-B5DD-43C5-B51D-CFA0583154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475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B472-F143-43C5-83F1-73842493C10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7EE21-B5DD-43C5-B51D-CFA0583154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962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BB472-F143-43C5-83F1-73842493C10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7EE21-B5DD-43C5-B51D-CFA0583154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3941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Gazete</a:t>
            </a:r>
            <a:r>
              <a:rPr lang="en-US" dirty="0" smtClean="0"/>
              <a:t> Dönemi</a:t>
            </a:r>
            <a:br>
              <a:rPr lang="en-US" dirty="0" smtClean="0"/>
            </a:br>
            <a:r>
              <a:rPr lang="en-US" dirty="0" smtClean="0"/>
              <a:t>(1950’li </a:t>
            </a:r>
            <a:r>
              <a:rPr lang="en-US" dirty="0" err="1" smtClean="0"/>
              <a:t>Yıllara</a:t>
            </a:r>
            <a:r>
              <a:rPr lang="en-US" dirty="0" smtClean="0"/>
              <a:t> Kadar)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Yazılı</a:t>
            </a:r>
            <a:r>
              <a:rPr lang="en-US" dirty="0" smtClean="0"/>
              <a:t> basın</a:t>
            </a:r>
          </a:p>
          <a:p>
            <a:r>
              <a:rPr lang="en-US" dirty="0" err="1" smtClean="0"/>
              <a:t>Tiraj</a:t>
            </a:r>
            <a:r>
              <a:rPr lang="en-US" dirty="0" smtClean="0"/>
              <a:t> </a:t>
            </a:r>
            <a:r>
              <a:rPr lang="en-US" dirty="0" err="1"/>
              <a:t>mütevazi</a:t>
            </a:r>
            <a:endParaRPr lang="en-US" dirty="0"/>
          </a:p>
          <a:p>
            <a:r>
              <a:rPr lang="en-US" dirty="0" err="1"/>
              <a:t>Gelir</a:t>
            </a:r>
            <a:r>
              <a:rPr lang="en-US" dirty="0"/>
              <a:t> </a:t>
            </a:r>
            <a:r>
              <a:rPr lang="en-US" dirty="0" err="1"/>
              <a:t>gazete</a:t>
            </a:r>
            <a:r>
              <a:rPr lang="en-US" dirty="0"/>
              <a:t> </a:t>
            </a:r>
            <a:r>
              <a:rPr lang="en-US" dirty="0" err="1"/>
              <a:t>satışlarından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ediliyor</a:t>
            </a:r>
            <a:endParaRPr lang="en-US" dirty="0"/>
          </a:p>
          <a:p>
            <a:r>
              <a:rPr lang="en-US" dirty="0" err="1"/>
              <a:t>Devletin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reklamcıların</a:t>
            </a:r>
            <a:r>
              <a:rPr lang="en-US" dirty="0"/>
              <a:t> </a:t>
            </a:r>
            <a:r>
              <a:rPr lang="en-US" dirty="0" err="1"/>
              <a:t>baskısı</a:t>
            </a:r>
            <a:r>
              <a:rPr lang="en-US" dirty="0"/>
              <a:t> </a:t>
            </a:r>
            <a:r>
              <a:rPr lang="en-US" dirty="0" err="1" smtClean="0"/>
              <a:t>az</a:t>
            </a:r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err="1" smtClean="0"/>
              <a:t>Fikri</a:t>
            </a:r>
            <a:r>
              <a:rPr lang="en-US" dirty="0" smtClean="0"/>
              <a:t>” </a:t>
            </a:r>
            <a:r>
              <a:rPr lang="en-US" dirty="0" err="1" smtClean="0"/>
              <a:t>ideolojik</a:t>
            </a:r>
            <a:r>
              <a:rPr lang="en-US" dirty="0" smtClean="0"/>
              <a:t> </a:t>
            </a:r>
            <a:r>
              <a:rPr lang="en-US" dirty="0" err="1" smtClean="0"/>
              <a:t>kurum</a:t>
            </a:r>
            <a:r>
              <a:rPr lang="en-US" dirty="0" smtClean="0"/>
              <a:t> </a:t>
            </a:r>
            <a:r>
              <a:rPr lang="en-US" dirty="0" err="1" smtClean="0"/>
              <a:t>yanı</a:t>
            </a:r>
            <a:r>
              <a:rPr lang="en-US" dirty="0" smtClean="0"/>
              <a:t> </a:t>
            </a:r>
            <a:r>
              <a:rPr lang="en-US" dirty="0" err="1" smtClean="0"/>
              <a:t>ağır</a:t>
            </a:r>
            <a:r>
              <a:rPr lang="en-US" dirty="0" smtClean="0"/>
              <a:t> </a:t>
            </a:r>
            <a:r>
              <a:rPr lang="en-US" dirty="0" err="1" smtClean="0"/>
              <a:t>basıyor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24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Endüstrisi</a:t>
            </a:r>
            <a:r>
              <a:rPr lang="en-US" dirty="0" smtClean="0"/>
              <a:t> Dönemi</a:t>
            </a:r>
            <a:br>
              <a:rPr lang="en-US" dirty="0" smtClean="0"/>
            </a:br>
            <a:r>
              <a:rPr lang="en-US" dirty="0" smtClean="0"/>
              <a:t>(1950-1990)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teknolojiler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baskı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tiraj</a:t>
            </a:r>
            <a:r>
              <a:rPr lang="en-US" dirty="0" smtClean="0"/>
              <a:t> </a:t>
            </a:r>
            <a:r>
              <a:rPr lang="en-US" dirty="0" err="1" smtClean="0"/>
              <a:t>artıyor</a:t>
            </a:r>
            <a:endParaRPr lang="en-US" dirty="0" smtClean="0"/>
          </a:p>
          <a:p>
            <a:r>
              <a:rPr lang="en-US" dirty="0" err="1" smtClean="0"/>
              <a:t>Reklamlar</a:t>
            </a:r>
            <a:r>
              <a:rPr lang="en-US" dirty="0" smtClean="0"/>
              <a:t> </a:t>
            </a:r>
            <a:r>
              <a:rPr lang="en-US" dirty="0" err="1" smtClean="0"/>
              <a:t>belirleyici</a:t>
            </a:r>
            <a:r>
              <a:rPr lang="en-US" dirty="0" smtClean="0"/>
              <a:t> </a:t>
            </a:r>
            <a:r>
              <a:rPr lang="en-US" dirty="0" err="1" smtClean="0"/>
              <a:t>oluyor</a:t>
            </a:r>
            <a:endParaRPr lang="en-US" dirty="0" smtClean="0"/>
          </a:p>
          <a:p>
            <a:r>
              <a:rPr lang="en-US" dirty="0" err="1" smtClean="0"/>
              <a:t>Medyanın</a:t>
            </a:r>
            <a:r>
              <a:rPr lang="en-US" dirty="0" smtClean="0"/>
              <a:t> </a:t>
            </a:r>
            <a:r>
              <a:rPr lang="en-US" dirty="0" err="1" smtClean="0"/>
              <a:t>gücü</a:t>
            </a:r>
            <a:r>
              <a:rPr lang="en-US" dirty="0" smtClean="0"/>
              <a:t> </a:t>
            </a:r>
            <a:r>
              <a:rPr lang="en-US" dirty="0" err="1" smtClean="0"/>
              <a:t>artıyor</a:t>
            </a:r>
            <a:endParaRPr lang="en-US" dirty="0" smtClean="0"/>
          </a:p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sahibi</a:t>
            </a:r>
            <a:r>
              <a:rPr lang="en-US" dirty="0" smtClean="0"/>
              <a:t> hem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iktidarla</a:t>
            </a:r>
            <a:r>
              <a:rPr lang="en-US" dirty="0" smtClean="0"/>
              <a:t> hem de </a:t>
            </a:r>
            <a:r>
              <a:rPr lang="en-US" dirty="0" err="1" smtClean="0"/>
              <a:t>reklamcılarla</a:t>
            </a:r>
            <a:r>
              <a:rPr lang="en-US" dirty="0" smtClean="0"/>
              <a:t> </a:t>
            </a:r>
            <a:r>
              <a:rPr lang="en-US" dirty="0" err="1" smtClean="0"/>
              <a:t>ilişkileri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tutuyor</a:t>
            </a:r>
            <a:endParaRPr lang="en-US" dirty="0" smtClean="0"/>
          </a:p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ürünleri</a:t>
            </a:r>
            <a:r>
              <a:rPr lang="en-US" dirty="0" smtClean="0"/>
              <a:t> </a:t>
            </a:r>
            <a:r>
              <a:rPr lang="en-US" dirty="0" err="1" smtClean="0"/>
              <a:t>çeşitleniyor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9810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Endüstrisi</a:t>
            </a:r>
            <a:r>
              <a:rPr lang="en-US" dirty="0" smtClean="0"/>
              <a:t> Dönemi</a:t>
            </a:r>
            <a:br>
              <a:rPr lang="en-US" dirty="0" smtClean="0"/>
            </a:br>
            <a:r>
              <a:rPr lang="en-US" dirty="0" smtClean="0"/>
              <a:t>(1950-1990)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1950-1960 : </a:t>
            </a:r>
            <a:r>
              <a:rPr lang="en-US" dirty="0" err="1" smtClean="0"/>
              <a:t>Köşe</a:t>
            </a:r>
            <a:r>
              <a:rPr lang="en-US" dirty="0" smtClean="0"/>
              <a:t> </a:t>
            </a:r>
            <a:r>
              <a:rPr lang="en-US" dirty="0" err="1" smtClean="0"/>
              <a:t>yazılar</a:t>
            </a:r>
            <a:r>
              <a:rPr lang="en-US" dirty="0" smtClean="0"/>
              <a:t>, </a:t>
            </a:r>
            <a:r>
              <a:rPr lang="en-US" dirty="0" err="1" smtClean="0"/>
              <a:t>Yorumlar</a:t>
            </a:r>
            <a:r>
              <a:rPr lang="en-US" dirty="0" smtClean="0"/>
              <a:t>, </a:t>
            </a:r>
            <a:r>
              <a:rPr lang="en-US" dirty="0" err="1" smtClean="0"/>
              <a:t>Haberin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günlük</a:t>
            </a:r>
            <a:r>
              <a:rPr lang="en-US" dirty="0"/>
              <a:t> </a:t>
            </a:r>
            <a:r>
              <a:rPr lang="en-US" dirty="0" err="1"/>
              <a:t>gazetelerde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aldığı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dönem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1960’lı </a:t>
            </a:r>
            <a:r>
              <a:rPr lang="en-US" dirty="0" err="1" smtClean="0"/>
              <a:t>yıllar</a:t>
            </a:r>
            <a:r>
              <a:rPr lang="en-US" dirty="0" smtClean="0"/>
              <a:t> : </a:t>
            </a:r>
            <a:r>
              <a:rPr lang="en-US" dirty="0" err="1" smtClean="0"/>
              <a:t>Haberciliğin</a:t>
            </a:r>
            <a:r>
              <a:rPr lang="en-US" dirty="0" smtClean="0"/>
              <a:t> </a:t>
            </a:r>
            <a:r>
              <a:rPr lang="en-US" dirty="0" err="1"/>
              <a:t>egemen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 smtClean="0"/>
              <a:t>yıllar</a:t>
            </a:r>
            <a:endParaRPr lang="en-US" dirty="0" smtClean="0"/>
          </a:p>
          <a:p>
            <a:r>
              <a:rPr lang="en-US" dirty="0" smtClean="0"/>
              <a:t>1980 </a:t>
            </a:r>
            <a:r>
              <a:rPr lang="en-US" dirty="0" err="1" smtClean="0"/>
              <a:t>sonrası</a:t>
            </a:r>
            <a:r>
              <a:rPr lang="en-US" dirty="0" smtClean="0"/>
              <a:t> : </a:t>
            </a:r>
            <a:r>
              <a:rPr lang="en-US" dirty="0" err="1" smtClean="0"/>
              <a:t>Magazin</a:t>
            </a:r>
            <a:r>
              <a:rPr lang="en-US" dirty="0" smtClean="0"/>
              <a:t> </a:t>
            </a:r>
            <a:r>
              <a:rPr lang="en-US" dirty="0" err="1"/>
              <a:t>haberciliği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216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Endüstrisi</a:t>
            </a:r>
            <a:r>
              <a:rPr lang="en-US" dirty="0" smtClean="0"/>
              <a:t> Dönemi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İşletme</a:t>
            </a:r>
            <a:r>
              <a:rPr lang="en-US" dirty="0" smtClean="0"/>
              <a:t>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işbölümü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kademelenme</a:t>
            </a:r>
            <a:r>
              <a:rPr lang="en-US" dirty="0"/>
              <a:t> </a:t>
            </a:r>
            <a:r>
              <a:rPr lang="en-US" dirty="0" err="1" smtClean="0"/>
              <a:t>artıyor</a:t>
            </a:r>
            <a:endParaRPr lang="en-US" dirty="0"/>
          </a:p>
          <a:p>
            <a:r>
              <a:rPr lang="en-US" dirty="0" err="1"/>
              <a:t>Yönetici</a:t>
            </a:r>
            <a:r>
              <a:rPr lang="en-US" dirty="0"/>
              <a:t> </a:t>
            </a:r>
            <a:r>
              <a:rPr lang="en-US" dirty="0" err="1"/>
              <a:t>editörler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yazarlardan</a:t>
            </a:r>
            <a:r>
              <a:rPr lang="en-US" dirty="0"/>
              <a:t> </a:t>
            </a:r>
            <a:r>
              <a:rPr lang="en-US" dirty="0" err="1"/>
              <a:t>aristokrasi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hiyerarşinin</a:t>
            </a:r>
            <a:r>
              <a:rPr lang="en-US" dirty="0"/>
              <a:t> </a:t>
            </a:r>
            <a:r>
              <a:rPr lang="en-US" dirty="0" err="1"/>
              <a:t>üst</a:t>
            </a:r>
            <a:r>
              <a:rPr lang="en-US" dirty="0"/>
              <a:t> </a:t>
            </a:r>
            <a:r>
              <a:rPr lang="en-US" dirty="0" err="1"/>
              <a:t>sıraları</a:t>
            </a:r>
            <a:endParaRPr lang="en-US" dirty="0"/>
          </a:p>
          <a:p>
            <a:r>
              <a:rPr lang="en-US" dirty="0" err="1"/>
              <a:t>Muhabirler</a:t>
            </a:r>
            <a:r>
              <a:rPr lang="en-US" dirty="0"/>
              <a:t>,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çalışanlar</a:t>
            </a:r>
            <a:r>
              <a:rPr lang="en-US" dirty="0"/>
              <a:t> “</a:t>
            </a:r>
            <a:r>
              <a:rPr lang="en-US" dirty="0" err="1"/>
              <a:t>aşağıdakiler</a:t>
            </a:r>
            <a:r>
              <a:rPr lang="en-US" dirty="0"/>
              <a:t>”</a:t>
            </a:r>
          </a:p>
          <a:p>
            <a:r>
              <a:rPr lang="en-US" dirty="0" err="1"/>
              <a:t>Ücretler</a:t>
            </a:r>
            <a:r>
              <a:rPr lang="en-US" dirty="0"/>
              <a:t> </a:t>
            </a:r>
            <a:r>
              <a:rPr lang="en-US" dirty="0" err="1"/>
              <a:t>arası</a:t>
            </a:r>
            <a:r>
              <a:rPr lang="en-US" dirty="0"/>
              <a:t> </a:t>
            </a:r>
            <a:r>
              <a:rPr lang="en-US" dirty="0" err="1"/>
              <a:t>farklılaşma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591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Endüstrisi</a:t>
            </a:r>
            <a:r>
              <a:rPr lang="en-US" dirty="0" smtClean="0"/>
              <a:t> Dönemi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r>
              <a:rPr lang="en-US" dirty="0" smtClean="0"/>
              <a:t> </a:t>
            </a:r>
            <a:r>
              <a:rPr lang="en-US" dirty="0" err="1" smtClean="0"/>
              <a:t>Düzenlemeler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1952 Basın </a:t>
            </a:r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Kanunu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Koşulları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İşe</a:t>
            </a:r>
            <a:r>
              <a:rPr lang="en-US" dirty="0" smtClean="0"/>
              <a:t> </a:t>
            </a:r>
            <a:r>
              <a:rPr lang="en-US" dirty="0" err="1"/>
              <a:t>G</a:t>
            </a:r>
            <a:r>
              <a:rPr lang="en-US" dirty="0" err="1" smtClean="0"/>
              <a:t>iriş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Ayrılış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Ücret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Tazminat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1536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Endüstrisi</a:t>
            </a:r>
            <a:r>
              <a:rPr lang="en-US" dirty="0" smtClean="0"/>
              <a:t> Dönemi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r>
              <a:rPr lang="en-US" dirty="0" smtClean="0"/>
              <a:t> </a:t>
            </a:r>
            <a:r>
              <a:rPr lang="en-US" dirty="0" err="1" smtClean="0"/>
              <a:t>Düzenlemeler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1961 212 Basın </a:t>
            </a:r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Kanunu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Basında</a:t>
            </a:r>
            <a:r>
              <a:rPr lang="en-US" dirty="0" smtClean="0"/>
              <a:t> </a:t>
            </a:r>
            <a:r>
              <a:rPr lang="en-US" dirty="0" err="1" smtClean="0"/>
              <a:t>işletmeler</a:t>
            </a:r>
            <a:r>
              <a:rPr lang="en-US" dirty="0" smtClean="0"/>
              <a:t> </a:t>
            </a:r>
            <a:r>
              <a:rPr lang="en-US" dirty="0" err="1" smtClean="0"/>
              <a:t>arası</a:t>
            </a:r>
            <a:r>
              <a:rPr lang="en-US" dirty="0" smtClean="0"/>
              <a:t> </a:t>
            </a:r>
            <a:r>
              <a:rPr lang="en-US" dirty="0" err="1" smtClean="0"/>
              <a:t>rekabetin</a:t>
            </a:r>
            <a:r>
              <a:rPr lang="en-US" dirty="0" smtClean="0"/>
              <a:t> </a:t>
            </a:r>
            <a:r>
              <a:rPr lang="en-US" dirty="0" err="1" smtClean="0"/>
              <a:t>artması</a:t>
            </a:r>
            <a:r>
              <a:rPr lang="en-US" dirty="0" smtClean="0"/>
              <a:t>,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koşullarında</a:t>
            </a:r>
            <a:r>
              <a:rPr lang="en-US" dirty="0" smtClean="0"/>
              <a:t> </a:t>
            </a:r>
            <a:r>
              <a:rPr lang="en-US" dirty="0" err="1" smtClean="0"/>
              <a:t>riskleri</a:t>
            </a:r>
            <a:r>
              <a:rPr lang="en-US" dirty="0" smtClean="0"/>
              <a:t> </a:t>
            </a:r>
            <a:r>
              <a:rPr lang="en-US" dirty="0" err="1" smtClean="0"/>
              <a:t>artması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gazeteciyi</a:t>
            </a:r>
            <a:r>
              <a:rPr lang="en-US" dirty="0" smtClean="0"/>
              <a:t> </a:t>
            </a:r>
            <a:r>
              <a:rPr lang="en-US" dirty="0" err="1" smtClean="0"/>
              <a:t>koruyan</a:t>
            </a:r>
            <a:r>
              <a:rPr lang="en-US" dirty="0" smtClean="0"/>
              <a:t> </a:t>
            </a:r>
            <a:r>
              <a:rPr lang="en-US" dirty="0" err="1" smtClean="0"/>
              <a:t>önemler</a:t>
            </a:r>
            <a:r>
              <a:rPr lang="en-US" dirty="0" smtClean="0"/>
              <a:t> </a:t>
            </a:r>
            <a:r>
              <a:rPr lang="en-US" dirty="0" err="1" smtClean="0"/>
              <a:t>alınması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2320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Endüstrisi</a:t>
            </a:r>
            <a:r>
              <a:rPr lang="en-US" dirty="0" smtClean="0"/>
              <a:t> Dönemi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r>
              <a:rPr lang="en-US" dirty="0" smtClean="0"/>
              <a:t> </a:t>
            </a:r>
            <a:r>
              <a:rPr lang="en-US" dirty="0" err="1" smtClean="0"/>
              <a:t>Düzenlemeler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Yeniliklere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9 </a:t>
            </a:r>
            <a:r>
              <a:rPr lang="en-US" dirty="0" err="1" smtClean="0"/>
              <a:t>gazete</a:t>
            </a:r>
            <a:r>
              <a:rPr lang="en-US" dirty="0" smtClean="0"/>
              <a:t> </a:t>
            </a:r>
            <a:r>
              <a:rPr lang="en-US" dirty="0" err="1" smtClean="0"/>
              <a:t>sahibi</a:t>
            </a:r>
            <a:r>
              <a:rPr lang="en-US" dirty="0" smtClean="0"/>
              <a:t> 3 </a:t>
            </a:r>
            <a:r>
              <a:rPr lang="en-US" dirty="0" err="1" smtClean="0"/>
              <a:t>gün</a:t>
            </a:r>
            <a:r>
              <a:rPr lang="en-US" dirty="0" smtClean="0"/>
              <a:t> </a:t>
            </a:r>
            <a:r>
              <a:rPr lang="en-US" dirty="0" err="1" smtClean="0"/>
              <a:t>gazete</a:t>
            </a:r>
            <a:r>
              <a:rPr lang="en-US" dirty="0" smtClean="0"/>
              <a:t> </a:t>
            </a:r>
            <a:r>
              <a:rPr lang="en-US" dirty="0" err="1" smtClean="0"/>
              <a:t>çıkarmamışlardır</a:t>
            </a:r>
            <a:r>
              <a:rPr lang="en-US" dirty="0" smtClean="0"/>
              <a:t>. 10 </a:t>
            </a:r>
            <a:r>
              <a:rPr lang="en-US" dirty="0" err="1" smtClean="0"/>
              <a:t>Ocak</a:t>
            </a:r>
            <a:r>
              <a:rPr lang="en-US" dirty="0" smtClean="0"/>
              <a:t> 1961…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Basın </a:t>
            </a:r>
            <a:r>
              <a:rPr lang="en-US" dirty="0" err="1" smtClean="0"/>
              <a:t>çalışanları</a:t>
            </a:r>
            <a:r>
              <a:rPr lang="en-US" dirty="0" smtClean="0"/>
              <a:t> “Basın” </a:t>
            </a:r>
            <a:r>
              <a:rPr lang="en-US" dirty="0" err="1" smtClean="0"/>
              <a:t>Gazetesi</a:t>
            </a:r>
            <a:r>
              <a:rPr lang="en-US" dirty="0" smtClean="0"/>
              <a:t> </a:t>
            </a:r>
            <a:r>
              <a:rPr lang="en-US" dirty="0" err="1" smtClean="0"/>
              <a:t>çıkarmışlardır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8641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</a:t>
            </a:r>
            <a:r>
              <a:rPr lang="en-US" dirty="0" err="1" smtClean="0"/>
              <a:t>Ocak</a:t>
            </a:r>
            <a:r>
              <a:rPr lang="en-US" dirty="0" smtClean="0"/>
              <a:t> </a:t>
            </a:r>
            <a:r>
              <a:rPr lang="en-US" dirty="0" err="1" smtClean="0"/>
              <a:t>Yürüyüşü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Çalışan</a:t>
            </a:r>
            <a:r>
              <a:rPr lang="en-US" dirty="0" smtClean="0"/>
              <a:t> </a:t>
            </a:r>
            <a:r>
              <a:rPr lang="en-US" dirty="0" err="1" smtClean="0"/>
              <a:t>gazeteci</a:t>
            </a:r>
            <a:r>
              <a:rPr lang="en-US" dirty="0" smtClean="0"/>
              <a:t> </a:t>
            </a:r>
            <a:r>
              <a:rPr lang="en-US" dirty="0" err="1" smtClean="0"/>
              <a:t>bugüne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simitle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ümitle</a:t>
            </a:r>
            <a:r>
              <a:rPr lang="en-US" dirty="0" smtClean="0"/>
              <a:t> </a:t>
            </a:r>
            <a:r>
              <a:rPr lang="en-US" dirty="0" err="1" smtClean="0"/>
              <a:t>yaşadı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569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Endüstrisi</a:t>
            </a:r>
            <a:r>
              <a:rPr lang="en-US" dirty="0" smtClean="0"/>
              <a:t> Dönemi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r>
              <a:rPr lang="en-US" dirty="0" smtClean="0"/>
              <a:t> </a:t>
            </a:r>
            <a:r>
              <a:rPr lang="en-US" dirty="0" err="1" smtClean="0"/>
              <a:t>Düzenlemeler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Tepki</a:t>
            </a:r>
            <a:r>
              <a:rPr lang="en-US" dirty="0" smtClean="0"/>
              <a:t> </a:t>
            </a:r>
            <a:r>
              <a:rPr lang="en-US" dirty="0" err="1" smtClean="0"/>
              <a:t>Hakkı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360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Endüstrisi</a:t>
            </a:r>
            <a:r>
              <a:rPr lang="en-US" dirty="0" smtClean="0"/>
              <a:t> Dönemi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r>
              <a:rPr lang="en-US" dirty="0" smtClean="0"/>
              <a:t> </a:t>
            </a:r>
            <a:r>
              <a:rPr lang="en-US" dirty="0" err="1" smtClean="0"/>
              <a:t>Düzenlemeler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Yıpranma</a:t>
            </a:r>
            <a:r>
              <a:rPr lang="en-US" dirty="0" smtClean="0"/>
              <a:t> </a:t>
            </a:r>
            <a:r>
              <a:rPr lang="en-US" dirty="0" err="1" smtClean="0"/>
              <a:t>Payı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99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ChangeArrowheads="1"/>
          </p:cNvSpPr>
          <p:nvPr/>
        </p:nvSpPr>
        <p:spPr bwMode="auto">
          <a:xfrm>
            <a:off x="2956902" y="1272110"/>
            <a:ext cx="51710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tr-TR" b="1" i="1" dirty="0">
                <a:cs typeface="Times New Roman" pitchFamily="18" charset="0"/>
              </a:rPr>
              <a:t>Medya Endüstrisi Dönemi Çalışma İlişkileri</a:t>
            </a:r>
            <a:endParaRPr lang="tr-TR" dirty="0"/>
          </a:p>
        </p:txBody>
      </p:sp>
      <p:graphicFrame>
        <p:nvGraphicFramePr>
          <p:cNvPr id="400387" name="Group 3"/>
          <p:cNvGraphicFramePr>
            <a:graphicFrameLocks noGrp="1"/>
          </p:cNvGraphicFramePr>
          <p:nvPr>
            <p:extLst/>
          </p:nvPr>
        </p:nvGraphicFramePr>
        <p:xfrm>
          <a:off x="3523517" y="2058500"/>
          <a:ext cx="5848350" cy="4146549"/>
        </p:xfrm>
        <a:graphic>
          <a:graphicData uri="http://schemas.openxmlformats.org/drawingml/2006/table">
            <a:tbl>
              <a:tblPr/>
              <a:tblGrid>
                <a:gridCol w="1949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9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13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Ekonomik Yapı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Siyasi Yapı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İdeolojik Yapı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Ticarileşme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İlk</a:t>
                      </a:r>
                      <a:r>
                        <a:rPr lang="en-US" baseline="0" dirty="0" smtClean="0"/>
                        <a:t> Basın </a:t>
                      </a:r>
                      <a:r>
                        <a:rPr lang="en-US" baseline="0" dirty="0" err="1" smtClean="0"/>
                        <a:t>İş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Kanunu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Sol/</a:t>
                      </a:r>
                      <a:r>
                        <a:rPr lang="en-US" dirty="0" err="1" smtClean="0"/>
                        <a:t>sosyal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demokrat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yapının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izleri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Kitleselleşme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212</a:t>
                      </a:r>
                      <a:r>
                        <a:rPr lang="en-US" baseline="0" dirty="0" smtClean="0"/>
                        <a:t> Basın </a:t>
                      </a:r>
                      <a:r>
                        <a:rPr lang="en-US" baseline="0" dirty="0" err="1" smtClean="0"/>
                        <a:t>İş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Kanunu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Toplum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Dayanışma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Emek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hakları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Dağıtım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ağlarının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genişlemesi</a:t>
                      </a:r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Basın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smtClean="0"/>
                        <a:t>emekçileri</a:t>
                      </a:r>
                      <a:endParaRPr lang="en-US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1863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Gazete</a:t>
            </a:r>
            <a:r>
              <a:rPr lang="en-US" dirty="0" smtClean="0"/>
              <a:t> Dönemi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sz="4900" dirty="0"/>
          </a:p>
          <a:p>
            <a:r>
              <a:rPr lang="en-US" sz="4900" dirty="0"/>
              <a:t>Patron </a:t>
            </a:r>
            <a:r>
              <a:rPr lang="en-US" sz="4900" dirty="0" err="1"/>
              <a:t>aynı</a:t>
            </a:r>
            <a:r>
              <a:rPr lang="en-US" sz="4900" dirty="0"/>
              <a:t> </a:t>
            </a:r>
            <a:r>
              <a:rPr lang="en-US" sz="4900" dirty="0" err="1"/>
              <a:t>zamanda</a:t>
            </a:r>
            <a:r>
              <a:rPr lang="en-US" sz="4900" dirty="0"/>
              <a:t> </a:t>
            </a:r>
            <a:r>
              <a:rPr lang="en-US" sz="4900" dirty="0" err="1"/>
              <a:t>başyazar</a:t>
            </a:r>
            <a:endParaRPr lang="en-US" sz="4900" dirty="0"/>
          </a:p>
          <a:p>
            <a:endParaRPr lang="en-US" sz="4900" dirty="0"/>
          </a:p>
          <a:p>
            <a:r>
              <a:rPr lang="en-US" sz="4900" dirty="0"/>
              <a:t>Patron </a:t>
            </a:r>
            <a:r>
              <a:rPr lang="en-US" sz="4900" dirty="0" err="1"/>
              <a:t>ya</a:t>
            </a:r>
            <a:r>
              <a:rPr lang="en-US" sz="4900" dirty="0"/>
              <a:t> da </a:t>
            </a:r>
            <a:r>
              <a:rPr lang="en-US" sz="4900" dirty="0" err="1"/>
              <a:t>aile</a:t>
            </a:r>
            <a:r>
              <a:rPr lang="en-US" sz="4900" dirty="0"/>
              <a:t> </a:t>
            </a:r>
            <a:r>
              <a:rPr lang="en-US" sz="4900" dirty="0" err="1"/>
              <a:t>gazetede</a:t>
            </a:r>
            <a:r>
              <a:rPr lang="en-US" sz="4900" dirty="0"/>
              <a:t> </a:t>
            </a:r>
            <a:r>
              <a:rPr lang="en-US" sz="4900" dirty="0" err="1"/>
              <a:t>bizzat</a:t>
            </a:r>
            <a:r>
              <a:rPr lang="en-US" sz="4900" dirty="0"/>
              <a:t> </a:t>
            </a:r>
            <a:r>
              <a:rPr lang="en-US" sz="4900" dirty="0" err="1"/>
              <a:t>çalışıyor</a:t>
            </a:r>
            <a:r>
              <a:rPr lang="en-US" sz="4900" dirty="0"/>
              <a:t>.</a:t>
            </a:r>
          </a:p>
          <a:p>
            <a:endParaRPr lang="en-US" sz="4900" dirty="0"/>
          </a:p>
          <a:p>
            <a:r>
              <a:rPr lang="en-US" sz="4900" dirty="0" err="1"/>
              <a:t>Gazetecilik</a:t>
            </a:r>
            <a:r>
              <a:rPr lang="en-US" sz="4900" dirty="0"/>
              <a:t> </a:t>
            </a:r>
            <a:r>
              <a:rPr lang="en-US" sz="4900" dirty="0" err="1"/>
              <a:t>ideolojik-politik</a:t>
            </a:r>
            <a:r>
              <a:rPr lang="en-US" sz="4900" dirty="0"/>
              <a:t> </a:t>
            </a:r>
            <a:r>
              <a:rPr lang="en-US" sz="4900" dirty="0" err="1"/>
              <a:t>kaygılarla</a:t>
            </a:r>
            <a:r>
              <a:rPr lang="en-US" sz="4900" dirty="0"/>
              <a:t> </a:t>
            </a:r>
            <a:r>
              <a:rPr lang="en-US" sz="4900" dirty="0" err="1"/>
              <a:t>icra</a:t>
            </a:r>
            <a:r>
              <a:rPr lang="en-US" sz="4900" dirty="0"/>
              <a:t> </a:t>
            </a:r>
            <a:r>
              <a:rPr lang="en-US" sz="4900" dirty="0" err="1"/>
              <a:t>ediliyor</a:t>
            </a:r>
            <a:r>
              <a:rPr lang="en-US" sz="4900" dirty="0"/>
              <a:t>.</a:t>
            </a:r>
          </a:p>
          <a:p>
            <a:pPr marL="0" indent="0">
              <a:buNone/>
            </a:pPr>
            <a:endParaRPr lang="en-US" sz="4900" dirty="0"/>
          </a:p>
          <a:p>
            <a:r>
              <a:rPr lang="en-US" sz="4900" dirty="0"/>
              <a:t>1950’li </a:t>
            </a:r>
            <a:r>
              <a:rPr lang="en-US" sz="4900" dirty="0" err="1"/>
              <a:t>yıllara</a:t>
            </a:r>
            <a:r>
              <a:rPr lang="en-US" sz="4900" dirty="0"/>
              <a:t> </a:t>
            </a:r>
            <a:r>
              <a:rPr lang="en-US" sz="4900" dirty="0" err="1"/>
              <a:t>kadar</a:t>
            </a:r>
            <a:r>
              <a:rPr lang="en-US" sz="4900" dirty="0"/>
              <a:t> </a:t>
            </a:r>
            <a:r>
              <a:rPr lang="en-US" sz="4900" dirty="0" err="1"/>
              <a:t>Türk</a:t>
            </a:r>
            <a:r>
              <a:rPr lang="en-US" sz="4900" dirty="0"/>
              <a:t> </a:t>
            </a:r>
            <a:r>
              <a:rPr lang="en-US" sz="4900" dirty="0" err="1"/>
              <a:t>basını</a:t>
            </a:r>
            <a:r>
              <a:rPr lang="en-US" sz="4900" dirty="0"/>
              <a:t> belli </a:t>
            </a:r>
            <a:r>
              <a:rPr lang="en-US" sz="4900" dirty="0" err="1"/>
              <a:t>insanları</a:t>
            </a:r>
            <a:r>
              <a:rPr lang="en-US" sz="4900" dirty="0"/>
              <a:t> </a:t>
            </a:r>
            <a:r>
              <a:rPr lang="en-US" sz="4900" dirty="0" err="1"/>
              <a:t>yorumları</a:t>
            </a:r>
            <a:r>
              <a:rPr lang="en-US" sz="4900" dirty="0"/>
              <a:t> </a:t>
            </a:r>
            <a:r>
              <a:rPr lang="en-US" sz="4900" dirty="0" err="1"/>
              <a:t>ve</a:t>
            </a:r>
            <a:r>
              <a:rPr lang="en-US" sz="4900" dirty="0"/>
              <a:t> </a:t>
            </a:r>
            <a:r>
              <a:rPr lang="en-US" sz="4900" dirty="0" err="1"/>
              <a:t>fikirleri</a:t>
            </a:r>
            <a:r>
              <a:rPr lang="en-US" sz="4900" dirty="0"/>
              <a:t> </a:t>
            </a:r>
            <a:r>
              <a:rPr lang="en-US" sz="4900" dirty="0" err="1"/>
              <a:t>ile</a:t>
            </a:r>
            <a:r>
              <a:rPr lang="en-US" sz="4900" dirty="0"/>
              <a:t> </a:t>
            </a:r>
            <a:r>
              <a:rPr lang="en-US" sz="4900" dirty="0" err="1"/>
              <a:t>boyutlanmıştır</a:t>
            </a:r>
            <a:r>
              <a:rPr lang="en-US" sz="4900" dirty="0"/>
              <a:t>. </a:t>
            </a:r>
            <a:endParaRPr lang="en-US" sz="4900" dirty="0"/>
          </a:p>
          <a:p>
            <a:endParaRPr lang="en-US" sz="4900" dirty="0"/>
          </a:p>
          <a:p>
            <a:r>
              <a:rPr lang="en-US" sz="4900" dirty="0" err="1"/>
              <a:t>Gazete</a:t>
            </a:r>
            <a:r>
              <a:rPr lang="en-US" sz="4900" dirty="0"/>
              <a:t> </a:t>
            </a:r>
            <a:r>
              <a:rPr lang="en-US" sz="4900" dirty="0" err="1"/>
              <a:t>patronunun</a:t>
            </a:r>
            <a:r>
              <a:rPr lang="en-US" sz="4900" dirty="0"/>
              <a:t> </a:t>
            </a:r>
            <a:r>
              <a:rPr lang="en-US" sz="4900" dirty="0" err="1"/>
              <a:t>asli</a:t>
            </a:r>
            <a:r>
              <a:rPr lang="en-US" sz="4900" dirty="0"/>
              <a:t> </a:t>
            </a:r>
            <a:r>
              <a:rPr lang="en-US" sz="4900" dirty="0" err="1"/>
              <a:t>işi</a:t>
            </a:r>
            <a:r>
              <a:rPr lang="en-US" sz="4900" dirty="0"/>
              <a:t> </a:t>
            </a:r>
            <a:r>
              <a:rPr lang="en-US" sz="4900" dirty="0" err="1"/>
              <a:t>gazetecilik</a:t>
            </a:r>
            <a:r>
              <a:rPr lang="en-US" sz="4900" dirty="0"/>
              <a:t>. </a:t>
            </a:r>
            <a:r>
              <a:rPr lang="en-US" sz="4900" dirty="0" err="1"/>
              <a:t>Siyasi</a:t>
            </a:r>
            <a:r>
              <a:rPr lang="en-US" sz="4900" dirty="0"/>
              <a:t> </a:t>
            </a:r>
            <a:r>
              <a:rPr lang="en-US" sz="4900" dirty="0" err="1"/>
              <a:t>iktidarla</a:t>
            </a:r>
            <a:r>
              <a:rPr lang="en-US" sz="4900" dirty="0"/>
              <a:t> </a:t>
            </a:r>
            <a:r>
              <a:rPr lang="en-US" sz="4900" dirty="0" err="1"/>
              <a:t>ve</a:t>
            </a:r>
            <a:r>
              <a:rPr lang="en-US" sz="4900" dirty="0"/>
              <a:t> </a:t>
            </a:r>
            <a:r>
              <a:rPr lang="en-US" sz="4900" dirty="0" err="1"/>
              <a:t>reklamcılarla</a:t>
            </a:r>
            <a:r>
              <a:rPr lang="en-US" sz="4900" dirty="0"/>
              <a:t> </a:t>
            </a:r>
            <a:r>
              <a:rPr lang="en-US" sz="4900" dirty="0" err="1"/>
              <a:t>işi</a:t>
            </a:r>
            <a:r>
              <a:rPr lang="en-US" sz="4900" dirty="0"/>
              <a:t> </a:t>
            </a:r>
            <a:r>
              <a:rPr lang="en-US" sz="4900" dirty="0" err="1"/>
              <a:t>yok</a:t>
            </a:r>
            <a:r>
              <a:rPr lang="en-US" sz="4900" dirty="0"/>
              <a:t>.</a:t>
            </a:r>
          </a:p>
          <a:p>
            <a:endParaRPr lang="en-US" sz="4900" dirty="0"/>
          </a:p>
          <a:p>
            <a:r>
              <a:rPr lang="en-US" sz="4900" dirty="0" err="1"/>
              <a:t>İşyerinde</a:t>
            </a:r>
            <a:r>
              <a:rPr lang="en-US" sz="4900" dirty="0"/>
              <a:t> </a:t>
            </a:r>
            <a:r>
              <a:rPr lang="en-US" sz="4900" dirty="0" err="1"/>
              <a:t>hiyerarşi</a:t>
            </a:r>
            <a:r>
              <a:rPr lang="en-US" sz="4900" dirty="0"/>
              <a:t> </a:t>
            </a:r>
            <a:r>
              <a:rPr lang="en-US" sz="4900" dirty="0" err="1"/>
              <a:t>az</a:t>
            </a:r>
            <a:endParaRPr lang="en-US" sz="4900" dirty="0"/>
          </a:p>
          <a:p>
            <a:endParaRPr lang="en-US" sz="4900" dirty="0"/>
          </a:p>
          <a:p>
            <a:r>
              <a:rPr lang="en-US" sz="4900" dirty="0" err="1"/>
              <a:t>Ücret</a:t>
            </a:r>
            <a:r>
              <a:rPr lang="en-US" sz="4900" dirty="0"/>
              <a:t> </a:t>
            </a:r>
            <a:r>
              <a:rPr lang="en-US" sz="4900" dirty="0" err="1"/>
              <a:t>farklılıkları</a:t>
            </a:r>
            <a:r>
              <a:rPr lang="en-US" sz="4900" dirty="0"/>
              <a:t> </a:t>
            </a:r>
            <a:r>
              <a:rPr lang="en-US" sz="4900" dirty="0" err="1"/>
              <a:t>az</a:t>
            </a:r>
            <a:endParaRPr lang="en-US" sz="4900" dirty="0"/>
          </a:p>
          <a:p>
            <a:endParaRPr lang="en-US" sz="4900" dirty="0"/>
          </a:p>
          <a:p>
            <a:r>
              <a:rPr lang="en-US" sz="4900" dirty="0" err="1"/>
              <a:t>Tekelci</a:t>
            </a:r>
            <a:r>
              <a:rPr lang="en-US" sz="4900" dirty="0"/>
              <a:t> </a:t>
            </a:r>
            <a:r>
              <a:rPr lang="en-US" sz="4900" dirty="0" err="1"/>
              <a:t>bir</a:t>
            </a:r>
            <a:r>
              <a:rPr lang="en-US" sz="4900" dirty="0"/>
              <a:t> </a:t>
            </a:r>
            <a:r>
              <a:rPr lang="en-US" sz="4900" dirty="0" err="1"/>
              <a:t>yapı</a:t>
            </a:r>
            <a:r>
              <a:rPr lang="en-US" sz="4900" dirty="0"/>
              <a:t> </a:t>
            </a:r>
            <a:r>
              <a:rPr lang="en-US" sz="4900" dirty="0" err="1"/>
              <a:t>olmadığı</a:t>
            </a:r>
            <a:r>
              <a:rPr lang="en-US" sz="4900" dirty="0"/>
              <a:t> </a:t>
            </a:r>
            <a:r>
              <a:rPr lang="en-US" sz="4900" dirty="0" err="1"/>
              <a:t>için</a:t>
            </a:r>
            <a:r>
              <a:rPr lang="en-US" sz="4900" dirty="0"/>
              <a:t> </a:t>
            </a:r>
            <a:r>
              <a:rPr lang="en-US" sz="4900" dirty="0" err="1"/>
              <a:t>çalışanlar</a:t>
            </a:r>
            <a:r>
              <a:rPr lang="en-US" sz="4900" dirty="0"/>
              <a:t> </a:t>
            </a:r>
            <a:r>
              <a:rPr lang="en-US" sz="4900" dirty="0" err="1"/>
              <a:t>farklı</a:t>
            </a:r>
            <a:r>
              <a:rPr lang="en-US" sz="4900" dirty="0"/>
              <a:t> </a:t>
            </a:r>
            <a:r>
              <a:rPr lang="en-US" sz="4900" dirty="0" err="1"/>
              <a:t>işyerlerinde</a:t>
            </a:r>
            <a:r>
              <a:rPr lang="en-US" sz="4900" dirty="0"/>
              <a:t> </a:t>
            </a:r>
            <a:r>
              <a:rPr lang="en-US" sz="4900" dirty="0" err="1"/>
              <a:t>çalışabiliyorlar</a:t>
            </a:r>
            <a:r>
              <a:rPr lang="en-US" sz="4900" dirty="0"/>
              <a:t>.</a:t>
            </a:r>
          </a:p>
          <a:p>
            <a:endParaRPr lang="en-US" sz="4900" dirty="0"/>
          </a:p>
          <a:p>
            <a:r>
              <a:rPr lang="en-US" sz="4900" dirty="0" err="1"/>
              <a:t>Sınıfsal</a:t>
            </a:r>
            <a:r>
              <a:rPr lang="en-US" sz="4900" dirty="0"/>
              <a:t> </a:t>
            </a:r>
            <a:r>
              <a:rPr lang="en-US" sz="4900" dirty="0" err="1"/>
              <a:t>farklılaşmalar</a:t>
            </a:r>
            <a:r>
              <a:rPr lang="en-US" sz="4900" dirty="0"/>
              <a:t> </a:t>
            </a:r>
            <a:r>
              <a:rPr lang="en-US" sz="4900" dirty="0" err="1"/>
              <a:t>az</a:t>
            </a:r>
            <a:endParaRPr lang="en-US" sz="4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768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Gazete</a:t>
            </a:r>
            <a:r>
              <a:rPr lang="en-US" dirty="0" smtClean="0"/>
              <a:t> Dönemi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r>
              <a:rPr lang="en-US" dirty="0" smtClean="0"/>
              <a:t> </a:t>
            </a:r>
            <a:r>
              <a:rPr lang="en-US" dirty="0" err="1" smtClean="0"/>
              <a:t>Düzenlemeler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1935 </a:t>
            </a:r>
            <a:r>
              <a:rPr lang="en-US" dirty="0" err="1" smtClean="0"/>
              <a:t>yılında</a:t>
            </a:r>
            <a:r>
              <a:rPr lang="en-US" dirty="0" smtClean="0"/>
              <a:t> </a:t>
            </a:r>
            <a:r>
              <a:rPr lang="en-US" dirty="0" err="1" smtClean="0"/>
              <a:t>Birinci</a:t>
            </a:r>
            <a:r>
              <a:rPr lang="en-US" dirty="0" smtClean="0"/>
              <a:t> Basın </a:t>
            </a:r>
            <a:r>
              <a:rPr lang="en-US" dirty="0" err="1" smtClean="0"/>
              <a:t>Kongresi</a:t>
            </a:r>
            <a:endParaRPr lang="en-US" dirty="0" smtClean="0"/>
          </a:p>
          <a:p>
            <a:r>
              <a:rPr lang="en-US" dirty="0" smtClean="0"/>
              <a:t>1936 </a:t>
            </a:r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Kanunu</a:t>
            </a:r>
            <a:r>
              <a:rPr lang="en-US" dirty="0" smtClean="0"/>
              <a:t>, </a:t>
            </a:r>
            <a:r>
              <a:rPr lang="en-US" dirty="0" err="1" smtClean="0"/>
              <a:t>fikir</a:t>
            </a:r>
            <a:r>
              <a:rPr lang="en-US" dirty="0" smtClean="0"/>
              <a:t> </a:t>
            </a:r>
            <a:r>
              <a:rPr lang="en-US" dirty="0" err="1" smtClean="0"/>
              <a:t>işçilerini</a:t>
            </a:r>
            <a:r>
              <a:rPr lang="en-US" dirty="0" smtClean="0"/>
              <a:t> </a:t>
            </a:r>
            <a:r>
              <a:rPr lang="en-US" dirty="0" err="1" smtClean="0"/>
              <a:t>kapsamadığı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gazetecilere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düzenleme</a:t>
            </a:r>
            <a:r>
              <a:rPr lang="en-US" dirty="0" smtClean="0"/>
              <a:t> </a:t>
            </a:r>
            <a:r>
              <a:rPr lang="en-US" dirty="0" err="1" smtClean="0"/>
              <a:t>yok</a:t>
            </a:r>
            <a:endParaRPr lang="en-US" dirty="0" smtClean="0"/>
          </a:p>
          <a:p>
            <a:r>
              <a:rPr lang="en-US" dirty="0" smtClean="0"/>
              <a:t>1938 Basın </a:t>
            </a:r>
            <a:r>
              <a:rPr lang="en-US" dirty="0" err="1" smtClean="0"/>
              <a:t>Birliği</a:t>
            </a:r>
            <a:r>
              <a:rPr lang="en-US" dirty="0" smtClean="0"/>
              <a:t> </a:t>
            </a:r>
            <a:r>
              <a:rPr lang="en-US" dirty="0" err="1" smtClean="0"/>
              <a:t>Kanunu</a:t>
            </a:r>
            <a:r>
              <a:rPr lang="en-US" dirty="0" smtClean="0"/>
              <a:t>….</a:t>
            </a:r>
            <a:r>
              <a:rPr lang="en-US" dirty="0" err="1" smtClean="0"/>
              <a:t>Türk</a:t>
            </a:r>
            <a:r>
              <a:rPr lang="en-US" dirty="0" smtClean="0"/>
              <a:t> Basın </a:t>
            </a:r>
            <a:r>
              <a:rPr lang="en-US" dirty="0" err="1" smtClean="0"/>
              <a:t>Birliği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205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Türk</a:t>
            </a:r>
            <a:r>
              <a:rPr lang="en-US" dirty="0" smtClean="0"/>
              <a:t> Basın </a:t>
            </a:r>
            <a:r>
              <a:rPr lang="en-US" dirty="0" err="1" smtClean="0"/>
              <a:t>Birliği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smtClean="0"/>
              <a:t>Basın </a:t>
            </a:r>
            <a:r>
              <a:rPr lang="en-US" i="1" dirty="0" err="1"/>
              <a:t>Birliği</a:t>
            </a:r>
            <a:r>
              <a:rPr lang="en-US" i="1" dirty="0"/>
              <a:t> </a:t>
            </a:r>
            <a:r>
              <a:rPr lang="en-US" i="1" dirty="0" err="1"/>
              <a:t>Kanunu’nda</a:t>
            </a:r>
            <a:r>
              <a:rPr lang="en-US" i="1" dirty="0"/>
              <a:t> </a:t>
            </a:r>
            <a:r>
              <a:rPr lang="en-US" i="1" dirty="0" err="1"/>
              <a:t>gazetecilerle</a:t>
            </a:r>
            <a:r>
              <a:rPr lang="en-US" i="1" dirty="0"/>
              <a:t> en </a:t>
            </a:r>
            <a:r>
              <a:rPr lang="en-US" i="1" dirty="0" err="1"/>
              <a:t>gec</a:t>
            </a:r>
            <a:r>
              <a:rPr lang="en-US" i="1" dirty="0"/>
              <a:t>̧ 3 ay </a:t>
            </a:r>
            <a:r>
              <a:rPr lang="en-US" i="1" dirty="0" err="1"/>
              <a:t>içinde</a:t>
            </a:r>
            <a:r>
              <a:rPr lang="en-US" i="1" dirty="0"/>
              <a:t> </a:t>
            </a:r>
            <a:r>
              <a:rPr lang="en-US" i="1" dirty="0" err="1"/>
              <a:t>yazılı</a:t>
            </a:r>
            <a:r>
              <a:rPr lang="en-US" i="1" dirty="0"/>
              <a:t> </a:t>
            </a:r>
            <a:r>
              <a:rPr lang="en-US" i="1" dirty="0" err="1"/>
              <a:t>mukavele</a:t>
            </a:r>
            <a:r>
              <a:rPr lang="en-US" i="1" dirty="0"/>
              <a:t> </a:t>
            </a:r>
            <a:r>
              <a:rPr lang="en-US" i="1" dirty="0" err="1"/>
              <a:t>yapılması</a:t>
            </a:r>
            <a:r>
              <a:rPr lang="en-US" i="1" dirty="0"/>
              <a:t>, </a:t>
            </a:r>
            <a:r>
              <a:rPr lang="en-US" i="1" dirty="0" err="1"/>
              <a:t>ücretli</a:t>
            </a:r>
            <a:r>
              <a:rPr lang="en-US" i="1" dirty="0"/>
              <a:t> </a:t>
            </a:r>
            <a:r>
              <a:rPr lang="en-US" i="1" dirty="0" err="1"/>
              <a:t>izin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/>
              <a:t>işten</a:t>
            </a:r>
            <a:r>
              <a:rPr lang="en-US" i="1" dirty="0"/>
              <a:t> </a:t>
            </a:r>
            <a:r>
              <a:rPr lang="en-US" i="1" dirty="0" err="1"/>
              <a:t>çıkarılan</a:t>
            </a:r>
            <a:r>
              <a:rPr lang="en-US" i="1" dirty="0"/>
              <a:t> </a:t>
            </a:r>
            <a:r>
              <a:rPr lang="en-US" i="1" dirty="0" err="1"/>
              <a:t>gazeteciye</a:t>
            </a:r>
            <a:r>
              <a:rPr lang="en-US" i="1" dirty="0"/>
              <a:t> </a:t>
            </a:r>
            <a:r>
              <a:rPr lang="en-US" i="1" dirty="0" err="1"/>
              <a:t>tazminat</a:t>
            </a:r>
            <a:r>
              <a:rPr lang="en-US" i="1" dirty="0"/>
              <a:t> </a:t>
            </a:r>
            <a:r>
              <a:rPr lang="en-US" i="1" dirty="0" err="1"/>
              <a:t>ödenmesi</a:t>
            </a:r>
            <a:r>
              <a:rPr lang="en-US" i="1" dirty="0"/>
              <a:t> </a:t>
            </a:r>
            <a:r>
              <a:rPr lang="en-US" i="1" dirty="0" err="1"/>
              <a:t>gibi</a:t>
            </a:r>
            <a:r>
              <a:rPr lang="en-US" i="1" dirty="0"/>
              <a:t> </a:t>
            </a:r>
            <a:r>
              <a:rPr lang="en-US" i="1" dirty="0" err="1"/>
              <a:t>gazeteciler</a:t>
            </a:r>
            <a:r>
              <a:rPr lang="en-US" i="1" dirty="0"/>
              <a:t> </a:t>
            </a:r>
            <a:r>
              <a:rPr lang="en-US" i="1" dirty="0" err="1"/>
              <a:t>için</a:t>
            </a:r>
            <a:r>
              <a:rPr lang="en-US" i="1" dirty="0"/>
              <a:t> en </a:t>
            </a:r>
            <a:r>
              <a:rPr lang="en-US" i="1" dirty="0" err="1"/>
              <a:t>temel</a:t>
            </a:r>
            <a:r>
              <a:rPr lang="en-US" i="1" dirty="0"/>
              <a:t> </a:t>
            </a:r>
            <a:r>
              <a:rPr lang="en-US" i="1" dirty="0" err="1"/>
              <a:t>mesleki</a:t>
            </a:r>
            <a:r>
              <a:rPr lang="en-US" i="1" dirty="0"/>
              <a:t> </a:t>
            </a:r>
            <a:r>
              <a:rPr lang="en-US" i="1" dirty="0" err="1"/>
              <a:t>haklar</a:t>
            </a:r>
            <a:r>
              <a:rPr lang="en-US" i="1" dirty="0"/>
              <a:t> da </a:t>
            </a:r>
            <a:r>
              <a:rPr lang="en-US" i="1" dirty="0" err="1"/>
              <a:t>sıralanmıştır</a:t>
            </a:r>
            <a:r>
              <a:rPr lang="en-US" i="1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319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ChangeArrowheads="1"/>
          </p:cNvSpPr>
          <p:nvPr/>
        </p:nvSpPr>
        <p:spPr bwMode="auto">
          <a:xfrm>
            <a:off x="3171825" y="1202016"/>
            <a:ext cx="36177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tr-TR" b="1" i="1" dirty="0">
                <a:cs typeface="Times New Roman" pitchFamily="18" charset="0"/>
              </a:rPr>
              <a:t>Gazete Döneminde Çalışma İlişkileri</a:t>
            </a:r>
            <a:endParaRPr lang="tr-TR" dirty="0"/>
          </a:p>
        </p:txBody>
      </p:sp>
      <p:graphicFrame>
        <p:nvGraphicFramePr>
          <p:cNvPr id="400387" name="Group 3"/>
          <p:cNvGraphicFramePr>
            <a:graphicFrameLocks noGrp="1"/>
          </p:cNvGraphicFramePr>
          <p:nvPr>
            <p:extLst/>
          </p:nvPr>
        </p:nvGraphicFramePr>
        <p:xfrm>
          <a:off x="3171825" y="1637642"/>
          <a:ext cx="5848350" cy="4754880"/>
        </p:xfrm>
        <a:graphic>
          <a:graphicData uri="http://schemas.openxmlformats.org/drawingml/2006/table">
            <a:tbl>
              <a:tblPr/>
              <a:tblGrid>
                <a:gridCol w="1949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9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179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Ekonomik Yapı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Siyasal Yapı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İdeolojik Yapı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554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+mn-lt"/>
                        </a:rPr>
                        <a:t>Küçük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ölçekli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gazeteler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+mn-lt"/>
                        </a:rPr>
                        <a:t>Çalışma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ilişkilerine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ilişkin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düzenleme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çok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az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Cumhuriyetin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kurucu ideolojisi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554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+mn-lt"/>
                        </a:rPr>
                        <a:t>Tiraj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az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+mn-lt"/>
                        </a:rPr>
                        <a:t>Türk</a:t>
                      </a:r>
                      <a:r>
                        <a:rPr lang="en-US" sz="1600" baseline="0" dirty="0" smtClean="0">
                          <a:latin typeface="+mn-lt"/>
                        </a:rPr>
                        <a:t> Basın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Birliği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 ideolojinin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taşıyıcısı olarak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gazeteciler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168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+mn-lt"/>
                        </a:rPr>
                        <a:t>Ücret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farklılıkları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az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Ankara basını/İstanbul basını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3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Sınıfsal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farklılışma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az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5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5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5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7841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1930’lar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Yunus</a:t>
            </a:r>
            <a:r>
              <a:rPr lang="en-US" dirty="0" smtClean="0"/>
              <a:t> </a:t>
            </a:r>
            <a:r>
              <a:rPr lang="en-US" dirty="0" err="1" smtClean="0"/>
              <a:t>Nadi</a:t>
            </a:r>
            <a:r>
              <a:rPr lang="en-US" dirty="0" smtClean="0"/>
              <a:t>     </a:t>
            </a:r>
            <a:r>
              <a:rPr lang="en-US" dirty="0" err="1" smtClean="0"/>
              <a:t>Cumhuriyet</a:t>
            </a:r>
            <a:endParaRPr lang="en-US" dirty="0" smtClean="0"/>
          </a:p>
          <a:p>
            <a:r>
              <a:rPr lang="en-US" dirty="0" err="1" smtClean="0"/>
              <a:t>Ahmet</a:t>
            </a:r>
            <a:r>
              <a:rPr lang="en-US" dirty="0" smtClean="0"/>
              <a:t> </a:t>
            </a:r>
            <a:r>
              <a:rPr lang="en-US" dirty="0" err="1" smtClean="0"/>
              <a:t>Emin</a:t>
            </a:r>
            <a:r>
              <a:rPr lang="en-US" dirty="0" smtClean="0"/>
              <a:t> </a:t>
            </a:r>
            <a:r>
              <a:rPr lang="en-US" dirty="0" err="1" smtClean="0"/>
              <a:t>Yalman</a:t>
            </a:r>
            <a:r>
              <a:rPr lang="en-US" dirty="0" smtClean="0"/>
              <a:t>	Tan</a:t>
            </a:r>
          </a:p>
          <a:p>
            <a:r>
              <a:rPr lang="en-US" dirty="0" err="1" smtClean="0"/>
              <a:t>Yeni</a:t>
            </a:r>
            <a:r>
              <a:rPr lang="en-US" dirty="0" smtClean="0"/>
              <a:t> Sabah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628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1940’lar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Vatan</a:t>
            </a:r>
            <a:r>
              <a:rPr lang="en-US" dirty="0" smtClean="0"/>
              <a:t>, </a:t>
            </a:r>
            <a:r>
              <a:rPr lang="en-US" dirty="0" err="1" smtClean="0"/>
              <a:t>Akşam</a:t>
            </a:r>
            <a:r>
              <a:rPr lang="en-US" dirty="0" smtClean="0"/>
              <a:t>, </a:t>
            </a:r>
            <a:r>
              <a:rPr lang="en-US" dirty="0" err="1" smtClean="0"/>
              <a:t>Tanin</a:t>
            </a:r>
            <a:endParaRPr lang="en-US" dirty="0" smtClean="0"/>
          </a:p>
          <a:p>
            <a:r>
              <a:rPr lang="en-US" dirty="0" smtClean="0"/>
              <a:t>Tan</a:t>
            </a:r>
          </a:p>
          <a:p>
            <a:r>
              <a:rPr lang="en-US" dirty="0" smtClean="0"/>
              <a:t>Yurt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endParaRPr lang="en-US" dirty="0" smtClean="0"/>
          </a:p>
          <a:p>
            <a:r>
              <a:rPr lang="en-US" dirty="0" err="1" smtClean="0"/>
              <a:t>Tasvir-i</a:t>
            </a:r>
            <a:r>
              <a:rPr lang="en-US" dirty="0" smtClean="0"/>
              <a:t> </a:t>
            </a:r>
            <a:r>
              <a:rPr lang="en-US" dirty="0" err="1" smtClean="0"/>
              <a:t>Efkar</a:t>
            </a:r>
            <a:endParaRPr lang="en-US" dirty="0" smtClean="0"/>
          </a:p>
          <a:p>
            <a:r>
              <a:rPr lang="en-US" dirty="0" err="1" smtClean="0"/>
              <a:t>Cumhuriyet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253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Endüstrisi</a:t>
            </a:r>
            <a:r>
              <a:rPr lang="en-US" dirty="0"/>
              <a:t> Dönemi</a:t>
            </a:r>
            <a:br>
              <a:rPr lang="en-US" dirty="0"/>
            </a:br>
            <a:r>
              <a:rPr lang="en-US" dirty="0"/>
              <a:t>(1950-1990)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1948 </a:t>
            </a:r>
            <a:r>
              <a:rPr lang="en-US" dirty="0" err="1" smtClean="0"/>
              <a:t>Hürriyet</a:t>
            </a:r>
            <a:endParaRPr lang="en-US" dirty="0" smtClean="0"/>
          </a:p>
          <a:p>
            <a:r>
              <a:rPr lang="en-US" dirty="0" smtClean="0"/>
              <a:t>1950 </a:t>
            </a:r>
            <a:r>
              <a:rPr lang="en-US" dirty="0" err="1" smtClean="0"/>
              <a:t>Milliyet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1960’lar…</a:t>
            </a:r>
          </a:p>
          <a:p>
            <a:pPr marL="0" indent="0">
              <a:buNone/>
            </a:pPr>
            <a:r>
              <a:rPr lang="en-US" dirty="0" err="1" smtClean="0"/>
              <a:t>Sermayedarlar</a:t>
            </a:r>
            <a:r>
              <a:rPr lang="en-US" dirty="0" smtClean="0"/>
              <a:t> </a:t>
            </a:r>
            <a:r>
              <a:rPr lang="en-US" dirty="0" err="1" smtClean="0"/>
              <a:t>gazete</a:t>
            </a:r>
            <a:r>
              <a:rPr lang="en-US" dirty="0" smtClean="0"/>
              <a:t> satın </a:t>
            </a:r>
            <a:r>
              <a:rPr lang="en-US" dirty="0" err="1" smtClean="0"/>
              <a:t>alıyor</a:t>
            </a:r>
            <a:r>
              <a:rPr lang="en-US" dirty="0" smtClean="0"/>
              <a:t> (</a:t>
            </a:r>
            <a:r>
              <a:rPr lang="en-US" dirty="0" err="1" smtClean="0"/>
              <a:t>Akşam</a:t>
            </a:r>
            <a:r>
              <a:rPr lang="en-US" dirty="0" smtClean="0"/>
              <a:t>, </a:t>
            </a:r>
            <a:r>
              <a:rPr lang="en-US" dirty="0" err="1" smtClean="0"/>
              <a:t>Yeni</a:t>
            </a:r>
            <a:r>
              <a:rPr lang="en-US" dirty="0" smtClean="0"/>
              <a:t> Sabah)</a:t>
            </a:r>
          </a:p>
          <a:p>
            <a:pPr marL="0" indent="0">
              <a:buNone/>
            </a:pPr>
            <a:r>
              <a:rPr lang="en-US" dirty="0" err="1" smtClean="0"/>
              <a:t>Çukurova</a:t>
            </a:r>
            <a:r>
              <a:rPr lang="en-US" dirty="0" smtClean="0"/>
              <a:t> Holding….</a:t>
            </a:r>
            <a:r>
              <a:rPr lang="en-US" dirty="0" err="1" smtClean="0"/>
              <a:t>Tercüman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48935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Endüstrisi</a:t>
            </a:r>
            <a:r>
              <a:rPr lang="en-US" dirty="0"/>
              <a:t> Dönemi</a:t>
            </a:r>
            <a:br>
              <a:rPr lang="en-US" dirty="0"/>
            </a:br>
            <a:r>
              <a:rPr lang="en-US" dirty="0"/>
              <a:t>(1950-1990)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1968 TRT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9462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516</Words>
  <Application>Microsoft Office PowerPoint</Application>
  <PresentationFormat>Geniş ekran</PresentationFormat>
  <Paragraphs>121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 Teması</vt:lpstr>
      <vt:lpstr>Gazete Dönemi (1950’li Yıllara Kadar)</vt:lpstr>
      <vt:lpstr>Gazete Dönemi Çalışma İlişkileri</vt:lpstr>
      <vt:lpstr>Gazete Dönemi Çalışma İlişkileri Düzenlemeler</vt:lpstr>
      <vt:lpstr>Türk Basın Birliği</vt:lpstr>
      <vt:lpstr>PowerPoint Sunusu</vt:lpstr>
      <vt:lpstr>1930’lar</vt:lpstr>
      <vt:lpstr>1940’lar</vt:lpstr>
      <vt:lpstr>Medya Endüstrisi Dönemi (1950-1990)</vt:lpstr>
      <vt:lpstr>Medya Endüstrisi Dönemi (1950-1990)</vt:lpstr>
      <vt:lpstr>Medya Endüstrisi Dönemi (1950-1990)</vt:lpstr>
      <vt:lpstr>Medya Endüstrisi Dönemi (1950-1990)</vt:lpstr>
      <vt:lpstr>Medya Endüstrisi Dönemi Çalışma İlişkileri</vt:lpstr>
      <vt:lpstr>Medya Endüstrisi Dönemi Çalışma İlişkileri Düzenlemeler</vt:lpstr>
      <vt:lpstr>Medya Endüstrisi Dönemi Çalışma İlişkileri Düzenlemeler</vt:lpstr>
      <vt:lpstr>Medya Endüstrisi Dönemi Çalışma İlişkileri Düzenlemeler</vt:lpstr>
      <vt:lpstr>10 Ocak Yürüyüşü</vt:lpstr>
      <vt:lpstr>Medya Endüstrisi Dönemi Çalışma İlişkileri Düzenlemeler</vt:lpstr>
      <vt:lpstr>Medya Endüstrisi Dönemi Çalışma İlişkileri Düzenlemeler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Gazete Dönemi (1950’li Yıllara Kadar)</dc:title>
  <dc:creator>Windows Kullanıcısı</dc:creator>
  <cp:lastModifiedBy>Windows Kullanıcısı</cp:lastModifiedBy>
  <cp:revision>1</cp:revision>
  <dcterms:created xsi:type="dcterms:W3CDTF">2020-02-12T14:11:02Z</dcterms:created>
  <dcterms:modified xsi:type="dcterms:W3CDTF">2020-02-12T14:11:37Z</dcterms:modified>
</cp:coreProperties>
</file>