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5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81" r:id="rId24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01" autoAdjust="0"/>
    <p:restoredTop sz="94660"/>
  </p:normalViewPr>
  <p:slideViewPr>
    <p:cSldViewPr snapToGrid="0">
      <p:cViewPr varScale="1">
        <p:scale>
          <a:sx n="100" d="100"/>
          <a:sy n="100" d="100"/>
        </p:scale>
        <p:origin x="78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microsoft.com/office/2015/10/relationships/revisionInfo" Target="revisionInfo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7B21AC0-27A4-4608-BCAD-C07B9F2A92A3}" type="datetimeFigureOut">
              <a:rPr lang="tr-TR" smtClean="0"/>
              <a:t>30.10.2017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15A7894-430C-434D-9638-EF004A41831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227660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tr-TR"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31794845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32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tr-TR"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23232463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41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tr-TR"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05916469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41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tr-TR"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23419650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656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tr-TR"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90945872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22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tr-TR"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14772422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22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tr-TR"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39770433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22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tr-TR"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17125611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22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tr-TR"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03822981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22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tr-TR"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16092789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22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tr-TR"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17299457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tr-TR"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89536786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32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tr-TR"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39013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67B01D-BE5C-4F00-AE04-26B3F8B6198B}" type="datetimeFigureOut">
              <a:rPr lang="tr-TR" smtClean="0"/>
              <a:t>30.10.2017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1D0C21-644F-449B-B5C8-6CEB95CE3D1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059755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67B01D-BE5C-4F00-AE04-26B3F8B6198B}" type="datetimeFigureOut">
              <a:rPr lang="tr-TR" smtClean="0"/>
              <a:t>30.10.2017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1D0C21-644F-449B-B5C8-6CEB95CE3D1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431295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67B01D-BE5C-4F00-AE04-26B3F8B6198B}" type="datetimeFigureOut">
              <a:rPr lang="tr-TR" smtClean="0"/>
              <a:t>30.10.2017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1D0C21-644F-449B-B5C8-6CEB95CE3D1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267423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67B01D-BE5C-4F00-AE04-26B3F8B6198B}" type="datetimeFigureOut">
              <a:rPr lang="tr-TR" smtClean="0"/>
              <a:t>30.10.2017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1D0C21-644F-449B-B5C8-6CEB95CE3D1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281029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67B01D-BE5C-4F00-AE04-26B3F8B6198B}" type="datetimeFigureOut">
              <a:rPr lang="tr-TR" smtClean="0"/>
              <a:t>30.10.2017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1D0C21-644F-449B-B5C8-6CEB95CE3D1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163698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67B01D-BE5C-4F00-AE04-26B3F8B6198B}" type="datetimeFigureOut">
              <a:rPr lang="tr-TR" smtClean="0"/>
              <a:t>30.10.2017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1D0C21-644F-449B-B5C8-6CEB95CE3D1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637500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67B01D-BE5C-4F00-AE04-26B3F8B6198B}" type="datetimeFigureOut">
              <a:rPr lang="tr-TR" smtClean="0"/>
              <a:t>30.10.2017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1D0C21-644F-449B-B5C8-6CEB95CE3D1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79297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67B01D-BE5C-4F00-AE04-26B3F8B6198B}" type="datetimeFigureOut">
              <a:rPr lang="tr-TR" smtClean="0"/>
              <a:t>30.10.2017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1D0C21-644F-449B-B5C8-6CEB95CE3D1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990740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67B01D-BE5C-4F00-AE04-26B3F8B6198B}" type="datetimeFigureOut">
              <a:rPr lang="tr-TR" smtClean="0"/>
              <a:t>30.10.2017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1D0C21-644F-449B-B5C8-6CEB95CE3D1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078828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67B01D-BE5C-4F00-AE04-26B3F8B6198B}" type="datetimeFigureOut">
              <a:rPr lang="tr-TR" smtClean="0"/>
              <a:t>30.10.2017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1D0C21-644F-449B-B5C8-6CEB95CE3D1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982562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67B01D-BE5C-4F00-AE04-26B3F8B6198B}" type="datetimeFigureOut">
              <a:rPr lang="tr-TR" smtClean="0"/>
              <a:t>30.10.2017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1D0C21-644F-449B-B5C8-6CEB95CE3D1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212989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67B01D-BE5C-4F00-AE04-26B3F8B6198B}" type="datetimeFigureOut">
              <a:rPr lang="tr-TR" smtClean="0"/>
              <a:t>30.10.2017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1D0C21-644F-449B-B5C8-6CEB95CE3D1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454282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601116" y="2049473"/>
            <a:ext cx="9669137" cy="1711181"/>
          </a:xfrm>
          <a:ln w="38100">
            <a:solidFill>
              <a:srgbClr val="C00000"/>
            </a:solidFill>
          </a:ln>
        </p:spPr>
        <p:txBody>
          <a:bodyPr>
            <a:normAutofit fontScale="90000"/>
          </a:bodyPr>
          <a:lstStyle/>
          <a:p>
            <a:r>
              <a:rPr lang="tr-TR" dirty="0"/>
              <a:t>AVIAN PHYSIOLOGY</a:t>
            </a:r>
            <a:br>
              <a:rPr lang="tr-TR" dirty="0"/>
            </a:br>
            <a:r>
              <a:rPr lang="tr-TR" b="1" dirty="0" err="1"/>
              <a:t>Digestive</a:t>
            </a:r>
            <a:r>
              <a:rPr lang="tr-TR" b="1" dirty="0"/>
              <a:t> </a:t>
            </a:r>
            <a:r>
              <a:rPr lang="tr-TR" b="1" dirty="0" err="1"/>
              <a:t>System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863685" y="5202238"/>
            <a:ext cx="9144000" cy="1655762"/>
          </a:xfrm>
        </p:spPr>
        <p:txBody>
          <a:bodyPr/>
          <a:lstStyle/>
          <a:p>
            <a:r>
              <a:rPr lang="tr-TR" b="1" dirty="0"/>
              <a:t>Doç. Dr. Dr. Yasemin SALGIRLI DEMİRBAŞ</a:t>
            </a:r>
          </a:p>
          <a:p>
            <a:r>
              <a:rPr lang="tr-TR" b="1" dirty="0" err="1"/>
              <a:t>Resident</a:t>
            </a:r>
            <a:r>
              <a:rPr lang="tr-TR" b="1" dirty="0"/>
              <a:t> ECAWBM (BM)</a:t>
            </a:r>
          </a:p>
        </p:txBody>
      </p:sp>
      <p:sp>
        <p:nvSpPr>
          <p:cNvPr id="5" name="AutoShape 2" descr="digestive system of birds ile ilgili görsel sonucu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0092255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Rectangle 2"/>
          <p:cNvSpPr>
            <a:spLocks noGrp="1" noChangeArrowheads="1"/>
          </p:cNvSpPr>
          <p:nvPr>
            <p:ph type="title"/>
          </p:nvPr>
        </p:nvSpPr>
        <p:spPr>
          <a:xfrm>
            <a:off x="4724400" y="365125"/>
            <a:ext cx="3076575" cy="1325563"/>
          </a:xfrm>
          <a:ln>
            <a:solidFill>
              <a:srgbClr val="C00000"/>
            </a:solidFill>
          </a:ln>
        </p:spPr>
        <p:txBody>
          <a:bodyPr/>
          <a:lstStyle/>
          <a:p>
            <a:r>
              <a:rPr lang="en-US" u="sng" dirty="0"/>
              <a:t>The Pharynx</a:t>
            </a:r>
            <a:endParaRPr lang="en-US" u="sng" dirty="0">
              <a:ea typeface="ＭＳ Ｐゴシック" pitchFamily="34" charset="-128"/>
            </a:endParaRPr>
          </a:p>
        </p:txBody>
      </p:sp>
      <p:sp>
        <p:nvSpPr>
          <p:cNvPr id="5120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199" y="2000249"/>
            <a:ext cx="10696575" cy="3923895"/>
          </a:xfrm>
        </p:spPr>
        <p:txBody>
          <a:bodyPr>
            <a:normAutofit fontScale="92500" lnSpcReduction="10000"/>
          </a:bodyPr>
          <a:lstStyle/>
          <a:p>
            <a:r>
              <a:rPr lang="tr-TR" dirty="0"/>
              <a:t>U</a:t>
            </a:r>
            <a:r>
              <a:rPr lang="en-US" dirty="0" err="1"/>
              <a:t>nlike</a:t>
            </a:r>
            <a:r>
              <a:rPr lang="en-US" dirty="0"/>
              <a:t> mammals, </a:t>
            </a:r>
            <a:r>
              <a:rPr lang="tr-TR" dirty="0" err="1"/>
              <a:t>birds</a:t>
            </a:r>
            <a:r>
              <a:rPr lang="tr-TR" dirty="0"/>
              <a:t> </a:t>
            </a:r>
            <a:r>
              <a:rPr lang="en-US" dirty="0"/>
              <a:t>have no sharp distinction</a:t>
            </a:r>
            <a:r>
              <a:rPr lang="tr-TR" dirty="0"/>
              <a:t> </a:t>
            </a:r>
            <a:r>
              <a:rPr lang="en-US" dirty="0"/>
              <a:t>between the pharynx and mouth. </a:t>
            </a:r>
            <a:endParaRPr lang="tr-TR" dirty="0"/>
          </a:p>
          <a:p>
            <a:r>
              <a:rPr lang="en-US" dirty="0"/>
              <a:t>Birds lack a soft palate</a:t>
            </a:r>
            <a:r>
              <a:rPr lang="tr-TR" dirty="0"/>
              <a:t> </a:t>
            </a:r>
            <a:r>
              <a:rPr lang="en-US" dirty="0"/>
              <a:t>and a pharyngeal </a:t>
            </a:r>
            <a:r>
              <a:rPr lang="en-US" dirty="0" smtClean="0"/>
              <a:t>isthmus</a:t>
            </a:r>
            <a:endParaRPr lang="tr-TR" dirty="0"/>
          </a:p>
          <a:p>
            <a:r>
              <a:rPr lang="tr-TR" dirty="0"/>
              <a:t>T</a:t>
            </a:r>
            <a:r>
              <a:rPr lang="en-US" dirty="0"/>
              <a:t>he combined oral and pharyngeal</a:t>
            </a:r>
            <a:r>
              <a:rPr lang="tr-TR" dirty="0"/>
              <a:t> </a:t>
            </a:r>
            <a:r>
              <a:rPr lang="en-US" dirty="0"/>
              <a:t>cavities are referred to as the </a:t>
            </a:r>
            <a:r>
              <a:rPr lang="en-US" i="1" dirty="0"/>
              <a:t>oropharynx</a:t>
            </a:r>
            <a:r>
              <a:rPr lang="en-US" dirty="0"/>
              <a:t>. </a:t>
            </a:r>
            <a:endParaRPr lang="tr-TR" dirty="0"/>
          </a:p>
          <a:p>
            <a:r>
              <a:rPr lang="en-US" dirty="0"/>
              <a:t>The palate</a:t>
            </a:r>
            <a:r>
              <a:rPr lang="tr-TR" dirty="0"/>
              <a:t> </a:t>
            </a:r>
            <a:r>
              <a:rPr lang="en-US" dirty="0"/>
              <a:t>contains a longitudinal fissure, the </a:t>
            </a:r>
            <a:r>
              <a:rPr lang="en-US" i="1" dirty="0" err="1"/>
              <a:t>choana</a:t>
            </a:r>
            <a:r>
              <a:rPr lang="en-US" dirty="0"/>
              <a:t>, which connects</a:t>
            </a:r>
            <a:r>
              <a:rPr lang="tr-TR" dirty="0"/>
              <a:t> </a:t>
            </a:r>
            <a:r>
              <a:rPr lang="en-US" dirty="0"/>
              <a:t>the oral and nasal cavities. </a:t>
            </a:r>
            <a:endParaRPr lang="tr-TR" dirty="0"/>
          </a:p>
          <a:p>
            <a:r>
              <a:rPr lang="en-US" dirty="0"/>
              <a:t>Caudal to the </a:t>
            </a:r>
            <a:r>
              <a:rPr lang="en-US" dirty="0" err="1"/>
              <a:t>choana</a:t>
            </a:r>
            <a:r>
              <a:rPr lang="en-US" dirty="0"/>
              <a:t> is the </a:t>
            </a:r>
            <a:r>
              <a:rPr lang="en-US" i="1" dirty="0" err="1"/>
              <a:t>infundibular</a:t>
            </a:r>
            <a:r>
              <a:rPr lang="tr-TR" i="1" dirty="0"/>
              <a:t> </a:t>
            </a:r>
            <a:r>
              <a:rPr lang="en-US" i="1" dirty="0"/>
              <a:t>cleft</a:t>
            </a:r>
            <a:r>
              <a:rPr lang="en-US" dirty="0"/>
              <a:t>, which is medially located and is the common</a:t>
            </a:r>
            <a:r>
              <a:rPr lang="tr-TR" dirty="0"/>
              <a:t> </a:t>
            </a:r>
            <a:r>
              <a:rPr lang="en-US" dirty="0"/>
              <a:t>opening to the auditory tubes. </a:t>
            </a:r>
            <a:endParaRPr lang="tr-TR" dirty="0"/>
          </a:p>
          <a:p>
            <a:r>
              <a:rPr lang="en-US" dirty="0"/>
              <a:t>The palate generally</a:t>
            </a:r>
            <a:r>
              <a:rPr lang="tr-TR" dirty="0"/>
              <a:t> </a:t>
            </a:r>
            <a:r>
              <a:rPr lang="en-US" dirty="0"/>
              <a:t>also has ridges that aid in opening the shell of seeds</a:t>
            </a:r>
          </a:p>
        </p:txBody>
      </p:sp>
    </p:spTree>
    <p:extLst>
      <p:ext uri="{BB962C8B-B14F-4D97-AF65-F5344CB8AC3E}">
        <p14:creationId xmlns:p14="http://schemas.microsoft.com/office/powerpoint/2010/main" val="10492390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Rectangle 2"/>
          <p:cNvSpPr>
            <a:spLocks noGrp="1" noChangeArrowheads="1"/>
          </p:cNvSpPr>
          <p:nvPr>
            <p:ph type="title"/>
          </p:nvPr>
        </p:nvSpPr>
        <p:spPr>
          <a:xfrm>
            <a:off x="4648200" y="279401"/>
            <a:ext cx="3371850" cy="1035050"/>
          </a:xfrm>
          <a:ln>
            <a:solidFill>
              <a:srgbClr val="C00000"/>
            </a:solidFill>
          </a:ln>
        </p:spPr>
        <p:txBody>
          <a:bodyPr/>
          <a:lstStyle/>
          <a:p>
            <a:pPr eaLnBrk="1" hangingPunct="1"/>
            <a:r>
              <a:rPr lang="en-US" u="sng" dirty="0">
                <a:ea typeface="ＭＳ Ｐゴシック" pitchFamily="34" charset="-128"/>
              </a:rPr>
              <a:t>Esophagus </a:t>
            </a:r>
          </a:p>
        </p:txBody>
      </p:sp>
      <p:sp>
        <p:nvSpPr>
          <p:cNvPr id="5325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8756" y="1600199"/>
            <a:ext cx="11023669" cy="5139966"/>
          </a:xfrm>
        </p:spPr>
        <p:txBody>
          <a:bodyPr>
            <a:normAutofit fontScale="92500" lnSpcReduction="10000"/>
          </a:bodyPr>
          <a:lstStyle/>
          <a:p>
            <a:pPr eaLnBrk="1" hangingPunct="1"/>
            <a:r>
              <a:rPr lang="en-US" dirty="0"/>
              <a:t>Esophagus is a tube like structure that extends from </a:t>
            </a:r>
            <a:r>
              <a:rPr lang="en-US" b="1" dirty="0"/>
              <a:t>mouth</a:t>
            </a:r>
            <a:r>
              <a:rPr lang="en-US" dirty="0"/>
              <a:t> to </a:t>
            </a:r>
            <a:r>
              <a:rPr lang="en-US" b="1" dirty="0" err="1"/>
              <a:t>Proventriculus</a:t>
            </a:r>
            <a:r>
              <a:rPr lang="en-US" b="1" dirty="0"/>
              <a:t> </a:t>
            </a:r>
            <a:endParaRPr lang="tr-TR" b="1" dirty="0"/>
          </a:p>
          <a:p>
            <a:pPr eaLnBrk="1" hangingPunct="1"/>
            <a:r>
              <a:rPr lang="en-US" dirty="0"/>
              <a:t> It helps to carry the feed from </a:t>
            </a:r>
            <a:r>
              <a:rPr lang="en-US" b="1" dirty="0"/>
              <a:t>mouth</a:t>
            </a:r>
            <a:r>
              <a:rPr lang="en-US" dirty="0"/>
              <a:t> towards </a:t>
            </a:r>
            <a:r>
              <a:rPr lang="en-US" b="1" dirty="0" err="1"/>
              <a:t>Proventriculus</a:t>
            </a:r>
            <a:r>
              <a:rPr lang="en-US" b="1" dirty="0"/>
              <a:t> </a:t>
            </a:r>
            <a:endParaRPr lang="tr-TR" b="1" dirty="0"/>
          </a:p>
          <a:p>
            <a:r>
              <a:rPr lang="tr-TR" dirty="0"/>
              <a:t>T</a:t>
            </a:r>
            <a:r>
              <a:rPr lang="en-US" dirty="0"/>
              <a:t>he avian esophagus is divided into a</a:t>
            </a:r>
            <a:r>
              <a:rPr lang="tr-TR" dirty="0"/>
              <a:t> </a:t>
            </a:r>
            <a:r>
              <a:rPr lang="en-US" dirty="0"/>
              <a:t>cervical and a thoracic region.</a:t>
            </a:r>
            <a:endParaRPr lang="tr-TR" dirty="0"/>
          </a:p>
          <a:p>
            <a:r>
              <a:rPr lang="tr-TR" dirty="0"/>
              <a:t>T</a:t>
            </a:r>
            <a:r>
              <a:rPr lang="en-US" dirty="0"/>
              <a:t>he esophagus</a:t>
            </a:r>
            <a:r>
              <a:rPr lang="tr-TR" dirty="0"/>
              <a:t> </a:t>
            </a:r>
            <a:r>
              <a:rPr lang="en-US" dirty="0"/>
              <a:t>of birds lacks both </a:t>
            </a:r>
            <a:r>
              <a:rPr lang="en-US" u="sng" dirty="0"/>
              <a:t>upper and lower esophageal sphincters,</a:t>
            </a:r>
            <a:endParaRPr lang="tr-TR" u="sng" dirty="0"/>
          </a:p>
          <a:p>
            <a:r>
              <a:rPr lang="en-US" dirty="0"/>
              <a:t>In many, but not all (e.g., gulls, penguins, ostriches)</a:t>
            </a:r>
            <a:r>
              <a:rPr lang="tr-TR" dirty="0"/>
              <a:t> </a:t>
            </a:r>
            <a:r>
              <a:rPr lang="en-US" dirty="0"/>
              <a:t>species of birds, the cervical esophagus is expanded to for</a:t>
            </a:r>
            <a:r>
              <a:rPr lang="tr-TR" dirty="0"/>
              <a:t>m </a:t>
            </a:r>
            <a:r>
              <a:rPr lang="en-US" dirty="0"/>
              <a:t>a </a:t>
            </a:r>
            <a:r>
              <a:rPr lang="en-US" b="1" i="1" dirty="0"/>
              <a:t>crop</a:t>
            </a:r>
            <a:r>
              <a:rPr lang="en-US" b="1" dirty="0"/>
              <a:t>.</a:t>
            </a:r>
            <a:r>
              <a:rPr lang="en-US" dirty="0"/>
              <a:t> </a:t>
            </a:r>
            <a:endParaRPr lang="tr-TR" dirty="0"/>
          </a:p>
          <a:p>
            <a:r>
              <a:rPr lang="en-US" dirty="0"/>
              <a:t>The crop functions to store food and may be spindle</a:t>
            </a:r>
            <a:r>
              <a:rPr lang="tr-TR" dirty="0"/>
              <a:t> </a:t>
            </a:r>
            <a:r>
              <a:rPr lang="en-US" dirty="0"/>
              <a:t>shaped,</a:t>
            </a:r>
            <a:r>
              <a:rPr lang="tr-TR" dirty="0"/>
              <a:t> </a:t>
            </a:r>
            <a:r>
              <a:rPr lang="tr-TR" dirty="0" err="1"/>
              <a:t>bilobed</a:t>
            </a:r>
            <a:r>
              <a:rPr lang="tr-TR" dirty="0"/>
              <a:t>, </a:t>
            </a:r>
            <a:r>
              <a:rPr lang="tr-TR" dirty="0" err="1"/>
              <a:t>or</a:t>
            </a:r>
            <a:r>
              <a:rPr lang="tr-TR" dirty="0"/>
              <a:t> </a:t>
            </a:r>
            <a:r>
              <a:rPr lang="tr-TR" dirty="0" err="1"/>
              <a:t>unilobed</a:t>
            </a:r>
            <a:endParaRPr lang="en-US" dirty="0"/>
          </a:p>
          <a:p>
            <a:r>
              <a:rPr lang="en-US" b="1" dirty="0"/>
              <a:t>Major secretion is muco</a:t>
            </a:r>
            <a:r>
              <a:rPr lang="en-US" dirty="0"/>
              <a:t>us</a:t>
            </a:r>
            <a:r>
              <a:rPr lang="tr-TR" dirty="0"/>
              <a:t>.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secretion</a:t>
            </a:r>
            <a:r>
              <a:rPr lang="tr-TR" dirty="0"/>
              <a:t> of </a:t>
            </a:r>
            <a:r>
              <a:rPr lang="tr-TR" dirty="0" err="1"/>
              <a:t>esophageal</a:t>
            </a:r>
            <a:r>
              <a:rPr lang="tr-TR" dirty="0"/>
              <a:t> </a:t>
            </a:r>
            <a:r>
              <a:rPr lang="en-US" dirty="0"/>
              <a:t>mucous is important because it is necessary</a:t>
            </a:r>
            <a:r>
              <a:rPr lang="tr-TR" dirty="0"/>
              <a:t> </a:t>
            </a:r>
            <a:r>
              <a:rPr lang="en-US" dirty="0"/>
              <a:t>to </a:t>
            </a:r>
            <a:r>
              <a:rPr lang="en-US" u="sng" dirty="0"/>
              <a:t>supplement the limited secretion of saliva. </a:t>
            </a:r>
            <a:endParaRPr lang="tr-TR" u="sng" dirty="0"/>
          </a:p>
          <a:p>
            <a:pPr eaLnBrk="1" hangingPunct="1"/>
            <a:r>
              <a:rPr lang="en-US" dirty="0"/>
              <a:t>In some species like greater flamingo and male Emperor penguin, a nutritive </a:t>
            </a:r>
            <a:r>
              <a:rPr lang="en-US" dirty="0" err="1"/>
              <a:t>merocrine</a:t>
            </a:r>
            <a:r>
              <a:rPr lang="en-US" dirty="0"/>
              <a:t>-type secretion is produced by the wall of the esophagus which is fed to the young</a:t>
            </a:r>
            <a:endParaRPr lang="en-US" dirty="0"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49634287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Rectangle 2"/>
          <p:cNvSpPr>
            <a:spLocks noGrp="1" noChangeArrowheads="1"/>
          </p:cNvSpPr>
          <p:nvPr>
            <p:ph type="title"/>
          </p:nvPr>
        </p:nvSpPr>
        <p:spPr>
          <a:xfrm>
            <a:off x="4480371" y="284227"/>
            <a:ext cx="2943225" cy="911225"/>
          </a:xfrm>
          <a:ln>
            <a:solidFill>
              <a:srgbClr val="C00000"/>
            </a:solidFill>
          </a:ln>
        </p:spPr>
        <p:txBody>
          <a:bodyPr/>
          <a:lstStyle/>
          <a:p>
            <a:pPr algn="ctr" eaLnBrk="1" hangingPunct="1"/>
            <a:r>
              <a:rPr lang="en-US" u="sng" dirty="0">
                <a:ea typeface="ＭＳ Ｐゴシック" pitchFamily="34" charset="-128"/>
              </a:rPr>
              <a:t>Crop</a:t>
            </a:r>
          </a:p>
        </p:txBody>
      </p:sp>
      <p:sp>
        <p:nvSpPr>
          <p:cNvPr id="5529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82848" y="1522379"/>
            <a:ext cx="3826768" cy="4637112"/>
          </a:xfrm>
        </p:spPr>
        <p:txBody>
          <a:bodyPr/>
          <a:lstStyle/>
          <a:p>
            <a:r>
              <a:rPr lang="en-US" sz="2400" dirty="0"/>
              <a:t>A pouch in the esophagus used to store food temporarily before moving it on to the stomach</a:t>
            </a:r>
            <a:endParaRPr lang="en-US" sz="2400" dirty="0">
              <a:ea typeface="ＭＳ Ｐゴシック" pitchFamily="34" charset="-128"/>
            </a:endParaRPr>
          </a:p>
          <a:p>
            <a:pPr eaLnBrk="1" hangingPunct="1"/>
            <a:r>
              <a:rPr lang="en-US" sz="2400" dirty="0">
                <a:ea typeface="ＭＳ Ｐゴシック" pitchFamily="34" charset="-128"/>
              </a:rPr>
              <a:t>Function: moisten and temporary storage of food </a:t>
            </a:r>
            <a:endParaRPr lang="tr-TR" sz="2400" dirty="0">
              <a:ea typeface="ＭＳ Ｐゴシック" pitchFamily="34" charset="-128"/>
            </a:endParaRPr>
          </a:p>
          <a:p>
            <a:pPr eaLnBrk="1" hangingPunct="1"/>
            <a:endParaRPr lang="tr-TR" dirty="0"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24668700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77692" y="1565214"/>
            <a:ext cx="10980908" cy="4637112"/>
          </a:xfrm>
        </p:spPr>
        <p:txBody>
          <a:bodyPr>
            <a:normAutofit/>
          </a:bodyPr>
          <a:lstStyle/>
          <a:p>
            <a:r>
              <a:rPr lang="en-US" sz="2400" dirty="0" err="1"/>
              <a:t>Cropectomy</a:t>
            </a:r>
            <a:r>
              <a:rPr lang="en-US" sz="2400" dirty="0"/>
              <a:t> has no effect on growth rate of ad-libitum fed chickens.</a:t>
            </a:r>
            <a:endParaRPr lang="tr-TR" sz="2400" dirty="0"/>
          </a:p>
          <a:p>
            <a:r>
              <a:rPr lang="en-US" sz="2400" dirty="0"/>
              <a:t>They are able to consume relatively large quantities of food rapidly and then return to a more secure location to digest it</a:t>
            </a:r>
            <a:endParaRPr lang="tr-TR" sz="2400" dirty="0"/>
          </a:p>
          <a:p>
            <a:r>
              <a:rPr lang="en-US" sz="2400" u="sng" dirty="0"/>
              <a:t>Little digestion takes place with the action of salivary amylase</a:t>
            </a:r>
            <a:endParaRPr lang="tr-TR" sz="2400" u="sng" dirty="0"/>
          </a:p>
          <a:p>
            <a:r>
              <a:rPr lang="en-US" sz="2400" dirty="0"/>
              <a:t>Amylase activity at this site comes from either salivary secretions, intestinal reflux, or plant and/or bacterial sources</a:t>
            </a:r>
            <a:endParaRPr lang="tr-TR" sz="2400" dirty="0"/>
          </a:p>
          <a:p>
            <a:r>
              <a:rPr lang="en-US" sz="2400" b="1" dirty="0"/>
              <a:t>Starch</a:t>
            </a:r>
            <a:r>
              <a:rPr lang="en-US" sz="2400" dirty="0"/>
              <a:t> is hydrolyzed within the crop where it can either be absorbed, converted to alcohol, lactic or other acids</a:t>
            </a:r>
          </a:p>
          <a:p>
            <a:endParaRPr lang="en-US" sz="2400" dirty="0"/>
          </a:p>
          <a:p>
            <a:pPr eaLnBrk="1" hangingPunct="1"/>
            <a:endParaRPr lang="tr-TR" dirty="0">
              <a:ea typeface="ＭＳ Ｐゴシック" pitchFamily="34" charset="-128"/>
            </a:endParaRPr>
          </a:p>
        </p:txBody>
      </p:sp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>
          <a:xfrm>
            <a:off x="4480371" y="284227"/>
            <a:ext cx="2943225" cy="911225"/>
          </a:xfrm>
          <a:ln>
            <a:solidFill>
              <a:srgbClr val="C00000"/>
            </a:solidFill>
          </a:ln>
        </p:spPr>
        <p:txBody>
          <a:bodyPr/>
          <a:lstStyle/>
          <a:p>
            <a:pPr algn="ctr" eaLnBrk="1" hangingPunct="1"/>
            <a:r>
              <a:rPr lang="en-US" u="sng" dirty="0">
                <a:ea typeface="ＭＳ Ｐゴシック" pitchFamily="34" charset="-128"/>
              </a:rPr>
              <a:t>Crop</a:t>
            </a:r>
          </a:p>
        </p:txBody>
      </p:sp>
    </p:spTree>
    <p:extLst>
      <p:ext uri="{BB962C8B-B14F-4D97-AF65-F5344CB8AC3E}">
        <p14:creationId xmlns:p14="http://schemas.microsoft.com/office/powerpoint/2010/main" val="409724884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91050" y="355601"/>
            <a:ext cx="3019425" cy="1168400"/>
          </a:xfrm>
          <a:ln>
            <a:solidFill>
              <a:srgbClr val="C00000"/>
            </a:solidFill>
          </a:ln>
        </p:spPr>
        <p:txBody>
          <a:bodyPr/>
          <a:lstStyle/>
          <a:p>
            <a:r>
              <a:rPr lang="tr-TR" b="1" u="sng" dirty="0"/>
              <a:t>CROP MILK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825625"/>
            <a:ext cx="11058525" cy="4127703"/>
          </a:xfrm>
        </p:spPr>
        <p:txBody>
          <a:bodyPr>
            <a:normAutofit/>
          </a:bodyPr>
          <a:lstStyle/>
          <a:p>
            <a:r>
              <a:rPr lang="en-US" dirty="0"/>
              <a:t>In pigeons and doves, "crop-milk" is produced during</a:t>
            </a:r>
            <a:r>
              <a:rPr lang="tr-TR" dirty="0"/>
              <a:t> </a:t>
            </a:r>
            <a:r>
              <a:rPr lang="en-US" dirty="0"/>
              <a:t>the breeding season under the influence of prolactin</a:t>
            </a:r>
          </a:p>
          <a:p>
            <a:r>
              <a:rPr lang="en-US" dirty="0"/>
              <a:t>Crop milk contains 12.4 % protein, 8.6% lipids, 1.37%</a:t>
            </a:r>
            <a:r>
              <a:rPr lang="tr-TR" dirty="0"/>
              <a:t> </a:t>
            </a:r>
            <a:r>
              <a:rPr lang="en-US" dirty="0"/>
              <a:t>ash, and 74% water</a:t>
            </a:r>
          </a:p>
          <a:p>
            <a:r>
              <a:rPr lang="en-US" dirty="0"/>
              <a:t>Rich in protein and essential fatty acids and is devoid</a:t>
            </a:r>
            <a:r>
              <a:rPr lang="tr-TR" dirty="0"/>
              <a:t> </a:t>
            </a:r>
            <a:r>
              <a:rPr lang="en-US" dirty="0"/>
              <a:t>of</a:t>
            </a:r>
            <a:r>
              <a:rPr lang="tr-TR" dirty="0"/>
              <a:t> </a:t>
            </a:r>
            <a:r>
              <a:rPr lang="en-US" dirty="0"/>
              <a:t>carbohydrates and calcium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9267113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5000421" y="269876"/>
            <a:ext cx="2781300" cy="1070894"/>
          </a:xfrm>
          <a:ln>
            <a:solidFill>
              <a:srgbClr val="C00000"/>
            </a:solidFill>
          </a:ln>
        </p:spPr>
        <p:txBody>
          <a:bodyPr/>
          <a:lstStyle/>
          <a:p>
            <a:r>
              <a:rPr lang="tr-TR" u="sng" dirty="0"/>
              <a:t>STOMACH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98930" y="1690688"/>
            <a:ext cx="11559695" cy="4421088"/>
          </a:xfrm>
        </p:spPr>
        <p:txBody>
          <a:bodyPr>
            <a:normAutofit/>
          </a:bodyPr>
          <a:lstStyle/>
          <a:p>
            <a:r>
              <a:rPr lang="en-US" sz="2400" dirty="0"/>
              <a:t>Principally the organ where food is broken into smaller units. </a:t>
            </a:r>
            <a:endParaRPr lang="tr-TR" sz="2400" dirty="0"/>
          </a:p>
          <a:p>
            <a:r>
              <a:rPr lang="en-US" sz="2400" b="1" dirty="0"/>
              <a:t>It has two parts:</a:t>
            </a:r>
          </a:p>
          <a:p>
            <a:r>
              <a:rPr lang="en-US" sz="2400" u="sng" dirty="0" err="1"/>
              <a:t>Proventriculus</a:t>
            </a:r>
            <a:r>
              <a:rPr lang="tr-TR" sz="2400" dirty="0"/>
              <a:t>: </a:t>
            </a:r>
            <a:r>
              <a:rPr lang="en-US" sz="2400" dirty="0"/>
              <a:t>For storage </a:t>
            </a:r>
          </a:p>
          <a:p>
            <a:r>
              <a:rPr lang="en-US" sz="2400" u="sng" dirty="0"/>
              <a:t>Gizzard</a:t>
            </a:r>
            <a:r>
              <a:rPr lang="tr-TR" sz="2400" dirty="0"/>
              <a:t>: </a:t>
            </a:r>
            <a:r>
              <a:rPr lang="en-US" sz="2400" dirty="0"/>
              <a:t>Is a muscular part of the stomach that uses grit to grind grains and fiber into smaller particles.</a:t>
            </a:r>
            <a:endParaRPr lang="tr-TR" sz="2400" dirty="0"/>
          </a:p>
          <a:p>
            <a:r>
              <a:rPr lang="en-US" sz="2400" b="1" dirty="0"/>
              <a:t>There are three phases to gastric secretion: </a:t>
            </a:r>
            <a:r>
              <a:rPr lang="en-US" sz="2400" dirty="0"/>
              <a:t>the cephalic</a:t>
            </a:r>
            <a:r>
              <a:rPr lang="tr-TR" sz="2400" dirty="0"/>
              <a:t> </a:t>
            </a:r>
            <a:r>
              <a:rPr lang="en-US" sz="2400" dirty="0"/>
              <a:t>phase, the gastric phase, and the intestinal phase. All three</a:t>
            </a:r>
            <a:r>
              <a:rPr lang="tr-TR" sz="2400" dirty="0"/>
              <a:t> </a:t>
            </a:r>
            <a:r>
              <a:rPr lang="en-US" sz="2400" dirty="0"/>
              <a:t>phases are present in birds</a:t>
            </a:r>
            <a:r>
              <a:rPr lang="tr-TR" sz="2400" dirty="0"/>
              <a:t>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09166271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3" name="Rectangle 2"/>
          <p:cNvSpPr>
            <a:spLocks noGrp="1" noChangeArrowheads="1"/>
          </p:cNvSpPr>
          <p:nvPr>
            <p:ph type="title"/>
          </p:nvPr>
        </p:nvSpPr>
        <p:spPr>
          <a:xfrm>
            <a:off x="4081511" y="209318"/>
            <a:ext cx="4371975" cy="984715"/>
          </a:xfrm>
          <a:ln>
            <a:solidFill>
              <a:srgbClr val="C00000"/>
            </a:solidFill>
          </a:ln>
        </p:spPr>
        <p:txBody>
          <a:bodyPr/>
          <a:lstStyle/>
          <a:p>
            <a:pPr algn="ctr" eaLnBrk="1" hangingPunct="1"/>
            <a:r>
              <a:rPr lang="en-US" u="sng" dirty="0" err="1">
                <a:ea typeface="ＭＳ Ｐゴシック" pitchFamily="34" charset="-128"/>
              </a:rPr>
              <a:t>Proventriculus</a:t>
            </a:r>
            <a:endParaRPr lang="en-US" u="sng" dirty="0">
              <a:ea typeface="ＭＳ Ｐゴシック" pitchFamily="34" charset="-128"/>
            </a:endParaRPr>
          </a:p>
        </p:txBody>
      </p:sp>
      <p:sp>
        <p:nvSpPr>
          <p:cNvPr id="5939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0" y="1295400"/>
            <a:ext cx="8229600" cy="4495800"/>
          </a:xfrm>
        </p:spPr>
        <p:txBody>
          <a:bodyPr/>
          <a:lstStyle/>
          <a:p>
            <a:r>
              <a:rPr lang="en-US" sz="3000" dirty="0">
                <a:ea typeface="ＭＳ Ｐゴシック" pitchFamily="34" charset="-128"/>
              </a:rPr>
              <a:t>Also called glandular stomach or true stomach.</a:t>
            </a:r>
          </a:p>
          <a:p>
            <a:r>
              <a:rPr lang="en-US" sz="3000" dirty="0">
                <a:ea typeface="ＭＳ Ｐゴシック" pitchFamily="34" charset="-128"/>
              </a:rPr>
              <a:t>It is a specialized enlargement of the gullet just before entry into the gizzard.</a:t>
            </a:r>
          </a:p>
        </p:txBody>
      </p:sp>
    </p:spTree>
    <p:extLst>
      <p:ext uri="{BB962C8B-B14F-4D97-AF65-F5344CB8AC3E}">
        <p14:creationId xmlns:p14="http://schemas.microsoft.com/office/powerpoint/2010/main" val="278024265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43064" y="1628775"/>
            <a:ext cx="10586936" cy="4495800"/>
          </a:xfrm>
        </p:spPr>
        <p:txBody>
          <a:bodyPr>
            <a:normAutofit lnSpcReduction="10000"/>
          </a:bodyPr>
          <a:lstStyle/>
          <a:p>
            <a:r>
              <a:rPr lang="en-US" dirty="0"/>
              <a:t>Responsible for the production of gastric juice</a:t>
            </a:r>
            <a:endParaRPr lang="tr-TR" dirty="0"/>
          </a:p>
          <a:p>
            <a:r>
              <a:rPr lang="en-US" dirty="0"/>
              <a:t>Gastric juice is made up of the </a:t>
            </a:r>
            <a:r>
              <a:rPr lang="en-US" dirty="0" err="1" smtClean="0"/>
              <a:t>proenzyme</a:t>
            </a:r>
            <a:r>
              <a:rPr lang="en-US" dirty="0" smtClean="0"/>
              <a:t> </a:t>
            </a:r>
            <a:r>
              <a:rPr lang="en-US" dirty="0"/>
              <a:t>known as </a:t>
            </a:r>
            <a:r>
              <a:rPr lang="en-US" u="sng" dirty="0"/>
              <a:t>pepsinogen</a:t>
            </a:r>
            <a:r>
              <a:rPr lang="en-US" dirty="0"/>
              <a:t> and </a:t>
            </a:r>
            <a:r>
              <a:rPr lang="en-US" u="sng" dirty="0"/>
              <a:t>hydrochloric acid</a:t>
            </a:r>
            <a:endParaRPr lang="tr-TR" u="sng" dirty="0"/>
          </a:p>
          <a:p>
            <a:r>
              <a:rPr lang="en-US" dirty="0"/>
              <a:t>The </a:t>
            </a:r>
            <a:r>
              <a:rPr lang="en-US" b="1" dirty="0" err="1"/>
              <a:t>oxynticopeptic</a:t>
            </a:r>
            <a:r>
              <a:rPr lang="en-US" b="1" dirty="0"/>
              <a:t> cells </a:t>
            </a:r>
            <a:r>
              <a:rPr lang="en-US" dirty="0"/>
              <a:t>found in birds secrete both </a:t>
            </a:r>
            <a:r>
              <a:rPr lang="en-US" dirty="0" err="1"/>
              <a:t>HCl</a:t>
            </a:r>
            <a:r>
              <a:rPr lang="en-US" dirty="0"/>
              <a:t> and pepsinogen</a:t>
            </a:r>
            <a:endParaRPr lang="tr-TR" dirty="0"/>
          </a:p>
          <a:p>
            <a:r>
              <a:rPr lang="en-US" dirty="0"/>
              <a:t>Gastric juice produced in response to protein content in diet</a:t>
            </a:r>
            <a:endParaRPr lang="tr-TR" dirty="0"/>
          </a:p>
          <a:p>
            <a:r>
              <a:rPr lang="en-US" dirty="0"/>
              <a:t>The basal gastric secretory rate is 15.4 ml/hour and contains 93 </a:t>
            </a:r>
            <a:r>
              <a:rPr lang="en-US" dirty="0" err="1"/>
              <a:t>mEq</a:t>
            </a:r>
            <a:r>
              <a:rPr lang="en-US" dirty="0"/>
              <a:t>/liter of acid and 247 </a:t>
            </a:r>
            <a:r>
              <a:rPr lang="en-US" dirty="0" err="1"/>
              <a:t>Pu</a:t>
            </a:r>
            <a:r>
              <a:rPr lang="en-US" dirty="0"/>
              <a:t>/ml of pepsin</a:t>
            </a:r>
            <a:endParaRPr lang="tr-TR" dirty="0"/>
          </a:p>
          <a:p>
            <a:r>
              <a:rPr lang="en-US" dirty="0"/>
              <a:t>Acid secretion of chickens is high relative to mammals</a:t>
            </a:r>
            <a:endParaRPr lang="tr-TR" dirty="0"/>
          </a:p>
          <a:p>
            <a:r>
              <a:rPr lang="en-US" b="1" dirty="0" err="1"/>
              <a:t>Amylolysis</a:t>
            </a:r>
            <a:r>
              <a:rPr lang="en-US" b="1" dirty="0"/>
              <a:t> occurs in the crop, it is not evident in the </a:t>
            </a:r>
            <a:r>
              <a:rPr lang="en-US" b="1" dirty="0" err="1"/>
              <a:t>ventriculus</a:t>
            </a:r>
            <a:endParaRPr lang="en-US" sz="3000" b="1" dirty="0">
              <a:ea typeface="ＭＳ Ｐゴシック" pitchFamily="34" charset="-128"/>
            </a:endParaRPr>
          </a:p>
        </p:txBody>
      </p:sp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>
          <a:xfrm>
            <a:off x="4081511" y="209318"/>
            <a:ext cx="4371975" cy="984715"/>
          </a:xfrm>
          <a:ln>
            <a:solidFill>
              <a:srgbClr val="C00000"/>
            </a:solidFill>
          </a:ln>
        </p:spPr>
        <p:txBody>
          <a:bodyPr/>
          <a:lstStyle/>
          <a:p>
            <a:pPr algn="ctr" eaLnBrk="1" hangingPunct="1"/>
            <a:r>
              <a:rPr lang="en-US" u="sng" dirty="0" err="1">
                <a:ea typeface="ＭＳ Ｐゴシック" pitchFamily="34" charset="-128"/>
              </a:rPr>
              <a:t>Proventriculus</a:t>
            </a:r>
            <a:endParaRPr lang="en-US" u="sng" dirty="0"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62488185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943475" y="266700"/>
            <a:ext cx="2457450" cy="842963"/>
          </a:xfrm>
          <a:ln>
            <a:solidFill>
              <a:srgbClr val="C00000"/>
            </a:solidFill>
          </a:ln>
        </p:spPr>
        <p:txBody>
          <a:bodyPr/>
          <a:lstStyle/>
          <a:p>
            <a:r>
              <a:rPr lang="tr-TR" b="1" u="sng" dirty="0"/>
              <a:t>GIZZARD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79982" y="1505114"/>
            <a:ext cx="11216718" cy="4409912"/>
          </a:xfrm>
        </p:spPr>
        <p:txBody>
          <a:bodyPr>
            <a:normAutofit lnSpcReduction="10000"/>
          </a:bodyPr>
          <a:lstStyle/>
          <a:p>
            <a:r>
              <a:rPr lang="en-US" sz="2400" dirty="0">
                <a:ea typeface="ＭＳ Ｐゴシック" pitchFamily="34" charset="-128"/>
              </a:rPr>
              <a:t>Also called muscular stomach or </a:t>
            </a:r>
            <a:r>
              <a:rPr lang="en-US" sz="2400" dirty="0" err="1">
                <a:ea typeface="ＭＳ Ｐゴシック" pitchFamily="34" charset="-128"/>
              </a:rPr>
              <a:t>ventriculus</a:t>
            </a:r>
            <a:r>
              <a:rPr lang="en-US" sz="2400" dirty="0">
                <a:ea typeface="ＭＳ Ｐゴシック" pitchFamily="34" charset="-128"/>
              </a:rPr>
              <a:t>.</a:t>
            </a:r>
          </a:p>
          <a:p>
            <a:r>
              <a:rPr lang="en-US" sz="2400" dirty="0"/>
              <a:t>It is made up of two pairs of powerful muscles capable of crushing and grinding the feed particle, which act as the bird’s teeth.</a:t>
            </a:r>
          </a:p>
          <a:p>
            <a:r>
              <a:rPr lang="en-US" sz="2400" dirty="0"/>
              <a:t>(The tunica </a:t>
            </a:r>
            <a:r>
              <a:rPr lang="en-US" sz="2400" dirty="0" err="1"/>
              <a:t>muscularis</a:t>
            </a:r>
            <a:r>
              <a:rPr lang="en-US" sz="2400" dirty="0"/>
              <a:t> of gizzard is made up of two layers of smooth muscles, inner circular &amp; outer longitudinal)</a:t>
            </a:r>
            <a:endParaRPr lang="tr-TR" sz="2400" dirty="0"/>
          </a:p>
          <a:p>
            <a:pPr>
              <a:buNone/>
            </a:pPr>
            <a:r>
              <a:rPr lang="en-US" sz="2400" b="1" dirty="0"/>
              <a:t>Functions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/>
              <a:t>It performs powerful muscular contraction, which ultimately leads to crushing and grinding of feed particles.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/>
              <a:t>This process is aided by the presence of grit or rocks present in the gizzard.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/>
              <a:t>The gizzard performs 2-5 contractions per minute according to the consistency of the feed </a:t>
            </a:r>
            <a:r>
              <a:rPr lang="en-US" sz="2400" dirty="0" err="1"/>
              <a:t>particl</a:t>
            </a:r>
            <a:r>
              <a:rPr lang="tr-TR" sz="2400" dirty="0"/>
              <a:t>e</a:t>
            </a:r>
            <a:endParaRPr lang="en-US" sz="2400" dirty="0"/>
          </a:p>
          <a:p>
            <a:endParaRPr lang="en-US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2578678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7" name="Rectangle 2"/>
          <p:cNvSpPr>
            <a:spLocks noGrp="1" noChangeArrowheads="1"/>
          </p:cNvSpPr>
          <p:nvPr>
            <p:ph type="title"/>
          </p:nvPr>
        </p:nvSpPr>
        <p:spPr>
          <a:xfrm>
            <a:off x="4038600" y="152400"/>
            <a:ext cx="4533900" cy="1143000"/>
          </a:xfrm>
          <a:ln>
            <a:solidFill>
              <a:srgbClr val="C00000"/>
            </a:solidFill>
          </a:ln>
        </p:spPr>
        <p:txBody>
          <a:bodyPr/>
          <a:lstStyle/>
          <a:p>
            <a:pPr algn="ctr" eaLnBrk="1" hangingPunct="1"/>
            <a:r>
              <a:rPr lang="en-US" u="sng" dirty="0">
                <a:ea typeface="ＭＳ Ｐゴシック" pitchFamily="34" charset="-128"/>
              </a:rPr>
              <a:t>Small Intestines</a:t>
            </a:r>
            <a:r>
              <a:rPr lang="en-US" dirty="0">
                <a:ea typeface="ＭＳ Ｐゴシック" pitchFamily="34" charset="-128"/>
              </a:rPr>
              <a:t> </a:t>
            </a:r>
          </a:p>
        </p:txBody>
      </p:sp>
      <p:sp>
        <p:nvSpPr>
          <p:cNvPr id="6553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72247" y="1248383"/>
            <a:ext cx="3352800" cy="4658072"/>
          </a:xfrm>
        </p:spPr>
        <p:txBody>
          <a:bodyPr>
            <a:normAutofit lnSpcReduction="10000"/>
          </a:bodyPr>
          <a:lstStyle/>
          <a:p>
            <a:pPr eaLnBrk="1" hangingPunct="1"/>
            <a:r>
              <a:rPr lang="en-US" sz="2400" b="1" dirty="0">
                <a:ea typeface="ＭＳ Ｐゴシック" pitchFamily="34" charset="-128"/>
              </a:rPr>
              <a:t>Three sections: </a:t>
            </a:r>
          </a:p>
          <a:p>
            <a:pPr marL="0" indent="0">
              <a:buNone/>
            </a:pPr>
            <a:r>
              <a:rPr lang="en-US" sz="2400" dirty="0">
                <a:ea typeface="ＭＳ Ｐゴシック" pitchFamily="34" charset="-128"/>
              </a:rPr>
              <a:t>	- Duodenum </a:t>
            </a:r>
          </a:p>
          <a:p>
            <a:pPr marL="0" indent="0">
              <a:buNone/>
            </a:pPr>
            <a:r>
              <a:rPr lang="en-US" sz="2400" dirty="0">
                <a:ea typeface="ＭＳ Ｐゴシック" pitchFamily="34" charset="-128"/>
              </a:rPr>
              <a:t>	- Ileum</a:t>
            </a:r>
          </a:p>
          <a:p>
            <a:pPr marL="0" indent="0">
              <a:buNone/>
            </a:pPr>
            <a:r>
              <a:rPr lang="en-US" sz="2400" dirty="0">
                <a:ea typeface="ＭＳ Ｐゴシック" pitchFamily="34" charset="-128"/>
              </a:rPr>
              <a:t>	- Jejunum </a:t>
            </a:r>
          </a:p>
          <a:p>
            <a:r>
              <a:rPr lang="en-US" sz="2400" b="1" dirty="0">
                <a:ea typeface="ＭＳ Ｐゴシック" pitchFamily="34" charset="-128"/>
              </a:rPr>
              <a:t>Function:</a:t>
            </a:r>
            <a:r>
              <a:rPr lang="en-US" sz="2400" dirty="0">
                <a:ea typeface="ＭＳ Ｐゴシック" pitchFamily="34" charset="-128"/>
              </a:rPr>
              <a:t> absorption of nutrients from food.</a:t>
            </a:r>
            <a:endParaRPr lang="tr-TR" sz="2400" dirty="0">
              <a:ea typeface="ＭＳ Ｐゴシック" pitchFamily="34" charset="-128"/>
            </a:endParaRPr>
          </a:p>
          <a:p>
            <a:r>
              <a:rPr lang="en-US" sz="2400" dirty="0"/>
              <a:t>Small intestine is 1.5 meters long in the adult bird. </a:t>
            </a:r>
            <a:endParaRPr lang="tr-TR" sz="2400" dirty="0"/>
          </a:p>
          <a:p>
            <a:r>
              <a:rPr lang="en-US" sz="2400" dirty="0"/>
              <a:t>The length appears to be relatively</a:t>
            </a:r>
            <a:r>
              <a:rPr lang="tr-TR" sz="2400" dirty="0"/>
              <a:t> </a:t>
            </a:r>
            <a:r>
              <a:rPr lang="en-US" sz="2400" dirty="0"/>
              <a:t>shorter than in mammals.</a:t>
            </a:r>
          </a:p>
          <a:p>
            <a:pPr eaLnBrk="1" hangingPunct="1">
              <a:buFont typeface="Wingdings" pitchFamily="2" charset="2"/>
              <a:buNone/>
            </a:pPr>
            <a:endParaRPr lang="en-US" sz="2400" dirty="0"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3701551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825625"/>
            <a:ext cx="10744200" cy="4477898"/>
          </a:xfrm>
        </p:spPr>
        <p:txBody>
          <a:bodyPr>
            <a:normAutofit/>
          </a:bodyPr>
          <a:lstStyle/>
          <a:p>
            <a:r>
              <a:rPr lang="en-US" dirty="0"/>
              <a:t>High metabolic rates require large</a:t>
            </a:r>
            <a:r>
              <a:rPr lang="tr-TR" dirty="0"/>
              <a:t> </a:t>
            </a:r>
            <a:r>
              <a:rPr lang="en-US" dirty="0"/>
              <a:t>amounts of fuel</a:t>
            </a:r>
          </a:p>
          <a:p>
            <a:r>
              <a:rPr lang="en-US" dirty="0"/>
              <a:t>Digestive system needs to be</a:t>
            </a:r>
            <a:r>
              <a:rPr lang="tr-TR" dirty="0"/>
              <a:t> as </a:t>
            </a:r>
            <a:r>
              <a:rPr lang="tr-TR" dirty="0" err="1"/>
              <a:t>light</a:t>
            </a:r>
            <a:r>
              <a:rPr lang="tr-TR" dirty="0"/>
              <a:t> as </a:t>
            </a:r>
            <a:r>
              <a:rPr lang="tr-TR" dirty="0" err="1"/>
              <a:t>possible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effective</a:t>
            </a:r>
            <a:endParaRPr lang="tr-TR" dirty="0"/>
          </a:p>
          <a:p>
            <a:r>
              <a:rPr lang="en-US" dirty="0"/>
              <a:t>Problem for birds – need to keep low body</a:t>
            </a:r>
            <a:r>
              <a:rPr lang="tr-TR" dirty="0"/>
              <a:t> </a:t>
            </a:r>
            <a:r>
              <a:rPr lang="en-US" dirty="0"/>
              <a:t>weight</a:t>
            </a:r>
          </a:p>
          <a:p>
            <a:r>
              <a:rPr lang="en-US" dirty="0"/>
              <a:t>Thus, little fat storage</a:t>
            </a:r>
            <a:r>
              <a:rPr lang="tr-TR" dirty="0"/>
              <a:t> </a:t>
            </a:r>
            <a:r>
              <a:rPr lang="en-US" dirty="0"/>
              <a:t>need to locate,</a:t>
            </a:r>
            <a:endParaRPr lang="tr-TR" dirty="0"/>
          </a:p>
          <a:p>
            <a:r>
              <a:rPr lang="tr-TR" dirty="0" err="1"/>
              <a:t>They</a:t>
            </a:r>
            <a:r>
              <a:rPr lang="tr-TR" dirty="0"/>
              <a:t> </a:t>
            </a:r>
            <a:r>
              <a:rPr lang="tr-TR" dirty="0" err="1"/>
              <a:t>need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en-US" dirty="0"/>
              <a:t>ingest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en-US" dirty="0"/>
              <a:t>digest food as quickly and</a:t>
            </a:r>
            <a:r>
              <a:rPr lang="tr-TR" dirty="0"/>
              <a:t> </a:t>
            </a:r>
            <a:r>
              <a:rPr lang="en-US" dirty="0"/>
              <a:t>efficiently as possible </a:t>
            </a:r>
            <a:endParaRPr lang="tr-TR" dirty="0"/>
          </a:p>
        </p:txBody>
      </p:sp>
      <p:sp>
        <p:nvSpPr>
          <p:cNvPr id="4" name="Unvan 1"/>
          <p:cNvSpPr txBox="1">
            <a:spLocks/>
          </p:cNvSpPr>
          <p:nvPr/>
        </p:nvSpPr>
        <p:spPr>
          <a:xfrm>
            <a:off x="4670087" y="264606"/>
            <a:ext cx="2851826" cy="1325563"/>
          </a:xfrm>
          <a:prstGeom prst="rect">
            <a:avLst/>
          </a:prstGeom>
          <a:ln>
            <a:solidFill>
              <a:srgbClr val="C00000"/>
            </a:solidFill>
          </a:ln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3200" b="1" dirty="0"/>
              <a:t>INTRODUCTION</a:t>
            </a: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113603410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3308069" y="307976"/>
            <a:ext cx="4638675" cy="958850"/>
          </a:xfrm>
          <a:ln>
            <a:solidFill>
              <a:srgbClr val="C00000"/>
            </a:solidFill>
          </a:ln>
        </p:spPr>
        <p:txBody>
          <a:bodyPr/>
          <a:lstStyle/>
          <a:p>
            <a:pPr algn="ctr"/>
            <a:r>
              <a:rPr lang="tr-TR" u="sng" dirty="0"/>
              <a:t>Small </a:t>
            </a:r>
            <a:r>
              <a:rPr lang="tr-TR" u="sng" dirty="0" err="1"/>
              <a:t>Intestines</a:t>
            </a:r>
            <a:r>
              <a:rPr lang="tr-TR" u="sng" dirty="0"/>
              <a:t> 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48511" y="1590472"/>
            <a:ext cx="4978896" cy="4565104"/>
          </a:xfrm>
        </p:spPr>
        <p:txBody>
          <a:bodyPr>
            <a:normAutofit/>
          </a:bodyPr>
          <a:lstStyle/>
          <a:p>
            <a:r>
              <a:rPr lang="en-US" sz="2000" dirty="0"/>
              <a:t>Duodenum makes the loop known as duodenal loop</a:t>
            </a:r>
            <a:r>
              <a:rPr lang="tr-TR" sz="2000" dirty="0"/>
              <a:t> </a:t>
            </a:r>
            <a:r>
              <a:rPr lang="en-US" sz="2000" dirty="0"/>
              <a:t>which contain the </a:t>
            </a:r>
            <a:r>
              <a:rPr lang="en-US" sz="2000" dirty="0" err="1"/>
              <a:t>pancrease</a:t>
            </a:r>
            <a:endParaRPr lang="en-US" sz="2000" dirty="0"/>
          </a:p>
          <a:p>
            <a:r>
              <a:rPr lang="en-US" sz="2000" dirty="0"/>
              <a:t>Digestion of carbohydrates, protein, and fat take place</a:t>
            </a:r>
            <a:r>
              <a:rPr lang="tr-TR" sz="2000" dirty="0"/>
              <a:t> </a:t>
            </a:r>
            <a:r>
              <a:rPr lang="en-US" sz="2000" dirty="0"/>
              <a:t>in the small intestine with the help of intestinal juice,</a:t>
            </a:r>
            <a:r>
              <a:rPr lang="tr-TR" sz="2000" dirty="0"/>
              <a:t> </a:t>
            </a:r>
            <a:r>
              <a:rPr lang="en-US" sz="2000" dirty="0"/>
              <a:t>pancreatic juice, and secretion of liver known as bile</a:t>
            </a:r>
            <a:endParaRPr lang="tr-TR" sz="2000" dirty="0"/>
          </a:p>
          <a:p>
            <a:r>
              <a:rPr lang="en-US" sz="2000" dirty="0"/>
              <a:t>The jejunum and the ileum, together about 120 cm long.</a:t>
            </a:r>
          </a:p>
          <a:p>
            <a:r>
              <a:rPr lang="en-US" sz="2000" dirty="0"/>
              <a:t>Starts at the caudal end of the duodenum where the bile and the pancreatic duct papilla are located.</a:t>
            </a:r>
          </a:p>
          <a:p>
            <a:r>
              <a:rPr lang="en-US" sz="2000" dirty="0"/>
              <a:t>Ends at the </a:t>
            </a:r>
            <a:r>
              <a:rPr lang="en-US" sz="2000" dirty="0" err="1"/>
              <a:t>ileo</a:t>
            </a:r>
            <a:r>
              <a:rPr lang="en-US" sz="2000" dirty="0"/>
              <a:t>-</a:t>
            </a:r>
            <a:r>
              <a:rPr lang="en-US" sz="2000" dirty="0" err="1"/>
              <a:t>caecal</a:t>
            </a:r>
            <a:r>
              <a:rPr lang="en-US" sz="2000" dirty="0"/>
              <a:t>-colic junction (This junction is where the small intestine, the two caeca and the colon all meet) </a:t>
            </a:r>
          </a:p>
          <a:p>
            <a:endParaRPr lang="tr-TR" sz="2000" dirty="0"/>
          </a:p>
        </p:txBody>
      </p:sp>
    </p:spTree>
    <p:extLst>
      <p:ext uri="{BB962C8B-B14F-4D97-AF65-F5344CB8AC3E}">
        <p14:creationId xmlns:p14="http://schemas.microsoft.com/office/powerpoint/2010/main" val="147632210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765242" y="1506761"/>
            <a:ext cx="4978896" cy="4565104"/>
          </a:xfrm>
        </p:spPr>
        <p:txBody>
          <a:bodyPr>
            <a:normAutofit/>
          </a:bodyPr>
          <a:lstStyle/>
          <a:p>
            <a:r>
              <a:rPr lang="tr-TR" dirty="0"/>
              <a:t>T</a:t>
            </a:r>
            <a:r>
              <a:rPr lang="en-US" dirty="0"/>
              <a:t>he yolk stalk (i.e., Meckel’s diverticulum)</a:t>
            </a:r>
            <a:r>
              <a:rPr lang="tr-TR" dirty="0"/>
              <a:t> </a:t>
            </a:r>
            <a:r>
              <a:rPr lang="en-US" dirty="0"/>
              <a:t>is often used as a landmark to separate the jejunum</a:t>
            </a:r>
            <a:r>
              <a:rPr lang="tr-TR" dirty="0"/>
              <a:t> </a:t>
            </a:r>
            <a:r>
              <a:rPr lang="en-US" dirty="0"/>
              <a:t>and ileum. </a:t>
            </a:r>
            <a:endParaRPr lang="tr-TR" dirty="0"/>
          </a:p>
          <a:p>
            <a:r>
              <a:rPr lang="en-US" sz="2000" dirty="0"/>
              <a:t>Meckel’s Diverticulum is a constant feature about half way along the small intestine and appears as a small projection on the outer surface of the small intestine. </a:t>
            </a:r>
          </a:p>
          <a:p>
            <a:r>
              <a:rPr lang="en-US" sz="2000" dirty="0"/>
              <a:t>This projection is where the yolk sac was attached during the development of the embryo.</a:t>
            </a:r>
          </a:p>
          <a:p>
            <a:endParaRPr lang="tr-TR" sz="2000" dirty="0"/>
          </a:p>
        </p:txBody>
      </p:sp>
      <p:sp>
        <p:nvSpPr>
          <p:cNvPr id="6" name="Başlık 1"/>
          <p:cNvSpPr>
            <a:spLocks noGrp="1"/>
          </p:cNvSpPr>
          <p:nvPr>
            <p:ph type="title"/>
          </p:nvPr>
        </p:nvSpPr>
        <p:spPr>
          <a:xfrm>
            <a:off x="3308069" y="307976"/>
            <a:ext cx="4638675" cy="958850"/>
          </a:xfrm>
          <a:ln>
            <a:solidFill>
              <a:srgbClr val="C00000"/>
            </a:solidFill>
          </a:ln>
        </p:spPr>
        <p:txBody>
          <a:bodyPr/>
          <a:lstStyle/>
          <a:p>
            <a:pPr algn="ctr"/>
            <a:r>
              <a:rPr lang="tr-TR" u="sng" dirty="0"/>
              <a:t>Small </a:t>
            </a:r>
            <a:r>
              <a:rPr lang="tr-TR" u="sng" dirty="0" err="1"/>
              <a:t>Intestines</a:t>
            </a:r>
            <a:r>
              <a:rPr lang="tr-TR" u="sng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3729646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77072" y="1508288"/>
            <a:ext cx="7604877" cy="5015059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000" b="1" dirty="0"/>
              <a:t>Intestinal juice contains variety of enzymes such as: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sz="2000" dirty="0"/>
              <a:t>Amylase, carbohydrates digestion.</a:t>
            </a:r>
            <a:endParaRPr lang="pt-BR" sz="2000" dirty="0"/>
          </a:p>
          <a:p>
            <a:pPr marL="914400" lvl="1" indent="-457200">
              <a:buFont typeface="+mj-lt"/>
              <a:buAutoNum type="arabicPeriod"/>
            </a:pPr>
            <a:r>
              <a:rPr lang="en-US" sz="2000" dirty="0" err="1"/>
              <a:t>Invertase</a:t>
            </a:r>
            <a:r>
              <a:rPr lang="en-US" sz="2000" dirty="0"/>
              <a:t>, carbohydrates digestion.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sz="2000" dirty="0"/>
              <a:t>Trypsin, proteins digestion.</a:t>
            </a:r>
          </a:p>
          <a:p>
            <a:r>
              <a:rPr lang="en-US" sz="2000" dirty="0"/>
              <a:t>Similarly, pancreatic juice contain variety of enzymes that do take part in digestion of carbohydrates, protein and fat.</a:t>
            </a:r>
          </a:p>
          <a:p>
            <a:r>
              <a:rPr lang="en-US" sz="2000" dirty="0"/>
              <a:t>The bile produced from the liver is responsible for emulsification of fat which is then digested by variety enzymes.</a:t>
            </a:r>
            <a:endParaRPr lang="tr-TR" sz="2000" dirty="0"/>
          </a:p>
          <a:p>
            <a:r>
              <a:rPr lang="en-US" sz="2000" dirty="0"/>
              <a:t>After completion of digestion, the end product of carbohydrate (glucose), protein (amino acid), fats (fatty acid) are absorbed by the finger like projections of small intestine known as villi.</a:t>
            </a:r>
          </a:p>
          <a:p>
            <a:r>
              <a:rPr lang="en-US" sz="2000" dirty="0"/>
              <a:t>The amino acid, fatty acids and glycerol are absorbed into the lymphatic vessels</a:t>
            </a:r>
          </a:p>
          <a:p>
            <a:r>
              <a:rPr lang="en-US" sz="2000" dirty="0"/>
              <a:t>These end products are ultimately reach the liver via portal vein.</a:t>
            </a:r>
          </a:p>
          <a:p>
            <a:endParaRPr lang="en-US" sz="2000" dirty="0"/>
          </a:p>
          <a:p>
            <a:endParaRPr lang="tr-TR" sz="2000" dirty="0"/>
          </a:p>
        </p:txBody>
      </p:sp>
      <p:sp>
        <p:nvSpPr>
          <p:cNvPr id="6" name="Başlık 1"/>
          <p:cNvSpPr>
            <a:spLocks noGrp="1"/>
          </p:cNvSpPr>
          <p:nvPr>
            <p:ph type="title"/>
          </p:nvPr>
        </p:nvSpPr>
        <p:spPr>
          <a:xfrm>
            <a:off x="3308069" y="307976"/>
            <a:ext cx="4638675" cy="958850"/>
          </a:xfrm>
          <a:ln>
            <a:solidFill>
              <a:srgbClr val="C00000"/>
            </a:solidFill>
          </a:ln>
        </p:spPr>
        <p:txBody>
          <a:bodyPr/>
          <a:lstStyle/>
          <a:p>
            <a:pPr algn="ctr"/>
            <a:r>
              <a:rPr lang="tr-TR" u="sng" dirty="0"/>
              <a:t>Small </a:t>
            </a:r>
            <a:r>
              <a:rPr lang="tr-TR" u="sng" dirty="0" err="1"/>
              <a:t>Intestines</a:t>
            </a:r>
            <a:r>
              <a:rPr lang="tr-TR" u="sng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75865470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3714750" y="279401"/>
            <a:ext cx="4286250" cy="1035050"/>
          </a:xfrm>
          <a:ln>
            <a:solidFill>
              <a:srgbClr val="C00000"/>
            </a:solidFill>
          </a:ln>
        </p:spPr>
        <p:txBody>
          <a:bodyPr/>
          <a:lstStyle/>
          <a:p>
            <a:r>
              <a:rPr lang="tr-TR" b="1" dirty="0"/>
              <a:t>ANY QUESTIONS</a:t>
            </a:r>
          </a:p>
        </p:txBody>
      </p:sp>
    </p:spTree>
    <p:extLst>
      <p:ext uri="{BB962C8B-B14F-4D97-AF65-F5344CB8AC3E}">
        <p14:creationId xmlns:p14="http://schemas.microsoft.com/office/powerpoint/2010/main" val="25542384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00100" y="1990725"/>
            <a:ext cx="11049000" cy="4497624"/>
          </a:xfrm>
        </p:spPr>
        <p:txBody>
          <a:bodyPr>
            <a:normAutofit fontScale="92500" lnSpcReduction="10000"/>
          </a:bodyPr>
          <a:lstStyle/>
          <a:p>
            <a:r>
              <a:rPr lang="tr-TR" dirty="0" err="1" smtClean="0"/>
              <a:t>Birds</a:t>
            </a:r>
            <a:r>
              <a:rPr lang="tr-TR" dirty="0" smtClean="0"/>
              <a:t> can be </a:t>
            </a:r>
            <a:r>
              <a:rPr lang="tr-TR" dirty="0" err="1" smtClean="0"/>
              <a:t>carnivores</a:t>
            </a:r>
            <a:r>
              <a:rPr lang="tr-TR" dirty="0" smtClean="0"/>
              <a:t>, </a:t>
            </a:r>
            <a:r>
              <a:rPr lang="tr-TR" dirty="0" err="1" smtClean="0"/>
              <a:t>herbivores</a:t>
            </a:r>
            <a:r>
              <a:rPr lang="tr-TR" dirty="0" smtClean="0"/>
              <a:t>, </a:t>
            </a:r>
            <a:r>
              <a:rPr lang="tr-TR" dirty="0" err="1" smtClean="0"/>
              <a:t>omnivores</a:t>
            </a:r>
            <a:r>
              <a:rPr lang="tr-TR" dirty="0" smtClean="0"/>
              <a:t>.</a:t>
            </a:r>
          </a:p>
          <a:p>
            <a:r>
              <a:rPr lang="tr-TR" dirty="0" smtClean="0"/>
              <a:t>M</a:t>
            </a:r>
            <a:r>
              <a:rPr lang="en-US" dirty="0" smtClean="0"/>
              <a:t>eat </a:t>
            </a:r>
            <a:r>
              <a:rPr lang="en-US" dirty="0"/>
              <a:t>(grubs, worms, the occasional mouse)</a:t>
            </a:r>
            <a:endParaRPr lang="tr-TR" dirty="0"/>
          </a:p>
          <a:p>
            <a:r>
              <a:rPr lang="tr-TR" dirty="0" smtClean="0"/>
              <a:t>V</a:t>
            </a:r>
            <a:r>
              <a:rPr lang="en-US" dirty="0" err="1" smtClean="0"/>
              <a:t>egetation</a:t>
            </a:r>
            <a:r>
              <a:rPr lang="en-US" dirty="0" smtClean="0"/>
              <a:t> </a:t>
            </a:r>
            <a:r>
              <a:rPr lang="en-US" dirty="0"/>
              <a:t>(grass, weeds and other plants).</a:t>
            </a:r>
            <a:endParaRPr lang="tr-TR" dirty="0"/>
          </a:p>
          <a:p>
            <a:r>
              <a:rPr lang="en-US" dirty="0"/>
              <a:t>Digestion is completed by the action of various enzymes secreted by different organs and accessory gland of the digestive system.</a:t>
            </a:r>
            <a:endParaRPr lang="tr-TR" dirty="0"/>
          </a:p>
          <a:p>
            <a:r>
              <a:rPr lang="en-US" dirty="0"/>
              <a:t>This system is responsible for the break down of</a:t>
            </a:r>
            <a:r>
              <a:rPr lang="tr-TR" dirty="0"/>
              <a:t> </a:t>
            </a:r>
            <a:r>
              <a:rPr lang="en-US" dirty="0"/>
              <a:t>complex non absorbable components like</a:t>
            </a:r>
          </a:p>
          <a:p>
            <a:pPr>
              <a:buFont typeface="Wingdings" pitchFamily="2" charset="2"/>
              <a:buChar char="v"/>
            </a:pPr>
            <a:r>
              <a:rPr lang="en-US" dirty="0"/>
              <a:t>Carbohydrate</a:t>
            </a:r>
          </a:p>
          <a:p>
            <a:pPr>
              <a:buFont typeface="Wingdings" pitchFamily="2" charset="2"/>
              <a:buChar char="v"/>
            </a:pPr>
            <a:r>
              <a:rPr lang="en-US" dirty="0"/>
              <a:t>Protein</a:t>
            </a:r>
          </a:p>
          <a:p>
            <a:pPr>
              <a:buFont typeface="Wingdings" pitchFamily="2" charset="2"/>
              <a:buChar char="v"/>
            </a:pPr>
            <a:r>
              <a:rPr lang="en-US" dirty="0"/>
              <a:t>Fats</a:t>
            </a:r>
            <a:r>
              <a:rPr lang="tr-TR" dirty="0"/>
              <a:t> i</a:t>
            </a:r>
            <a:r>
              <a:rPr lang="en-US" dirty="0" err="1"/>
              <a:t>nto</a:t>
            </a:r>
            <a:r>
              <a:rPr lang="en-US" dirty="0"/>
              <a:t> relatively simplest and absorbable unit like</a:t>
            </a:r>
            <a:r>
              <a:rPr lang="tr-TR" dirty="0"/>
              <a:t> </a:t>
            </a:r>
            <a:r>
              <a:rPr lang="en-US" dirty="0"/>
              <a:t>glucose, amino acid and fatty acids </a:t>
            </a:r>
            <a:endParaRPr lang="tr-TR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5" name="Unvan 1"/>
          <p:cNvSpPr txBox="1">
            <a:spLocks/>
          </p:cNvSpPr>
          <p:nvPr/>
        </p:nvSpPr>
        <p:spPr>
          <a:xfrm>
            <a:off x="4670087" y="264606"/>
            <a:ext cx="2851826" cy="1325563"/>
          </a:xfrm>
          <a:prstGeom prst="rect">
            <a:avLst/>
          </a:prstGeom>
          <a:ln>
            <a:solidFill>
              <a:srgbClr val="C00000"/>
            </a:solidFill>
          </a:ln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3200" b="1" dirty="0"/>
              <a:t>INTRODUCTION</a:t>
            </a: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27984700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Rectangle 2"/>
          <p:cNvSpPr>
            <a:spLocks noGrp="1" noChangeArrowheads="1"/>
          </p:cNvSpPr>
          <p:nvPr>
            <p:ph type="title"/>
          </p:nvPr>
        </p:nvSpPr>
        <p:spPr>
          <a:xfrm>
            <a:off x="6305550" y="476250"/>
            <a:ext cx="4500439" cy="5177408"/>
          </a:xfrm>
        </p:spPr>
        <p:txBody>
          <a:bodyPr>
            <a:normAutofit/>
          </a:bodyPr>
          <a:lstStyle/>
          <a:p>
            <a:r>
              <a:rPr lang="en-US" sz="2000" b="1" dirty="0">
                <a:ea typeface="ＭＳ Ｐゴシック" pitchFamily="34" charset="-128"/>
              </a:rPr>
              <a:t>Major components of</a:t>
            </a:r>
            <a:br>
              <a:rPr lang="en-US" sz="2000" b="1" dirty="0">
                <a:ea typeface="ＭＳ Ｐゴシック" pitchFamily="34" charset="-128"/>
              </a:rPr>
            </a:br>
            <a:r>
              <a:rPr lang="en-US" sz="2000" b="1" dirty="0">
                <a:ea typeface="ＭＳ Ｐゴシック" pitchFamily="34" charset="-128"/>
              </a:rPr>
              <a:t>avian digestive system</a:t>
            </a:r>
            <a:r>
              <a:rPr lang="tr-TR" sz="2000" b="1" dirty="0">
                <a:ea typeface="ＭＳ Ｐゴシック" pitchFamily="34" charset="-128"/>
              </a:rPr>
              <a:t/>
            </a:r>
            <a:br>
              <a:rPr lang="tr-TR" sz="2000" b="1" dirty="0">
                <a:ea typeface="ＭＳ Ｐゴシック" pitchFamily="34" charset="-128"/>
              </a:rPr>
            </a:br>
            <a:r>
              <a:rPr lang="en-US" sz="2000" dirty="0">
                <a:ea typeface="ＭＳ Ｐゴシック" pitchFamily="34" charset="-128"/>
              </a:rPr>
              <a:t/>
            </a:r>
            <a:br>
              <a:rPr lang="en-US" sz="2000" dirty="0">
                <a:ea typeface="ＭＳ Ｐゴシック" pitchFamily="34" charset="-128"/>
              </a:rPr>
            </a:br>
            <a:r>
              <a:rPr lang="en-US" sz="2000" dirty="0">
                <a:ea typeface="ＭＳ Ｐゴシック" pitchFamily="34" charset="-128"/>
              </a:rPr>
              <a:t>• oral cavity</a:t>
            </a:r>
            <a:br>
              <a:rPr lang="en-US" sz="2000" dirty="0">
                <a:ea typeface="ＭＳ Ｐゴシック" pitchFamily="34" charset="-128"/>
              </a:rPr>
            </a:br>
            <a:r>
              <a:rPr lang="en-US" sz="2000" dirty="0">
                <a:ea typeface="ＭＳ Ｐゴシック" pitchFamily="34" charset="-128"/>
              </a:rPr>
              <a:t>• pharynx</a:t>
            </a:r>
            <a:br>
              <a:rPr lang="en-US" sz="2000" dirty="0">
                <a:ea typeface="ＭＳ Ｐゴシック" pitchFamily="34" charset="-128"/>
              </a:rPr>
            </a:br>
            <a:r>
              <a:rPr lang="en-US" sz="2000" dirty="0">
                <a:ea typeface="ＭＳ Ｐゴシック" pitchFamily="34" charset="-128"/>
              </a:rPr>
              <a:t>• esophagus (+ crop)</a:t>
            </a:r>
            <a:br>
              <a:rPr lang="en-US" sz="2000" dirty="0">
                <a:ea typeface="ＭＳ Ｐゴシック" pitchFamily="34" charset="-128"/>
              </a:rPr>
            </a:br>
            <a:r>
              <a:rPr lang="en-US" sz="2000" dirty="0">
                <a:ea typeface="ＭＳ Ｐゴシック" pitchFamily="34" charset="-128"/>
              </a:rPr>
              <a:t>• stomach (</a:t>
            </a:r>
            <a:r>
              <a:rPr lang="en-US" sz="2000" dirty="0" err="1">
                <a:ea typeface="ＭＳ Ｐゴシック" pitchFamily="34" charset="-128"/>
              </a:rPr>
              <a:t>proventriculus</a:t>
            </a:r>
            <a:r>
              <a:rPr lang="en-US" sz="2000" dirty="0">
                <a:ea typeface="ＭＳ Ｐゴシック" pitchFamily="34" charset="-128"/>
              </a:rPr>
              <a:t>,</a:t>
            </a:r>
            <a:br>
              <a:rPr lang="en-US" sz="2000" dirty="0">
                <a:ea typeface="ＭＳ Ｐゴシック" pitchFamily="34" charset="-128"/>
              </a:rPr>
            </a:br>
            <a:r>
              <a:rPr lang="en-US" sz="2000" dirty="0" err="1">
                <a:ea typeface="ＭＳ Ｐゴシック" pitchFamily="34" charset="-128"/>
              </a:rPr>
              <a:t>ventriculus</a:t>
            </a:r>
            <a:r>
              <a:rPr lang="en-US" sz="2000" dirty="0">
                <a:ea typeface="ＭＳ Ｐゴシック" pitchFamily="34" charset="-128"/>
              </a:rPr>
              <a:t>)</a:t>
            </a:r>
            <a:br>
              <a:rPr lang="en-US" sz="2000" dirty="0">
                <a:ea typeface="ＭＳ Ｐゴシック" pitchFamily="34" charset="-128"/>
              </a:rPr>
            </a:br>
            <a:r>
              <a:rPr lang="en-US" sz="2000" dirty="0">
                <a:ea typeface="ＭＳ Ｐゴシック" pitchFamily="34" charset="-128"/>
              </a:rPr>
              <a:t>• small intestine</a:t>
            </a:r>
            <a:br>
              <a:rPr lang="en-US" sz="2000" dirty="0">
                <a:ea typeface="ＭＳ Ｐゴシック" pitchFamily="34" charset="-128"/>
              </a:rPr>
            </a:br>
            <a:r>
              <a:rPr lang="en-US" sz="2000" dirty="0">
                <a:ea typeface="ＭＳ Ｐゴシック" pitchFamily="34" charset="-128"/>
              </a:rPr>
              <a:t>• large intestine</a:t>
            </a:r>
            <a:br>
              <a:rPr lang="en-US" sz="2000" dirty="0">
                <a:ea typeface="ＭＳ Ｐゴシック" pitchFamily="34" charset="-128"/>
              </a:rPr>
            </a:br>
            <a:r>
              <a:rPr lang="en-US" sz="2000" dirty="0">
                <a:ea typeface="ＭＳ Ｐゴシック" pitchFamily="34" charset="-128"/>
              </a:rPr>
              <a:t>• cloaca</a:t>
            </a:r>
          </a:p>
        </p:txBody>
      </p:sp>
      <p:sp>
        <p:nvSpPr>
          <p:cNvPr id="2" name="İçerik Yer Tutucus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756612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Rectangle 2"/>
          <p:cNvSpPr>
            <a:spLocks noGrp="1" noChangeArrowheads="1"/>
          </p:cNvSpPr>
          <p:nvPr>
            <p:ph type="title"/>
          </p:nvPr>
        </p:nvSpPr>
        <p:spPr>
          <a:xfrm>
            <a:off x="3914775" y="393700"/>
            <a:ext cx="4838700" cy="1325563"/>
          </a:xfrm>
          <a:ln>
            <a:solidFill>
              <a:srgbClr val="C00000"/>
            </a:solidFill>
          </a:ln>
        </p:spPr>
        <p:txBody>
          <a:bodyPr/>
          <a:lstStyle/>
          <a:p>
            <a:pPr eaLnBrk="1" hangingPunct="1"/>
            <a:r>
              <a:rPr lang="en-US" u="sng" dirty="0">
                <a:ea typeface="ＭＳ Ｐゴシック" pitchFamily="34" charset="-128"/>
              </a:rPr>
              <a:t>Parts of the Mouth</a:t>
            </a:r>
          </a:p>
        </p:txBody>
      </p:sp>
      <p:sp>
        <p:nvSpPr>
          <p:cNvPr id="5120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2285999"/>
            <a:ext cx="10887075" cy="4192621"/>
          </a:xfrm>
        </p:spPr>
        <p:txBody>
          <a:bodyPr>
            <a:normAutofit/>
          </a:bodyPr>
          <a:lstStyle/>
          <a:p>
            <a:r>
              <a:rPr lang="en-US" dirty="0">
                <a:ea typeface="ＭＳ Ｐゴシック" pitchFamily="34" charset="-128"/>
              </a:rPr>
              <a:t>Mouth is made up of upper mandible and lower mandible</a:t>
            </a:r>
            <a:r>
              <a:rPr lang="tr-TR" dirty="0">
                <a:ea typeface="ＭＳ Ｐゴシック" pitchFamily="34" charset="-128"/>
              </a:rPr>
              <a:t> </a:t>
            </a:r>
            <a:r>
              <a:rPr lang="en-US" dirty="0">
                <a:ea typeface="ＭＳ Ｐゴシック" pitchFamily="34" charset="-128"/>
              </a:rPr>
              <a:t>collectively known as beak</a:t>
            </a:r>
          </a:p>
          <a:p>
            <a:r>
              <a:rPr lang="en-US" dirty="0">
                <a:ea typeface="ＭＳ Ｐゴシック" pitchFamily="34" charset="-128"/>
              </a:rPr>
              <a:t>The base of mouth is made up of tongue and it has rough surface</a:t>
            </a:r>
            <a:r>
              <a:rPr lang="tr-TR" dirty="0">
                <a:ea typeface="ＭＳ Ｐゴシック" pitchFamily="34" charset="-128"/>
              </a:rPr>
              <a:t> </a:t>
            </a:r>
            <a:r>
              <a:rPr lang="en-US" dirty="0">
                <a:ea typeface="ＭＳ Ｐゴシック" pitchFamily="34" charset="-128"/>
              </a:rPr>
              <a:t>at the beak to help force the feed into esophagus or </a:t>
            </a:r>
            <a:r>
              <a:rPr lang="tr-TR" dirty="0" err="1" smtClean="0">
                <a:ea typeface="ＭＳ Ｐゴシック" pitchFamily="34" charset="-128"/>
              </a:rPr>
              <a:t>pharynx</a:t>
            </a:r>
            <a:r>
              <a:rPr lang="en-US" dirty="0" smtClean="0">
                <a:ea typeface="ＭＳ Ｐゴシック" pitchFamily="34" charset="-128"/>
              </a:rPr>
              <a:t>. </a:t>
            </a:r>
            <a:endParaRPr lang="tr-TR" dirty="0">
              <a:ea typeface="ＭＳ Ｐゴシック" pitchFamily="34" charset="-128"/>
            </a:endParaRPr>
          </a:p>
          <a:p>
            <a:r>
              <a:rPr lang="en-US" dirty="0">
                <a:ea typeface="ＭＳ Ｐゴシック" pitchFamily="34" charset="-128"/>
              </a:rPr>
              <a:t>The</a:t>
            </a:r>
            <a:r>
              <a:rPr lang="tr-TR" dirty="0">
                <a:ea typeface="ＭＳ Ｐゴシック" pitchFamily="34" charset="-128"/>
              </a:rPr>
              <a:t> </a:t>
            </a:r>
            <a:r>
              <a:rPr lang="en-US" dirty="0">
                <a:ea typeface="ＭＳ Ｐゴシック" pitchFamily="34" charset="-128"/>
              </a:rPr>
              <a:t>base of the tongue has papilla, which contains very few numbers</a:t>
            </a:r>
            <a:r>
              <a:rPr lang="tr-TR" dirty="0">
                <a:ea typeface="ＭＳ Ｐゴシック" pitchFamily="34" charset="-128"/>
              </a:rPr>
              <a:t> </a:t>
            </a:r>
            <a:r>
              <a:rPr lang="en-US" dirty="0">
                <a:ea typeface="ＭＳ Ｐゴシック" pitchFamily="34" charset="-128"/>
              </a:rPr>
              <a:t>of taste buds. The taste buds help to taste the feed</a:t>
            </a:r>
          </a:p>
        </p:txBody>
      </p:sp>
    </p:spTree>
    <p:extLst>
      <p:ext uri="{BB962C8B-B14F-4D97-AF65-F5344CB8AC3E}">
        <p14:creationId xmlns:p14="http://schemas.microsoft.com/office/powerpoint/2010/main" val="23801478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Rectangle 2"/>
          <p:cNvSpPr>
            <a:spLocks noGrp="1" noChangeArrowheads="1"/>
          </p:cNvSpPr>
          <p:nvPr>
            <p:ph type="title"/>
          </p:nvPr>
        </p:nvSpPr>
        <p:spPr>
          <a:xfrm>
            <a:off x="3505200" y="320676"/>
            <a:ext cx="5476875" cy="1325563"/>
          </a:xfrm>
          <a:ln>
            <a:solidFill>
              <a:srgbClr val="C00000"/>
            </a:solidFill>
          </a:ln>
        </p:spPr>
        <p:txBody>
          <a:bodyPr/>
          <a:lstStyle/>
          <a:p>
            <a:pPr eaLnBrk="1" hangingPunct="1"/>
            <a:r>
              <a:rPr lang="en-US" u="sng" dirty="0">
                <a:ea typeface="ＭＳ Ｐゴシック" pitchFamily="34" charset="-128"/>
              </a:rPr>
              <a:t>Parts of the Mouth</a:t>
            </a:r>
          </a:p>
        </p:txBody>
      </p:sp>
      <p:sp>
        <p:nvSpPr>
          <p:cNvPr id="5120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09625" y="1939925"/>
            <a:ext cx="10896600" cy="4652996"/>
          </a:xfrm>
        </p:spPr>
        <p:txBody>
          <a:bodyPr>
            <a:normAutofit/>
          </a:bodyPr>
          <a:lstStyle/>
          <a:p>
            <a:r>
              <a:rPr lang="en-US" dirty="0"/>
              <a:t>The salivary glands secrete </a:t>
            </a:r>
            <a:r>
              <a:rPr lang="en-US" b="1" dirty="0"/>
              <a:t>mucous</a:t>
            </a:r>
            <a:r>
              <a:rPr lang="en-US" dirty="0"/>
              <a:t>, and depending on the</a:t>
            </a:r>
            <a:r>
              <a:rPr lang="tr-TR" dirty="0"/>
              <a:t> </a:t>
            </a:r>
            <a:r>
              <a:rPr lang="en-US" dirty="0"/>
              <a:t>species, </a:t>
            </a:r>
            <a:r>
              <a:rPr lang="en-US" b="1" dirty="0"/>
              <a:t>amylase</a:t>
            </a:r>
            <a:r>
              <a:rPr lang="en-US" dirty="0"/>
              <a:t>. </a:t>
            </a:r>
            <a:endParaRPr lang="tr-TR" dirty="0"/>
          </a:p>
          <a:p>
            <a:r>
              <a:rPr lang="en-US" dirty="0"/>
              <a:t>Although amylase is not present in the</a:t>
            </a:r>
            <a:r>
              <a:rPr lang="tr-TR" dirty="0"/>
              <a:t> </a:t>
            </a:r>
            <a:r>
              <a:rPr lang="en-US" dirty="0"/>
              <a:t>saliva of </a:t>
            </a:r>
            <a:r>
              <a:rPr lang="en-US" i="1" dirty="0"/>
              <a:t>Gallus </a:t>
            </a:r>
            <a:r>
              <a:rPr lang="en-US" dirty="0"/>
              <a:t>and </a:t>
            </a:r>
            <a:r>
              <a:rPr lang="en-US" i="1" dirty="0" err="1"/>
              <a:t>Meleagris</a:t>
            </a:r>
            <a:r>
              <a:rPr lang="en-US" dirty="0"/>
              <a:t>, it is found in the saliva of</a:t>
            </a:r>
            <a:r>
              <a:rPr lang="tr-TR" dirty="0"/>
              <a:t> </a:t>
            </a:r>
            <a:r>
              <a:rPr lang="en-US" dirty="0"/>
              <a:t>the house sparrow and other</a:t>
            </a:r>
            <a:r>
              <a:rPr lang="tr-TR" dirty="0"/>
              <a:t> </a:t>
            </a:r>
            <a:r>
              <a:rPr lang="en-US" dirty="0"/>
              <a:t>species. </a:t>
            </a:r>
            <a:endParaRPr lang="tr-TR" dirty="0"/>
          </a:p>
          <a:p>
            <a:r>
              <a:rPr lang="en-US" dirty="0"/>
              <a:t>The volume of</a:t>
            </a:r>
            <a:r>
              <a:rPr lang="tr-TR" dirty="0"/>
              <a:t> </a:t>
            </a:r>
            <a:r>
              <a:rPr lang="en-US" dirty="0"/>
              <a:t>daily salivary secretion in </a:t>
            </a:r>
            <a:r>
              <a:rPr lang="en-US" i="1" dirty="0"/>
              <a:t>Gallus </a:t>
            </a:r>
            <a:r>
              <a:rPr lang="en-US" dirty="0"/>
              <a:t>ranges from 7 to 25 ml</a:t>
            </a:r>
            <a:r>
              <a:rPr lang="tr-TR" dirty="0"/>
              <a:t>.</a:t>
            </a:r>
          </a:p>
          <a:p>
            <a:r>
              <a:rPr lang="en-US" dirty="0"/>
              <a:t>Mucous functions to lubricate food and allow it to move</a:t>
            </a:r>
            <a:r>
              <a:rPr lang="tr-TR" dirty="0"/>
              <a:t> </a:t>
            </a:r>
            <a:r>
              <a:rPr lang="en-US" dirty="0"/>
              <a:t>down the esophagus. </a:t>
            </a:r>
            <a:endParaRPr lang="tr-TR" dirty="0"/>
          </a:p>
          <a:p>
            <a:r>
              <a:rPr lang="tr-TR" dirty="0"/>
              <a:t>I</a:t>
            </a:r>
            <a:r>
              <a:rPr lang="en-US" dirty="0"/>
              <a:t>n some species, mucous</a:t>
            </a:r>
            <a:r>
              <a:rPr lang="tr-TR" dirty="0"/>
              <a:t> </a:t>
            </a:r>
            <a:r>
              <a:rPr lang="en-US" dirty="0"/>
              <a:t>also functions as an adhesive coating on the tongue to aid in</a:t>
            </a:r>
            <a:r>
              <a:rPr lang="tr-TR" dirty="0"/>
              <a:t> </a:t>
            </a:r>
            <a:r>
              <a:rPr lang="en-US" dirty="0"/>
              <a:t>capturing insects or as a material that cements components</a:t>
            </a:r>
            <a:r>
              <a:rPr lang="tr-TR" dirty="0"/>
              <a:t> </a:t>
            </a:r>
            <a:r>
              <a:rPr lang="en-US" dirty="0"/>
              <a:t>during the construction of nests.</a:t>
            </a:r>
            <a:endParaRPr lang="en-US" dirty="0">
              <a:ea typeface="ＭＳ Ｐゴシック" pitchFamily="34" charset="-128"/>
            </a:endParaRPr>
          </a:p>
        </p:txBody>
      </p:sp>
      <p:sp>
        <p:nvSpPr>
          <p:cNvPr id="2" name="AutoShape 2" descr="taste buds birds ile ilgili görsel sonucu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5" name="AutoShape 4" descr="taste buds birds ile ilgili görsel sonucu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897634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Rectangle 2"/>
          <p:cNvSpPr>
            <a:spLocks noGrp="1" noChangeArrowheads="1"/>
          </p:cNvSpPr>
          <p:nvPr>
            <p:ph type="title"/>
          </p:nvPr>
        </p:nvSpPr>
        <p:spPr>
          <a:xfrm>
            <a:off x="4914900" y="203201"/>
            <a:ext cx="2428875" cy="996950"/>
          </a:xfrm>
          <a:ln>
            <a:solidFill>
              <a:srgbClr val="C00000"/>
            </a:solidFill>
          </a:ln>
        </p:spPr>
        <p:txBody>
          <a:bodyPr/>
          <a:lstStyle/>
          <a:p>
            <a:pPr eaLnBrk="1" hangingPunct="1"/>
            <a:r>
              <a:rPr lang="tr-TR" u="sng" dirty="0" err="1">
                <a:ea typeface="ＭＳ Ｐゴシック" pitchFamily="34" charset="-128"/>
              </a:rPr>
              <a:t>Tongue</a:t>
            </a:r>
            <a:endParaRPr lang="en-US" u="sng" dirty="0">
              <a:ea typeface="ＭＳ Ｐゴシック" pitchFamily="34" charset="-128"/>
            </a:endParaRPr>
          </a:p>
        </p:txBody>
      </p:sp>
      <p:sp>
        <p:nvSpPr>
          <p:cNvPr id="5120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199" y="1825625"/>
            <a:ext cx="10887075" cy="4147158"/>
          </a:xfrm>
        </p:spPr>
        <p:txBody>
          <a:bodyPr/>
          <a:lstStyle/>
          <a:p>
            <a:r>
              <a:rPr lang="en-US" dirty="0"/>
              <a:t>Typically small, covered with a </a:t>
            </a:r>
            <a:r>
              <a:rPr lang="en-US" dirty="0" err="1"/>
              <a:t>cornified</a:t>
            </a:r>
            <a:r>
              <a:rPr lang="en-US" dirty="0"/>
              <a:t> epithelium, sharply pointed</a:t>
            </a:r>
            <a:endParaRPr lang="tr-TR" dirty="0"/>
          </a:p>
          <a:p>
            <a:r>
              <a:rPr lang="en-US" dirty="0">
                <a:ea typeface="ＭＳ Ｐゴシック" pitchFamily="34" charset="-128"/>
              </a:rPr>
              <a:t>Parrots – very muscular</a:t>
            </a:r>
          </a:p>
          <a:p>
            <a:r>
              <a:rPr lang="en-US" dirty="0">
                <a:ea typeface="ＭＳ Ｐゴシック" pitchFamily="34" charset="-128"/>
              </a:rPr>
              <a:t>Most species –</a:t>
            </a:r>
            <a:r>
              <a:rPr lang="tr-TR" dirty="0">
                <a:ea typeface="ＭＳ Ｐゴシック" pitchFamily="34" charset="-128"/>
              </a:rPr>
              <a:t> </a:t>
            </a:r>
            <a:r>
              <a:rPr lang="en-US" dirty="0">
                <a:ea typeface="ＭＳ Ｐゴシック" pitchFamily="34" charset="-128"/>
              </a:rPr>
              <a:t>few intrinsic muscles</a:t>
            </a:r>
          </a:p>
          <a:p>
            <a:r>
              <a:rPr lang="en-US" dirty="0">
                <a:ea typeface="ＭＳ Ｐゴシック" pitchFamily="34" charset="-128"/>
              </a:rPr>
              <a:t>Poorly supplied with taste buds</a:t>
            </a:r>
            <a:endParaRPr lang="tr-TR" dirty="0">
              <a:ea typeface="ＭＳ Ｐゴシック" pitchFamily="34" charset="-128"/>
            </a:endParaRPr>
          </a:p>
          <a:p>
            <a:r>
              <a:rPr lang="en-US" dirty="0"/>
              <a:t>Tactile corpuscles widely distributed on tongues of woodpeckers and finches</a:t>
            </a:r>
            <a:endParaRPr lang="en-US" dirty="0"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8587971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Rectangle 2"/>
          <p:cNvSpPr>
            <a:spLocks noGrp="1" noChangeArrowheads="1"/>
          </p:cNvSpPr>
          <p:nvPr>
            <p:ph type="title"/>
          </p:nvPr>
        </p:nvSpPr>
        <p:spPr>
          <a:xfrm>
            <a:off x="5219700" y="260350"/>
            <a:ext cx="1924050" cy="1325563"/>
          </a:xfrm>
          <a:ln>
            <a:solidFill>
              <a:srgbClr val="C00000"/>
            </a:solidFill>
          </a:ln>
        </p:spPr>
        <p:txBody>
          <a:bodyPr/>
          <a:lstStyle/>
          <a:p>
            <a:pPr algn="ctr" eaLnBrk="1" hangingPunct="1"/>
            <a:r>
              <a:rPr lang="tr-TR" u="sng" dirty="0" err="1">
                <a:ea typeface="ＭＳ Ｐゴシック" pitchFamily="34" charset="-128"/>
              </a:rPr>
              <a:t>Beak</a:t>
            </a:r>
            <a:endParaRPr lang="en-US" u="sng" dirty="0">
              <a:ea typeface="ＭＳ Ｐゴシック" pitchFamily="34" charset="-128"/>
            </a:endParaRPr>
          </a:p>
        </p:txBody>
      </p:sp>
      <p:sp>
        <p:nvSpPr>
          <p:cNvPr id="5120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2343150"/>
            <a:ext cx="11049000" cy="3211344"/>
          </a:xfrm>
        </p:spPr>
        <p:txBody>
          <a:bodyPr>
            <a:normAutofit/>
          </a:bodyPr>
          <a:lstStyle/>
          <a:p>
            <a:r>
              <a:rPr lang="en-US" dirty="0">
                <a:ea typeface="ＭＳ Ｐゴシック" pitchFamily="34" charset="-128"/>
              </a:rPr>
              <a:t>Function – seize, kill, prepare food for swallowing</a:t>
            </a:r>
          </a:p>
          <a:p>
            <a:r>
              <a:rPr lang="en-US" dirty="0"/>
              <a:t>Structure – bony framework covered by tough layer of keratin (sheath) – rhamphotheca</a:t>
            </a:r>
            <a:endParaRPr lang="tr-TR" dirty="0"/>
          </a:p>
          <a:p>
            <a:r>
              <a:rPr lang="tr-TR" dirty="0"/>
              <a:t>E</a:t>
            </a:r>
            <a:r>
              <a:rPr lang="en-US" dirty="0" err="1"/>
              <a:t>dges</a:t>
            </a:r>
            <a:r>
              <a:rPr lang="en-US" dirty="0"/>
              <a:t> of the </a:t>
            </a:r>
            <a:r>
              <a:rPr lang="en-US" dirty="0" smtClean="0"/>
              <a:t>b</a:t>
            </a:r>
            <a:r>
              <a:rPr lang="tr-TR" dirty="0" err="1" smtClean="0"/>
              <a:t>eak</a:t>
            </a:r>
            <a:r>
              <a:rPr lang="en-US" dirty="0" smtClean="0"/>
              <a:t> </a:t>
            </a:r>
            <a:r>
              <a:rPr lang="en-US" dirty="0"/>
              <a:t>are especially hard and sharp and are called '</a:t>
            </a:r>
            <a:r>
              <a:rPr lang="en-US" dirty="0" err="1"/>
              <a:t>tomia</a:t>
            </a:r>
            <a:r>
              <a:rPr lang="en-US" dirty="0"/>
              <a:t>', singular '</a:t>
            </a:r>
            <a:r>
              <a:rPr lang="en-US" dirty="0" err="1"/>
              <a:t>tomium</a:t>
            </a:r>
            <a:r>
              <a:rPr lang="en-US" dirty="0"/>
              <a:t>' </a:t>
            </a:r>
            <a:endParaRPr lang="en-US" dirty="0"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73917116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199" y="1532106"/>
            <a:ext cx="10829926" cy="4755571"/>
          </a:xfrm>
        </p:spPr>
        <p:txBody>
          <a:bodyPr>
            <a:normAutofit/>
          </a:bodyPr>
          <a:lstStyle/>
          <a:p>
            <a:r>
              <a:rPr lang="en-US" dirty="0">
                <a:ea typeface="ＭＳ Ｐゴシック" pitchFamily="34" charset="-128"/>
              </a:rPr>
              <a:t>The chicken does not have teeth to chew its feed.</a:t>
            </a:r>
          </a:p>
          <a:p>
            <a:r>
              <a:rPr lang="en-US" dirty="0"/>
              <a:t>The roof of mouth is made up of hard palate that is divided by a long narrow slit in the center that is opened to the nasal passage.</a:t>
            </a:r>
          </a:p>
          <a:p>
            <a:r>
              <a:rPr lang="en-US" dirty="0"/>
              <a:t>The soft palate is absent in chicken.</a:t>
            </a:r>
          </a:p>
          <a:p>
            <a:r>
              <a:rPr lang="en-US" dirty="0">
                <a:ea typeface="ＭＳ Ｐゴシック" pitchFamily="34" charset="-128"/>
              </a:rPr>
              <a:t>The slit in the hard palate and the absence of soft palate make it impossible for the birds to create a vacuum to draw the water or feed into the mouth</a:t>
            </a:r>
          </a:p>
          <a:p>
            <a:r>
              <a:rPr lang="en-US" dirty="0">
                <a:ea typeface="ＭＳ Ｐゴシック" pitchFamily="34" charset="-128"/>
              </a:rPr>
              <a:t>Thus birds have to scoop up the water when drinking, elevates its head, and then let the water run down the gullet by the action of gravity.</a:t>
            </a:r>
            <a:endParaRPr lang="tr-TR" dirty="0">
              <a:ea typeface="ＭＳ Ｐゴシック" pitchFamily="34" charset="-128"/>
            </a:endParaRPr>
          </a:p>
          <a:p>
            <a:endParaRPr lang="en-US" dirty="0">
              <a:ea typeface="ＭＳ Ｐゴシック" pitchFamily="34" charset="-128"/>
            </a:endParaRPr>
          </a:p>
        </p:txBody>
      </p:sp>
      <p:pic>
        <p:nvPicPr>
          <p:cNvPr id="3" name="Resim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69477" y="24300"/>
            <a:ext cx="1938696" cy="13351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81942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165</TotalTime>
  <Words>1523</Words>
  <Application>Microsoft Office PowerPoint</Application>
  <PresentationFormat>Geniş ekran</PresentationFormat>
  <Paragraphs>127</Paragraphs>
  <Slides>23</Slides>
  <Notes>13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23</vt:i4>
      </vt:variant>
    </vt:vector>
  </HeadingPairs>
  <TitlesOfParts>
    <vt:vector size="29" baseType="lpstr">
      <vt:lpstr>ＭＳ Ｐゴシック</vt:lpstr>
      <vt:lpstr>Arial</vt:lpstr>
      <vt:lpstr>Calibri</vt:lpstr>
      <vt:lpstr>Calibri Light</vt:lpstr>
      <vt:lpstr>Wingdings</vt:lpstr>
      <vt:lpstr>Office Teması</vt:lpstr>
      <vt:lpstr>AVIAN PHYSIOLOGY Digestive System</vt:lpstr>
      <vt:lpstr>PowerPoint Sunusu</vt:lpstr>
      <vt:lpstr>PowerPoint Sunusu</vt:lpstr>
      <vt:lpstr>Major components of avian digestive system  • oral cavity • pharynx • esophagus (+ crop) • stomach (proventriculus, ventriculus) • small intestine • large intestine • cloaca</vt:lpstr>
      <vt:lpstr>Parts of the Mouth</vt:lpstr>
      <vt:lpstr>Parts of the Mouth</vt:lpstr>
      <vt:lpstr>Tongue</vt:lpstr>
      <vt:lpstr>Beak</vt:lpstr>
      <vt:lpstr>PowerPoint Sunusu</vt:lpstr>
      <vt:lpstr>The Pharynx</vt:lpstr>
      <vt:lpstr>Esophagus </vt:lpstr>
      <vt:lpstr>Crop</vt:lpstr>
      <vt:lpstr>Crop</vt:lpstr>
      <vt:lpstr>CROP MILK</vt:lpstr>
      <vt:lpstr>STOMACH</vt:lpstr>
      <vt:lpstr>Proventriculus</vt:lpstr>
      <vt:lpstr>Proventriculus</vt:lpstr>
      <vt:lpstr>GIZZARD</vt:lpstr>
      <vt:lpstr>Small Intestines </vt:lpstr>
      <vt:lpstr>Small Intestines </vt:lpstr>
      <vt:lpstr>Small Intestines </vt:lpstr>
      <vt:lpstr>Small Intestines </vt:lpstr>
      <vt:lpstr>ANY QUESTIONS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AVIAN PHYSIOLOGY Digestive System</dc:title>
  <dc:creator>Fizyolab1</dc:creator>
  <cp:lastModifiedBy>Fizyolab1</cp:lastModifiedBy>
  <cp:revision>18</cp:revision>
  <dcterms:created xsi:type="dcterms:W3CDTF">2017-10-20T11:18:56Z</dcterms:created>
  <dcterms:modified xsi:type="dcterms:W3CDTF">2017-10-30T12:51:44Z</dcterms:modified>
</cp:coreProperties>
</file>