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3" r:id="rId2"/>
    <p:sldId id="257" r:id="rId3"/>
    <p:sldId id="290" r:id="rId4"/>
    <p:sldId id="291" r:id="rId5"/>
    <p:sldId id="292" r:id="rId6"/>
    <p:sldId id="293" r:id="rId7"/>
    <p:sldId id="294" r:id="rId8"/>
    <p:sldId id="258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59" r:id="rId21"/>
    <p:sldId id="260" r:id="rId22"/>
    <p:sldId id="261" r:id="rId23"/>
    <p:sldId id="262" r:id="rId24"/>
    <p:sldId id="263" r:id="rId25"/>
    <p:sldId id="276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4" r:id="rId36"/>
    <p:sldId id="275" r:id="rId37"/>
    <p:sldId id="277" r:id="rId38"/>
    <p:sldId id="295" r:id="rId39"/>
    <p:sldId id="300" r:id="rId40"/>
    <p:sldId id="296" r:id="rId41"/>
    <p:sldId id="297" r:id="rId42"/>
    <p:sldId id="298" r:id="rId43"/>
    <p:sldId id="299" r:id="rId44"/>
    <p:sldId id="302" r:id="rId45"/>
    <p:sldId id="3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gu doğan" userId="60350a71e475df78" providerId="LiveId" clId="{8CF2ECC5-370F-0243-98AE-46D7D953E589}"/>
    <pc:docChg chg="custSel addSld delSld modSld">
      <pc:chgData name="duygu doğan" userId="60350a71e475df78" providerId="LiveId" clId="{8CF2ECC5-370F-0243-98AE-46D7D953E589}" dt="2019-11-04T18:38:04.152" v="688" actId="1076"/>
      <pc:docMkLst>
        <pc:docMk/>
      </pc:docMkLst>
      <pc:sldChg chg="modSp del">
        <pc:chgData name="duygu doğan" userId="60350a71e475df78" providerId="LiveId" clId="{8CF2ECC5-370F-0243-98AE-46D7D953E589}" dt="2019-11-04T18:36:08.564" v="598" actId="2696"/>
        <pc:sldMkLst>
          <pc:docMk/>
          <pc:sldMk cId="225432408" sldId="256"/>
        </pc:sldMkLst>
        <pc:spChg chg="mod">
          <ac:chgData name="duygu doğan" userId="60350a71e475df78" providerId="LiveId" clId="{8CF2ECC5-370F-0243-98AE-46D7D953E589}" dt="2019-11-04T18:35:17.688" v="590" actId="20577"/>
          <ac:spMkLst>
            <pc:docMk/>
            <pc:sldMk cId="225432408" sldId="256"/>
            <ac:spMk id="2" creationId="{FC8862A9-B67B-3E4C-9B7C-EB4E903A0C7C}"/>
          </ac:spMkLst>
        </pc:spChg>
        <pc:spChg chg="mod">
          <ac:chgData name="duygu doğan" userId="60350a71e475df78" providerId="LiveId" clId="{8CF2ECC5-370F-0243-98AE-46D7D953E589}" dt="2019-10-22T08:08:30.527" v="414" actId="1076"/>
          <ac:spMkLst>
            <pc:docMk/>
            <pc:sldMk cId="225432408" sldId="256"/>
            <ac:spMk id="3" creationId="{D88C4D6B-EF39-FC49-BE1B-A50D83809E6E}"/>
          </ac:spMkLst>
        </pc:spChg>
      </pc:sldChg>
      <pc:sldChg chg="modSp">
        <pc:chgData name="duygu doğan" userId="60350a71e475df78" providerId="LiveId" clId="{8CF2ECC5-370F-0243-98AE-46D7D953E589}" dt="2019-10-15T08:33:18.524" v="269" actId="20577"/>
        <pc:sldMkLst>
          <pc:docMk/>
          <pc:sldMk cId="758128922" sldId="257"/>
        </pc:sldMkLst>
        <pc:spChg chg="mod">
          <ac:chgData name="duygu doğan" userId="60350a71e475df78" providerId="LiveId" clId="{8CF2ECC5-370F-0243-98AE-46D7D953E589}" dt="2019-10-15T08:33:18.524" v="269" actId="20577"/>
          <ac:spMkLst>
            <pc:docMk/>
            <pc:sldMk cId="758128922" sldId="257"/>
            <ac:spMk id="3" creationId="{884EFA2B-0D4C-494E-961A-4011143C350F}"/>
          </ac:spMkLst>
        </pc:spChg>
      </pc:sldChg>
      <pc:sldChg chg="modSp">
        <pc:chgData name="duygu doğan" userId="60350a71e475df78" providerId="LiveId" clId="{8CF2ECC5-370F-0243-98AE-46D7D953E589}" dt="2019-10-15T08:20:23.526" v="150" actId="20577"/>
        <pc:sldMkLst>
          <pc:docMk/>
          <pc:sldMk cId="384579225" sldId="258"/>
        </pc:sldMkLst>
        <pc:spChg chg="mod">
          <ac:chgData name="duygu doğan" userId="60350a71e475df78" providerId="LiveId" clId="{8CF2ECC5-370F-0243-98AE-46D7D953E589}" dt="2019-10-15T08:20:23.526" v="150" actId="20577"/>
          <ac:spMkLst>
            <pc:docMk/>
            <pc:sldMk cId="384579225" sldId="258"/>
            <ac:spMk id="3" creationId="{7E4E8450-1216-5141-8858-CB28B4B92EA3}"/>
          </ac:spMkLst>
        </pc:spChg>
      </pc:sldChg>
      <pc:sldChg chg="modSp">
        <pc:chgData name="duygu doğan" userId="60350a71e475df78" providerId="LiveId" clId="{8CF2ECC5-370F-0243-98AE-46D7D953E589}" dt="2019-10-20T17:58:53.127" v="408" actId="20577"/>
        <pc:sldMkLst>
          <pc:docMk/>
          <pc:sldMk cId="1520022577" sldId="259"/>
        </pc:sldMkLst>
        <pc:spChg chg="mod">
          <ac:chgData name="duygu doğan" userId="60350a71e475df78" providerId="LiveId" clId="{8CF2ECC5-370F-0243-98AE-46D7D953E589}" dt="2019-10-20T17:58:53.127" v="408" actId="20577"/>
          <ac:spMkLst>
            <pc:docMk/>
            <pc:sldMk cId="1520022577" sldId="259"/>
            <ac:spMk id="3" creationId="{FABD67B3-8D9C-0C4F-9305-C2B66949F99A}"/>
          </ac:spMkLst>
        </pc:spChg>
      </pc:sldChg>
      <pc:sldChg chg="modSp">
        <pc:chgData name="duygu doğan" userId="60350a71e475df78" providerId="LiveId" clId="{8CF2ECC5-370F-0243-98AE-46D7D953E589}" dt="2019-10-22T08:08:28.849" v="413" actId="14100"/>
        <pc:sldMkLst>
          <pc:docMk/>
          <pc:sldMk cId="4124291746" sldId="291"/>
        </pc:sldMkLst>
        <pc:picChg chg="mod">
          <ac:chgData name="duygu doğan" userId="60350a71e475df78" providerId="LiveId" clId="{8CF2ECC5-370F-0243-98AE-46D7D953E589}" dt="2019-10-22T08:08:28.849" v="413" actId="14100"/>
          <ac:picMkLst>
            <pc:docMk/>
            <pc:sldMk cId="4124291746" sldId="291"/>
            <ac:picMk id="6" creationId="{7DFCE18D-0DF8-1E4F-9F59-C28DD268381E}"/>
          </ac:picMkLst>
        </pc:picChg>
      </pc:sldChg>
      <pc:sldChg chg="modSp">
        <pc:chgData name="duygu doğan" userId="60350a71e475df78" providerId="LiveId" clId="{8CF2ECC5-370F-0243-98AE-46D7D953E589}" dt="2019-11-04T18:34:57.053" v="567" actId="20577"/>
        <pc:sldMkLst>
          <pc:docMk/>
          <pc:sldMk cId="2018316568" sldId="301"/>
        </pc:sldMkLst>
        <pc:spChg chg="mod">
          <ac:chgData name="duygu doğan" userId="60350a71e475df78" providerId="LiveId" clId="{8CF2ECC5-370F-0243-98AE-46D7D953E589}" dt="2019-11-04T18:34:57.053" v="567" actId="20577"/>
          <ac:spMkLst>
            <pc:docMk/>
            <pc:sldMk cId="2018316568" sldId="301"/>
            <ac:spMk id="3" creationId="{20A1A83A-AC8D-8E49-9975-BED11762E69D}"/>
          </ac:spMkLst>
        </pc:spChg>
      </pc:sldChg>
      <pc:sldChg chg="delSp modSp new">
        <pc:chgData name="duygu doğan" userId="60350a71e475df78" providerId="LiveId" clId="{8CF2ECC5-370F-0243-98AE-46D7D953E589}" dt="2019-11-04T18:34:28.937" v="550" actId="20577"/>
        <pc:sldMkLst>
          <pc:docMk/>
          <pc:sldMk cId="4197759118" sldId="302"/>
        </pc:sldMkLst>
        <pc:spChg chg="del">
          <ac:chgData name="duygu doğan" userId="60350a71e475df78" providerId="LiveId" clId="{8CF2ECC5-370F-0243-98AE-46D7D953E589}" dt="2019-11-04T18:09:16.813" v="419" actId="21"/>
          <ac:spMkLst>
            <pc:docMk/>
            <pc:sldMk cId="4197759118" sldId="302"/>
            <ac:spMk id="2" creationId="{214D846E-97DC-5644-B5C8-E8B4D8F8BE5D}"/>
          </ac:spMkLst>
        </pc:spChg>
        <pc:spChg chg="mod">
          <ac:chgData name="duygu doğan" userId="60350a71e475df78" providerId="LiveId" clId="{8CF2ECC5-370F-0243-98AE-46D7D953E589}" dt="2019-11-04T18:34:28.937" v="550" actId="20577"/>
          <ac:spMkLst>
            <pc:docMk/>
            <pc:sldMk cId="4197759118" sldId="302"/>
            <ac:spMk id="3" creationId="{18F1765D-CF78-564B-BF9C-AF3CACC60D21}"/>
          </ac:spMkLst>
        </pc:spChg>
      </pc:sldChg>
      <pc:sldChg chg="modSp new">
        <pc:chgData name="duygu doğan" userId="60350a71e475df78" providerId="LiveId" clId="{8CF2ECC5-370F-0243-98AE-46D7D953E589}" dt="2019-11-04T18:38:04.152" v="688" actId="1076"/>
        <pc:sldMkLst>
          <pc:docMk/>
          <pc:sldMk cId="426248471" sldId="303"/>
        </pc:sldMkLst>
        <pc:spChg chg="mod">
          <ac:chgData name="duygu doğan" userId="60350a71e475df78" providerId="LiveId" clId="{8CF2ECC5-370F-0243-98AE-46D7D953E589}" dt="2019-11-04T18:38:01.471" v="687" actId="1076"/>
          <ac:spMkLst>
            <pc:docMk/>
            <pc:sldMk cId="426248471" sldId="303"/>
            <ac:spMk id="2" creationId="{A8DA715B-457F-D548-8BCC-251AB24BC0A7}"/>
          </ac:spMkLst>
        </pc:spChg>
        <pc:spChg chg="mod">
          <ac:chgData name="duygu doğan" userId="60350a71e475df78" providerId="LiveId" clId="{8CF2ECC5-370F-0243-98AE-46D7D953E589}" dt="2019-11-04T18:38:04.152" v="688" actId="1076"/>
          <ac:spMkLst>
            <pc:docMk/>
            <pc:sldMk cId="426248471" sldId="303"/>
            <ac:spMk id="3" creationId="{00872896-3E9B-2440-9AC4-A78C008DD7E5}"/>
          </ac:spMkLst>
        </pc:spChg>
      </pc:sldChg>
      <pc:sldChg chg="delSp modSp new del">
        <pc:chgData name="duygu doğan" userId="60350a71e475df78" providerId="LiveId" clId="{8CF2ECC5-370F-0243-98AE-46D7D953E589}" dt="2019-11-04T18:35:52.203" v="596" actId="2696"/>
        <pc:sldMkLst>
          <pc:docMk/>
          <pc:sldMk cId="4109449382" sldId="303"/>
        </pc:sldMkLst>
        <pc:spChg chg="del mod">
          <ac:chgData name="duygu doğan" userId="60350a71e475df78" providerId="LiveId" clId="{8CF2ECC5-370F-0243-98AE-46D7D953E589}" dt="2019-11-04T18:35:46.633" v="595" actId="21"/>
          <ac:spMkLst>
            <pc:docMk/>
            <pc:sldMk cId="4109449382" sldId="303"/>
            <ac:spMk id="2" creationId="{78BC7B51-7F3F-9A46-B3C6-117A0D036552}"/>
          </ac:spMkLst>
        </pc:spChg>
        <pc:spChg chg="del">
          <ac:chgData name="duygu doğan" userId="60350a71e475df78" providerId="LiveId" clId="{8CF2ECC5-370F-0243-98AE-46D7D953E589}" dt="2019-11-04T18:35:32.693" v="592" actId="21"/>
          <ac:spMkLst>
            <pc:docMk/>
            <pc:sldMk cId="4109449382" sldId="303"/>
            <ac:spMk id="3" creationId="{532ECAA5-0909-2E46-B40B-9DFE7F8C3C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CdOSpbF3ok" TargetMode="External"/><Relationship Id="rId2" Type="http://schemas.openxmlformats.org/officeDocument/2006/relationships/hyperlink" Target="https://youtu.be/cAtLDYJOCV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jwV2ytUVUSE" TargetMode="External"/><Relationship Id="rId4" Type="http://schemas.openxmlformats.org/officeDocument/2006/relationships/hyperlink" Target="https://youtu.be/fYgr-1WPH3o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DA715B-457F-D548-8BCC-251AB24B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26282" y="1430909"/>
            <a:ext cx="12417402" cy="1582767"/>
          </a:xfrm>
        </p:spPr>
        <p:txBody>
          <a:bodyPr>
            <a:normAutofit/>
          </a:bodyPr>
          <a:lstStyle/>
          <a:p>
            <a:r>
              <a:rPr lang="tr-TR" sz="7400" dirty="0"/>
              <a:t>RİTMİK CİMNASTİK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872896-3E9B-2440-9AC4-A78C008D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827" y="3415028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Duygu DOĞAN </a:t>
            </a:r>
          </a:p>
          <a:p>
            <a:pPr marL="0" indent="0">
              <a:buNone/>
            </a:pPr>
            <a:r>
              <a:rPr lang="tr-TR" dirty="0"/>
              <a:t>18170082</a:t>
            </a:r>
          </a:p>
        </p:txBody>
      </p:sp>
    </p:spTree>
    <p:extLst>
      <p:ext uri="{BB962C8B-B14F-4D97-AF65-F5344CB8AC3E}">
        <p14:creationId xmlns:p14="http://schemas.microsoft.com/office/powerpoint/2010/main" val="4262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85CD82-A169-384F-A80D-65800CDB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6486"/>
            <a:ext cx="10820400" cy="5532199"/>
          </a:xfrm>
        </p:spPr>
        <p:txBody>
          <a:bodyPr/>
          <a:lstStyle/>
          <a:p>
            <a:r>
              <a:rPr lang="tr-TR" dirty="0"/>
              <a:t>Bazı elementler</a:t>
            </a:r>
          </a:p>
          <a:p>
            <a:r>
              <a:rPr lang="tr-TR" dirty="0"/>
              <a:t>-Tina denge: Bacak açısı 180 derece ve üstünde olmalıdır. Kafa alt bacağa değmelidir. </a:t>
            </a:r>
            <a:r>
              <a:rPr lang="tr-TR" dirty="0" err="1"/>
              <a:t>Releve</a:t>
            </a:r>
            <a:r>
              <a:rPr lang="tr-TR" dirty="0"/>
              <a:t> yüksek olmalıdır. Denge başladıktan sonra </a:t>
            </a:r>
            <a:r>
              <a:rPr lang="tr-TR" dirty="0" err="1"/>
              <a:t>ingilizce</a:t>
            </a:r>
            <a:r>
              <a:rPr lang="tr-TR" dirty="0"/>
              <a:t> yirmi bir (</a:t>
            </a:r>
            <a:r>
              <a:rPr lang="tr-TR" dirty="0" err="1"/>
              <a:t>twenty</a:t>
            </a:r>
            <a:r>
              <a:rPr lang="tr-TR" dirty="0"/>
              <a:t> one) sayısı söylenir, sayıdan önce biten denge sayılmaz.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68A642F-F576-B246-A91F-88CC0A64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423668"/>
            <a:ext cx="2712307" cy="443433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E54FD1B-B747-F442-B5C8-8C5F9B44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2526082"/>
            <a:ext cx="2712307" cy="409696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3122D06-AAAD-174F-9EBA-5B8460346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797" y="2189819"/>
            <a:ext cx="3204363" cy="466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1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90C2EA-88EF-7144-893F-DC5C390E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3244"/>
            <a:ext cx="10820400" cy="5875442"/>
          </a:xfrm>
        </p:spPr>
        <p:txBody>
          <a:bodyPr/>
          <a:lstStyle/>
          <a:p>
            <a:r>
              <a:rPr lang="tr-TR" dirty="0"/>
              <a:t>Ekarte (yan) ve küçük </a:t>
            </a:r>
            <a:r>
              <a:rPr lang="tr-TR" dirty="0" err="1"/>
              <a:t>tina</a:t>
            </a:r>
            <a:r>
              <a:rPr lang="tr-TR" dirty="0"/>
              <a:t> denge: Bacak açısı en az 180, gövde açısı en az 90 derece olmalıdır. 21 kuralı bütün dengelerde geçerlidir.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889B706-CA5F-4146-B9CE-83F72FBB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32420"/>
            <a:ext cx="5410200" cy="548233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1897B3C-46BE-5544-865B-4351E44D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33410"/>
            <a:ext cx="5410200" cy="53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81FC09-F8A5-694E-8CB7-1EE7A29F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46216"/>
            <a:ext cx="10820400" cy="5772469"/>
          </a:xfrm>
        </p:spPr>
        <p:txBody>
          <a:bodyPr/>
          <a:lstStyle/>
          <a:p>
            <a:r>
              <a:rPr lang="tr-TR" dirty="0" err="1"/>
              <a:t>Penche</a:t>
            </a:r>
            <a:r>
              <a:rPr lang="tr-TR" dirty="0"/>
              <a:t> denge: Sırt 90 bacak 180 derece 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D7F3A8B-C3AB-5348-8018-618768CF6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977900"/>
            <a:ext cx="47625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4286D7-9C33-374E-87E5-6AC0F42DC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4866"/>
            <a:ext cx="10820400" cy="5703820"/>
          </a:xfrm>
        </p:spPr>
        <p:txBody>
          <a:bodyPr/>
          <a:lstStyle/>
          <a:p>
            <a:r>
              <a:rPr lang="tr-TR" dirty="0"/>
              <a:t>Kırık </a:t>
            </a:r>
            <a:r>
              <a:rPr lang="tr-TR" dirty="0" err="1"/>
              <a:t>penche</a:t>
            </a:r>
            <a:r>
              <a:rPr lang="tr-TR" dirty="0"/>
              <a:t> denge: Sırt 90 bacak 180 üst bacak kafaya değmeli 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E842D74-70CA-2F44-9106-3365C407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7900"/>
            <a:ext cx="4762500" cy="58801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1C71B9A-CEDB-7D43-9C31-26BA59293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749" y="977900"/>
            <a:ext cx="47244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E20F60-3E3D-5F45-94AE-EF295E8A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8920"/>
            <a:ext cx="10820400" cy="5909766"/>
          </a:xfrm>
        </p:spPr>
        <p:txBody>
          <a:bodyPr/>
          <a:lstStyle/>
          <a:p>
            <a:r>
              <a:rPr lang="tr-TR" dirty="0"/>
              <a:t>Düz ve kırık ring denge 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5F64FCE-F9B2-BC41-B15B-4E53732F2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639314"/>
            <a:ext cx="5160545" cy="557937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4EFFE80-9AD4-7D48-BFB9-8AB82A72F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97" y="639314"/>
            <a:ext cx="4729892" cy="58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5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D51FF3-9D3C-6C4B-AC34-E140727D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4865"/>
            <a:ext cx="10820400" cy="5703820"/>
          </a:xfrm>
        </p:spPr>
        <p:txBody>
          <a:bodyPr/>
          <a:lstStyle/>
          <a:p>
            <a:r>
              <a:rPr lang="tr-TR" dirty="0" err="1"/>
              <a:t>Kalso</a:t>
            </a:r>
            <a:r>
              <a:rPr lang="tr-TR" dirty="0"/>
              <a:t> denge: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06CDAA3-938E-4946-852D-199C67545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0" y="979175"/>
            <a:ext cx="4762500" cy="47752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E637540-4054-294B-8401-DF1D3C9F5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514865"/>
            <a:ext cx="5672781" cy="55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0FBC61-4DA6-CE41-976F-373B6215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52162"/>
            <a:ext cx="10820400" cy="5566523"/>
          </a:xfrm>
        </p:spPr>
        <p:txBody>
          <a:bodyPr/>
          <a:lstStyle/>
          <a:p>
            <a:r>
              <a:rPr lang="tr-TR" dirty="0"/>
              <a:t>Desteksiz yan denge: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AF1EF2E-8B9B-C94C-A263-A2DB3090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58" y="982556"/>
            <a:ext cx="5111496" cy="58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2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8D0733-6C23-5E46-BE16-B1327B749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1892"/>
            <a:ext cx="10820400" cy="5806793"/>
          </a:xfrm>
        </p:spPr>
        <p:txBody>
          <a:bodyPr/>
          <a:lstStyle/>
          <a:p>
            <a:r>
              <a:rPr lang="tr-TR" dirty="0"/>
              <a:t>Uçan değmesi sıçrama:</a:t>
            </a:r>
          </a:p>
          <a:p>
            <a:endParaRPr lang="tr-TR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AD1FD56-4182-C541-8C51-54EE81E9F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69" y="898096"/>
            <a:ext cx="8127142" cy="59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0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BAB2AB-72BC-0A44-8D64-F4EF768E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46216"/>
            <a:ext cx="10820400" cy="5772469"/>
          </a:xfrm>
        </p:spPr>
        <p:txBody>
          <a:bodyPr/>
          <a:lstStyle/>
          <a:p>
            <a:r>
              <a:rPr lang="tr-TR" dirty="0"/>
              <a:t>Kutu sıçrama: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EEA88DB-C36A-7742-9B7E-2BAAF5F1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12" y="810604"/>
            <a:ext cx="7448378" cy="56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71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215B4E-A39D-F944-8ECE-DEF02FC4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58108"/>
            <a:ext cx="10820400" cy="5360577"/>
          </a:xfrm>
        </p:spPr>
        <p:txBody>
          <a:bodyPr/>
          <a:lstStyle/>
          <a:p>
            <a:r>
              <a:rPr lang="tr-TR" dirty="0"/>
              <a:t>Ring dönüş: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C5056B7-3CC4-6B4D-AC6D-7454BEF0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632" y="152628"/>
            <a:ext cx="6504939" cy="67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8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4577AB-9265-C443-98B7-FB5C2DE7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Ritmik CİMNASTİK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4EFA2B-0D4C-494E-961A-4011143C3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42989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Ritmik </a:t>
            </a:r>
            <a:r>
              <a:rPr lang="tr-TR" dirty="0" err="1"/>
              <a:t>cimnastik</a:t>
            </a:r>
            <a:r>
              <a:rPr lang="tr-TR" dirty="0"/>
              <a:t>; dans, esneklik ve koordinasyonun müzikle birleştiği bir spor dalıdır. </a:t>
            </a:r>
          </a:p>
          <a:p>
            <a:r>
              <a:rPr lang="tr-TR" dirty="0"/>
              <a:t>Sporcular yaş gruplarına ayrılarak yarışırlar. Bunlar ; minikler, küçükler, yıldızlar, gençler ve büyükler kategorileridir.</a:t>
            </a:r>
          </a:p>
          <a:p>
            <a:r>
              <a:rPr lang="tr-TR" dirty="0"/>
              <a:t>Grup kategorisinde her grupta 5 kişi vardır ve iki seri yarışılır. Aletleri FIG belirler.</a:t>
            </a:r>
          </a:p>
          <a:p>
            <a:r>
              <a:rPr lang="tr-TR" dirty="0"/>
              <a:t>Sporcuların her yaş grubunda farklı yarıştığı 5 alet vardır. Bunlar </a:t>
            </a:r>
            <a:r>
              <a:rPr lang="tr-TR" dirty="0" err="1"/>
              <a:t>top,çember</a:t>
            </a:r>
            <a:r>
              <a:rPr lang="tr-TR" dirty="0"/>
              <a:t>, </a:t>
            </a:r>
            <a:r>
              <a:rPr lang="tr-TR" dirty="0" err="1"/>
              <a:t>labut,kurdele</a:t>
            </a:r>
            <a:r>
              <a:rPr lang="tr-TR" dirty="0"/>
              <a:t> ve iptir. </a:t>
            </a:r>
            <a:r>
              <a:rPr lang="tr-TR" dirty="0" err="1"/>
              <a:t>Cimnastikçiler</a:t>
            </a:r>
            <a:r>
              <a:rPr lang="tr-TR" dirty="0"/>
              <a:t> dönüşlerler kolaylık sağlaması için patik giyerler.</a:t>
            </a:r>
          </a:p>
          <a:p>
            <a:pPr marL="0" indent="0">
              <a:buNone/>
            </a:pPr>
            <a:r>
              <a:rPr lang="tr-TR" dirty="0"/>
              <a:t>- Miniklerde sadece serbest seri</a:t>
            </a:r>
          </a:p>
          <a:p>
            <a:pPr>
              <a:buFontTx/>
              <a:buChar char="-"/>
            </a:pPr>
            <a:r>
              <a:rPr lang="tr-TR" dirty="0"/>
              <a:t>Küçüklerde serbest, top ve çember</a:t>
            </a:r>
          </a:p>
          <a:p>
            <a:pPr>
              <a:buFontTx/>
              <a:buChar char="-"/>
            </a:pPr>
            <a:r>
              <a:rPr lang="tr-TR" dirty="0"/>
              <a:t>Yıldızlar top, çember, </a:t>
            </a:r>
            <a:r>
              <a:rPr lang="tr-TR" dirty="0" err="1"/>
              <a:t>labut</a:t>
            </a:r>
            <a:r>
              <a:rPr lang="tr-TR" dirty="0"/>
              <a:t>, kurdele, ip</a:t>
            </a:r>
          </a:p>
          <a:p>
            <a:pPr>
              <a:buFontTx/>
              <a:buChar char="-"/>
            </a:pPr>
            <a:r>
              <a:rPr lang="tr-TR" dirty="0"/>
              <a:t>Gençler top, çember, </a:t>
            </a:r>
            <a:r>
              <a:rPr lang="tr-TR" dirty="0" err="1"/>
              <a:t>labut</a:t>
            </a:r>
            <a:r>
              <a:rPr lang="tr-TR" dirty="0"/>
              <a:t>, kurdele, ip</a:t>
            </a:r>
          </a:p>
          <a:p>
            <a:pPr marL="0" indent="0">
              <a:buNone/>
            </a:pPr>
            <a:r>
              <a:rPr lang="tr-TR" dirty="0"/>
              <a:t>(Yıldızlar ve gençlerde her sene FIG tarafından belirlenen  3 alet yarışılmaktadır)</a:t>
            </a:r>
          </a:p>
          <a:p>
            <a:pPr marL="0" indent="0">
              <a:buNone/>
            </a:pPr>
            <a:r>
              <a:rPr lang="tr-TR" dirty="0"/>
              <a:t>- Büyüklerde ise top, çember, </a:t>
            </a:r>
            <a:r>
              <a:rPr lang="tr-TR" dirty="0" err="1"/>
              <a:t>labut</a:t>
            </a:r>
            <a:r>
              <a:rPr lang="tr-TR" dirty="0"/>
              <a:t>, kurdele yarışılmaktadır.</a:t>
            </a:r>
          </a:p>
        </p:txBody>
      </p:sp>
    </p:spTree>
    <p:extLst>
      <p:ext uri="{BB962C8B-B14F-4D97-AF65-F5344CB8AC3E}">
        <p14:creationId xmlns:p14="http://schemas.microsoft.com/office/powerpoint/2010/main" val="75812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45E656-2390-EC48-88F5-393C3BB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05" y="455454"/>
            <a:ext cx="8610600" cy="1293028"/>
          </a:xfrm>
        </p:spPr>
        <p:txBody>
          <a:bodyPr/>
          <a:lstStyle/>
          <a:p>
            <a:pPr algn="l"/>
            <a:r>
              <a:rPr lang="tr-TR" dirty="0"/>
              <a:t>Küçükler kategorisine ısınma nasıl yaptırılmalı? (7-8 Yaş)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BD67B3-8D9C-0C4F-9305-C2B66949F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9502"/>
            <a:ext cx="10820400" cy="402412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Sporcu devamlı bir şekilde bu ısınmayı, kondisyonu ve esnekliği yaparsa vücudu çalışmaya hazır hale gelecek </a:t>
            </a:r>
            <a:r>
              <a:rPr lang="tr-TR"/>
              <a:t>ve gelişecektir.</a:t>
            </a:r>
          </a:p>
          <a:p>
            <a:r>
              <a:rPr lang="tr-TR" dirty="0"/>
              <a:t>Önce hafif tempo koşuyla başlanır. </a:t>
            </a:r>
          </a:p>
          <a:p>
            <a:pPr marL="0" indent="0">
              <a:buNone/>
            </a:pPr>
            <a:r>
              <a:rPr lang="tr-TR" dirty="0"/>
              <a:t>Sonrasında iple sıçramalara geçilir. Halıda </a:t>
            </a:r>
            <a:r>
              <a:rPr lang="tr-TR" dirty="0" err="1"/>
              <a:t>diagonal</a:t>
            </a:r>
            <a:r>
              <a:rPr lang="tr-TR" dirty="0"/>
              <a:t> gidecek şekilde her sıçrama ikişer set yapılır. Bu setler iple düz koşu, arkaya koşu, ön çapraz koşu, arkaya çapraz koşu ve 360 koşusudur.</a:t>
            </a:r>
          </a:p>
          <a:p>
            <a:r>
              <a:rPr lang="tr-TR" dirty="0"/>
              <a:t> </a:t>
            </a:r>
            <a:r>
              <a:rPr lang="tr-TR" dirty="0" err="1"/>
              <a:t>Diagonal</a:t>
            </a:r>
            <a:r>
              <a:rPr lang="tr-TR" dirty="0"/>
              <a:t> setler bittikten sonra iple 5 dakika yerinde koşu yapılır 5 dakika bitince durmadan 50 çift sıçramaya geçilir. Bu egzersizin amacı nefes kontrolünü öğrenmektir.</a:t>
            </a:r>
          </a:p>
          <a:p>
            <a:r>
              <a:rPr lang="tr-TR" dirty="0"/>
              <a:t> İp kondisyonu burada biter ve ısınma + amerikan kondisyonu başlar</a:t>
            </a:r>
          </a:p>
          <a:p>
            <a:r>
              <a:rPr lang="tr-TR" dirty="0"/>
              <a:t> Ayakta 20 tam tur kol çevirme (öne ve arkaya)</a:t>
            </a:r>
          </a:p>
          <a:p>
            <a:r>
              <a:rPr lang="tr-TR" dirty="0"/>
              <a:t>20 kol çaprazlama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002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A990DC-CDB5-444F-8090-72EEDA524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89460"/>
            <a:ext cx="10820400" cy="542922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 20 sırt aşağıda kol esnetme</a:t>
            </a:r>
          </a:p>
          <a:p>
            <a:r>
              <a:rPr lang="tr-TR" dirty="0"/>
              <a:t> Point ve </a:t>
            </a:r>
            <a:r>
              <a:rPr lang="tr-TR" dirty="0" err="1"/>
              <a:t>releve</a:t>
            </a:r>
            <a:r>
              <a:rPr lang="tr-TR" dirty="0"/>
              <a:t> esnetme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Point                         • </a:t>
            </a:r>
            <a:r>
              <a:rPr lang="tr-TR" dirty="0" err="1"/>
              <a:t>Releve</a:t>
            </a:r>
            <a:endParaRPr lang="tr-TR" dirty="0"/>
          </a:p>
          <a:p>
            <a:r>
              <a:rPr lang="tr-TR" dirty="0"/>
              <a:t>Yerde çeşitli flex x </a:t>
            </a:r>
            <a:r>
              <a:rPr lang="tr-TR" dirty="0" err="1"/>
              <a:t>point</a:t>
            </a:r>
            <a:r>
              <a:rPr lang="tr-TR" dirty="0"/>
              <a:t> çalışmaları</a:t>
            </a:r>
          </a:p>
          <a:p>
            <a:r>
              <a:rPr lang="tr-TR" dirty="0"/>
              <a:t>Yerde öne esneme</a:t>
            </a:r>
          </a:p>
          <a:p>
            <a:r>
              <a:rPr lang="tr-TR" dirty="0"/>
              <a:t>Vücut dik bacak 90 derece </a:t>
            </a:r>
            <a:r>
              <a:rPr lang="tr-TR" dirty="0" err="1"/>
              <a:t>flexte</a:t>
            </a:r>
            <a:r>
              <a:rPr lang="tr-TR" dirty="0"/>
              <a:t> esneme</a:t>
            </a:r>
          </a:p>
          <a:p>
            <a:r>
              <a:rPr lang="tr-TR" dirty="0"/>
              <a:t>Yerde bacak 180 derece </a:t>
            </a:r>
            <a:r>
              <a:rPr lang="tr-TR" dirty="0" err="1"/>
              <a:t>flexte</a:t>
            </a:r>
            <a:r>
              <a:rPr lang="tr-TR" dirty="0"/>
              <a:t> esneme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E498619-0CCF-C74E-AAC5-DB10C7E3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4925"/>
            <a:ext cx="2381250" cy="240665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2638581-38A5-924A-99F4-5C82E21B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85" y="1540416"/>
            <a:ext cx="2120385" cy="22956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8C18426-4705-5A4E-9702-7F60C5F8C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846" y="639314"/>
            <a:ext cx="4456362" cy="35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9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D2CEBD-ECE7-4243-A341-FFD65DA3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17838"/>
            <a:ext cx="10820400" cy="5600847"/>
          </a:xfrm>
        </p:spPr>
        <p:txBody>
          <a:bodyPr/>
          <a:lstStyle/>
          <a:p>
            <a:r>
              <a:rPr lang="tr-TR" dirty="0"/>
              <a:t> Vücut dalgaları 4 set</a:t>
            </a:r>
          </a:p>
          <a:p>
            <a:r>
              <a:rPr lang="tr-TR" dirty="0"/>
              <a:t> Kondisyona geçiyoruz bacaklara ve kollara 500 gramlık ağırlıklar takılır.</a:t>
            </a:r>
          </a:p>
          <a:p>
            <a:r>
              <a:rPr lang="tr-TR" dirty="0"/>
              <a:t> Paseler 4 set ön arka</a:t>
            </a:r>
          </a:p>
          <a:p>
            <a:r>
              <a:rPr lang="tr-TR" dirty="0"/>
              <a:t> Kartal açışlar yukarıdan ve aşağıdan 20 tekrar</a:t>
            </a:r>
          </a:p>
          <a:p>
            <a:r>
              <a:rPr lang="tr-TR" dirty="0"/>
              <a:t> Kartal geçiş 10 set</a:t>
            </a:r>
          </a:p>
          <a:p>
            <a:r>
              <a:rPr lang="tr-TR" dirty="0"/>
              <a:t> Makaslar (düz, çapraz, ikili) 30 saniye 3 set </a:t>
            </a:r>
          </a:p>
          <a:p>
            <a:r>
              <a:rPr lang="tr-TR" dirty="0"/>
              <a:t> Pikeler 4 çeşit 4x10 ön yan arka</a:t>
            </a:r>
          </a:p>
          <a:p>
            <a:r>
              <a:rPr lang="tr-TR" dirty="0"/>
              <a:t> Çift bacak çekiş – yere yatış 30 tekrar</a:t>
            </a:r>
          </a:p>
          <a:p>
            <a:r>
              <a:rPr lang="tr-TR" dirty="0"/>
              <a:t> Yüz üstü dizler kırık bacak kaldırma 30 tekrar 30 saniye havada tutuş</a:t>
            </a:r>
          </a:p>
          <a:p>
            <a:r>
              <a:rPr lang="tr-TR" dirty="0"/>
              <a:t> 4 bacak- sırt çekiş 1 yana yuvarlanma 15 set ön arka</a:t>
            </a:r>
          </a:p>
          <a:p>
            <a:r>
              <a:rPr lang="tr-TR" dirty="0"/>
              <a:t> İki yatay makas bir kartal 20 tekrar ön arka</a:t>
            </a:r>
          </a:p>
          <a:p>
            <a:r>
              <a:rPr lang="tr-TR" dirty="0"/>
              <a:t> 10 saniye dikey makas iki batman 10 set sağ sol</a:t>
            </a:r>
          </a:p>
          <a:p>
            <a:r>
              <a:rPr lang="tr-TR" dirty="0"/>
              <a:t> </a:t>
            </a:r>
            <a:r>
              <a:rPr lang="tr-TR" dirty="0" err="1"/>
              <a:t>Plank</a:t>
            </a:r>
            <a:r>
              <a:rPr lang="tr-TR" dirty="0"/>
              <a:t> duruşlar ön yan arka</a:t>
            </a:r>
          </a:p>
        </p:txBody>
      </p:sp>
    </p:spTree>
    <p:extLst>
      <p:ext uri="{BB962C8B-B14F-4D97-AF65-F5344CB8AC3E}">
        <p14:creationId xmlns:p14="http://schemas.microsoft.com/office/powerpoint/2010/main" val="27403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7A8B18-E869-604A-80B4-6F7B2D1FD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4865"/>
            <a:ext cx="10820400" cy="5703820"/>
          </a:xfrm>
        </p:spPr>
        <p:txBody>
          <a:bodyPr/>
          <a:lstStyle/>
          <a:p>
            <a:r>
              <a:rPr lang="tr-TR" dirty="0"/>
              <a:t>Amerikan kondisyon bitti sıra bel ısınmasında;</a:t>
            </a:r>
          </a:p>
          <a:p>
            <a:r>
              <a:rPr lang="tr-TR" dirty="0"/>
              <a:t> Kedi hareketi </a:t>
            </a:r>
            <a:r>
              <a:rPr lang="en-US" dirty="0"/>
              <a:t>⬇️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F93C061-12CF-B14C-A9B7-057525F1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41" y="1410341"/>
            <a:ext cx="4023436" cy="452776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A83BCD8-3850-8E4D-8B0E-0F7C2C6A7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09" y="1372584"/>
            <a:ext cx="6887450" cy="45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17B8AC-36AC-4348-BEA3-508BEFBF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0542"/>
            <a:ext cx="10820400" cy="5738144"/>
          </a:xfrm>
        </p:spPr>
        <p:txBody>
          <a:bodyPr/>
          <a:lstStyle/>
          <a:p>
            <a:r>
              <a:rPr lang="tr-TR" dirty="0"/>
              <a:t>Köprüler ⬇️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8AD1A8D-5FCA-CB47-8EB8-69C6BDF5B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931"/>
            <a:ext cx="5306516" cy="522775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1BC9729-EB6C-1545-86C7-296038CDE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69" y="480542"/>
            <a:ext cx="5306515" cy="58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7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43F62C-5501-FD43-8D58-D14E45C3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3244"/>
            <a:ext cx="10820400" cy="5875442"/>
          </a:xfrm>
        </p:spPr>
        <p:txBody>
          <a:bodyPr/>
          <a:lstStyle/>
          <a:p>
            <a:r>
              <a:rPr lang="tr-TR" dirty="0"/>
              <a:t>Göğüs üstü duruş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0E1A2A2-4746-6F41-80CF-8E4E843FD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08032"/>
            <a:ext cx="10058400" cy="58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54494D-3DC0-F849-8B19-04DEADA5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0"/>
            <a:ext cx="10820400" cy="6218685"/>
          </a:xfrm>
        </p:spPr>
        <p:txBody>
          <a:bodyPr/>
          <a:lstStyle/>
          <a:p>
            <a:r>
              <a:rPr lang="tr-TR" dirty="0"/>
              <a:t>Öne kitap ve kobra tutuşu⬇️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DC9469F-88C7-E549-A951-AF5EF6AE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23437"/>
            <a:ext cx="5734874" cy="534305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C58E637-E209-E940-A8CA-7301968C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675" y="423437"/>
            <a:ext cx="5117455" cy="53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25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1F233D-7FFF-7E40-96AD-18213EEF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3244"/>
            <a:ext cx="10820400" cy="5875442"/>
          </a:xfrm>
        </p:spPr>
        <p:txBody>
          <a:bodyPr/>
          <a:lstStyle/>
          <a:p>
            <a:r>
              <a:rPr lang="tr-TR" dirty="0"/>
              <a:t>Antrenör veya takım arkadaşı yardımıyla geri kitap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EC57DDB-2AEA-DC4E-8523-4D641DBAB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43" y="888771"/>
            <a:ext cx="7620686" cy="508045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A0BA278-06F3-2A49-B286-D80A95958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72" y="888771"/>
            <a:ext cx="5932628" cy="5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8DFBAC-083B-F946-9C73-9B07DF4B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83514"/>
            <a:ext cx="10820400" cy="5635171"/>
          </a:xfrm>
        </p:spPr>
        <p:txBody>
          <a:bodyPr/>
          <a:lstStyle/>
          <a:p>
            <a:r>
              <a:rPr lang="tr-TR" dirty="0" err="1"/>
              <a:t>Şpagat</a:t>
            </a:r>
            <a:r>
              <a:rPr lang="tr-TR" dirty="0"/>
              <a:t> sağ sol yan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4447B70-574B-6D44-94F7-0374C9D91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73" y="15112"/>
            <a:ext cx="8300527" cy="390613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DD7F9A9-784C-5C48-99A4-3CAABFFF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5554"/>
            <a:ext cx="7036486" cy="35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74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FA18EB-4A03-6A45-8DEA-E9F1143E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9190"/>
            <a:ext cx="10820400" cy="5669496"/>
          </a:xfrm>
        </p:spPr>
        <p:txBody>
          <a:bodyPr/>
          <a:lstStyle/>
          <a:p>
            <a:r>
              <a:rPr lang="tr-TR" dirty="0"/>
              <a:t>Batmanlar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5206D5C-DE97-A848-AA91-16184236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772"/>
            <a:ext cx="5519777" cy="354003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5D6443E-E81F-8640-8B97-C9091E9C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434" y="0"/>
            <a:ext cx="4722766" cy="69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7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748168-80F5-A34F-A385-1D74161F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05"/>
            <a:ext cx="8610600" cy="1293028"/>
          </a:xfrm>
        </p:spPr>
        <p:txBody>
          <a:bodyPr/>
          <a:lstStyle/>
          <a:p>
            <a:r>
              <a:rPr lang="tr-TR" dirty="0"/>
              <a:t>Ritmik CİMNASTİK aletleri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6E78D6-F1BE-3F4C-A35B-A2BCEC990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Top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A4BD964-7724-AB43-B3D8-23C10BDD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59" y="989496"/>
            <a:ext cx="4400206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5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2D6B6-C32E-9742-A6D5-81611A45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0"/>
            <a:ext cx="10820400" cy="6218685"/>
          </a:xfrm>
        </p:spPr>
        <p:txBody>
          <a:bodyPr/>
          <a:lstStyle/>
          <a:p>
            <a:r>
              <a:rPr lang="tr-TR" dirty="0"/>
              <a:t>Batmanlar 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F0228B1-A5A2-1348-BB97-F3B2F3E1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24" y="639315"/>
            <a:ext cx="9402001" cy="59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30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99FB67-DB77-0F4F-99D8-FED4EE22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8920"/>
            <a:ext cx="10820400" cy="5909766"/>
          </a:xfrm>
        </p:spPr>
        <p:txBody>
          <a:bodyPr/>
          <a:lstStyle/>
          <a:p>
            <a:r>
              <a:rPr lang="tr-TR" dirty="0"/>
              <a:t>Kurbağa esneme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4E05-DB90-1845-A5D6-6144D08D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750594"/>
            <a:ext cx="5689428" cy="6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96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C3BEC4-71BC-9A49-B02B-5ED7460E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6486"/>
            <a:ext cx="10820400" cy="5532199"/>
          </a:xfrm>
        </p:spPr>
        <p:txBody>
          <a:bodyPr/>
          <a:lstStyle/>
          <a:p>
            <a:r>
              <a:rPr lang="tr-TR" dirty="0"/>
              <a:t>Esneklik 25-30 dakika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8258D73-03E8-1E41-9098-3935AF8D6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10" y="1082035"/>
            <a:ext cx="9786379" cy="54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0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F1720F-3156-924E-BE67-845596602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0542"/>
            <a:ext cx="10820400" cy="5738144"/>
          </a:xfrm>
        </p:spPr>
        <p:txBody>
          <a:bodyPr/>
          <a:lstStyle/>
          <a:p>
            <a:r>
              <a:rPr lang="tr-TR" dirty="0"/>
              <a:t>Esneklik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5FFE53F-192B-474B-835A-42E0855D8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76" y="437063"/>
            <a:ext cx="7705124" cy="64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60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C51B06-A280-0247-B023-BEB76E3F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1892"/>
            <a:ext cx="10820400" cy="5806793"/>
          </a:xfrm>
        </p:spPr>
        <p:txBody>
          <a:bodyPr/>
          <a:lstStyle/>
          <a:p>
            <a:r>
              <a:rPr lang="tr-TR" dirty="0"/>
              <a:t>Esneklik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851958C-82B0-9942-B97C-8ED6E730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55" y="1025035"/>
            <a:ext cx="9001489" cy="58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09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34C59B6-6EFD-D741-B5FB-F01683BD2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297" y="18982"/>
            <a:ext cx="7070811" cy="69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60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B8C1AB-024B-5A46-89D2-E20EC97A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83514"/>
            <a:ext cx="10820400" cy="5635171"/>
          </a:xfrm>
        </p:spPr>
        <p:txBody>
          <a:bodyPr/>
          <a:lstStyle/>
          <a:p>
            <a:r>
              <a:rPr lang="tr-TR" dirty="0"/>
              <a:t>Sıçralamalar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4DC2BC-A144-A04F-AB47-FB3B070B0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786" y="24628"/>
            <a:ext cx="6754169" cy="624985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92608748-C44C-584F-85C6-B5668A194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10673"/>
            <a:ext cx="5106786" cy="50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5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8086DC-8300-F24D-960A-915AD648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Düzey nasıl geliştirilir?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D468CF-2DD5-EC4D-BB1D-3F3FFDAA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Bir hareketi iyi öğrenmek için temel düzeyin sağlam olması gerekir.</a:t>
            </a:r>
          </a:p>
          <a:p>
            <a:r>
              <a:rPr lang="tr-TR" dirty="0"/>
              <a:t>Basamak basamak öğrenme yöntemiyle temel düzeydeki hareket bir sonrakine çekilebilir.</a:t>
            </a:r>
          </a:p>
          <a:p>
            <a:r>
              <a:rPr lang="tr-TR" dirty="0"/>
              <a:t>Planör öğrenen bir sporcu hareketi doğru yaptıktan sonra </a:t>
            </a:r>
            <a:r>
              <a:rPr lang="tr-TR" dirty="0" err="1"/>
              <a:t>penche</a:t>
            </a:r>
            <a:r>
              <a:rPr lang="tr-TR" dirty="0"/>
              <a:t> dengeyi yapabilir.</a:t>
            </a:r>
          </a:p>
          <a:p>
            <a:r>
              <a:rPr lang="tr-TR" dirty="0"/>
              <a:t>Hareketin bir sonraki aşaması dönüşlere geçmektir. </a:t>
            </a:r>
            <a:r>
              <a:rPr lang="tr-TR" dirty="0" err="1"/>
              <a:t>Penche</a:t>
            </a:r>
            <a:r>
              <a:rPr lang="tr-TR" dirty="0"/>
              <a:t> dengeyi öğrenen ve tam olarak doğru yerine getirebilen bir sporcu </a:t>
            </a:r>
            <a:r>
              <a:rPr lang="tr-TR" dirty="0" err="1"/>
              <a:t>penche</a:t>
            </a:r>
            <a:r>
              <a:rPr lang="tr-TR" dirty="0"/>
              <a:t> dönüşü öğrenebilir. </a:t>
            </a:r>
          </a:p>
          <a:p>
            <a:r>
              <a:rPr lang="tr-TR" dirty="0"/>
              <a:t>Isınmada yapılacak olan denge çalışmaları dönüşlerin temelini hazırlar.</a:t>
            </a:r>
          </a:p>
          <a:p>
            <a:r>
              <a:rPr lang="tr-TR" dirty="0"/>
              <a:t> Dengesi iyi olan bir sporcunun dönüşleride iyi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2021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9D231C-0D31-9641-B888-2CD06996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61082"/>
            <a:ext cx="10820400" cy="5257604"/>
          </a:xfrm>
        </p:spPr>
        <p:txBody>
          <a:bodyPr/>
          <a:lstStyle/>
          <a:p>
            <a:r>
              <a:rPr lang="tr-TR" dirty="0"/>
              <a:t>Planör ve </a:t>
            </a:r>
            <a:r>
              <a:rPr lang="tr-TR" dirty="0" err="1"/>
              <a:t>penche</a:t>
            </a:r>
            <a:r>
              <a:rPr lang="tr-TR" dirty="0"/>
              <a:t> denge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6784083-C41E-9C4F-AE41-4EC19E71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8" y="1414878"/>
            <a:ext cx="4001015" cy="480380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C4D2464-E998-214F-9886-C190547FF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671" y="488950"/>
            <a:ext cx="47625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6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DC3A2C-4F71-3E4E-B241-076AE2F0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Alıştırmalar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01AC15-ED34-804C-A8E2-A423FE8A7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Denge kontrolü ve alet tekniği</a:t>
            </a:r>
          </a:p>
          <a:p>
            <a:pPr>
              <a:buFontTx/>
              <a:buChar char="-"/>
            </a:pPr>
            <a:r>
              <a:rPr lang="tr-TR" dirty="0"/>
              <a:t>Sporcu yumuşak bir sünger üzerine çıkar ve tek ayak üstünde durur.</a:t>
            </a:r>
          </a:p>
          <a:p>
            <a:pPr>
              <a:buFontTx/>
              <a:buChar char="-"/>
            </a:pPr>
            <a:r>
              <a:rPr lang="tr-TR" dirty="0"/>
              <a:t>Bir tenis topu antrenör tarafından sporcuya atılır, sporcu dengede kalmaya çalışarak topu tutar ve antrenörüne geri atar.</a:t>
            </a:r>
          </a:p>
          <a:p>
            <a:pPr>
              <a:buFontTx/>
              <a:buChar char="-"/>
            </a:pPr>
            <a:r>
              <a:rPr lang="tr-TR" dirty="0"/>
              <a:t>Alıştırma sporcu 5 kere düşünceye kadar devam edilir.</a:t>
            </a:r>
          </a:p>
          <a:p>
            <a:pPr marL="0" indent="0">
              <a:buNone/>
            </a:pPr>
            <a:r>
              <a:rPr lang="tr-TR" dirty="0"/>
              <a:t>• Sporcu bir eline top diğer eline çember alır ve sırayla bir topu bir çemberi atar. İki alet birden sporcunun elinde olmamalıdır. Bu alıştırma atış tekniğini geliştirir.</a:t>
            </a:r>
          </a:p>
        </p:txBody>
      </p:sp>
    </p:spTree>
    <p:extLst>
      <p:ext uri="{BB962C8B-B14F-4D97-AF65-F5344CB8AC3E}">
        <p14:creationId xmlns:p14="http://schemas.microsoft.com/office/powerpoint/2010/main" val="9959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E2F455-70BB-F344-9E90-716DB4FE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52162"/>
            <a:ext cx="10820400" cy="5566523"/>
          </a:xfrm>
        </p:spPr>
        <p:txBody>
          <a:bodyPr/>
          <a:lstStyle/>
          <a:p>
            <a:r>
              <a:rPr lang="tr-TR" dirty="0"/>
              <a:t>Çember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DFCE18D-0DF8-1E4F-9F59-C28DD268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5216"/>
            <a:ext cx="2278706" cy="68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1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E1B3C0-4C73-6346-94EB-7B0B4703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Eğitsel oyun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AFB69F-0920-C949-8B01-F1BAA83FD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İkişer kişilik gruplar oluşturulur.</a:t>
            </a:r>
          </a:p>
          <a:p>
            <a:r>
              <a:rPr lang="tr-TR" dirty="0"/>
              <a:t>İki kişi karşı karşıya geçer ve iki kişide birer çift </a:t>
            </a:r>
            <a:r>
              <a:rPr lang="tr-TR" dirty="0" err="1"/>
              <a:t>labut</a:t>
            </a:r>
            <a:r>
              <a:rPr lang="tr-TR" dirty="0"/>
              <a:t> alır.</a:t>
            </a:r>
          </a:p>
          <a:p>
            <a:r>
              <a:rPr lang="tr-TR" dirty="0"/>
              <a:t>Sırayla tek tek ve durmadan birbirlerine </a:t>
            </a:r>
            <a:r>
              <a:rPr lang="tr-TR" dirty="0" err="1"/>
              <a:t>labut</a:t>
            </a:r>
            <a:r>
              <a:rPr lang="tr-TR" dirty="0"/>
              <a:t> atarlar.</a:t>
            </a:r>
          </a:p>
          <a:p>
            <a:r>
              <a:rPr lang="tr-TR" dirty="0"/>
              <a:t>Karşı tarafın attığı </a:t>
            </a:r>
            <a:r>
              <a:rPr lang="tr-TR" dirty="0" err="1"/>
              <a:t>labutu</a:t>
            </a:r>
            <a:r>
              <a:rPr lang="tr-TR" dirty="0"/>
              <a:t> tuttuğu anda diğer elindeki atmak zorunda olan </a:t>
            </a:r>
            <a:r>
              <a:rPr lang="tr-TR" dirty="0" err="1"/>
              <a:t>cimnastikçinin</a:t>
            </a:r>
            <a:r>
              <a:rPr lang="tr-TR" dirty="0"/>
              <a:t> el göz koordinasyonu bu oyun sayesinde gelişir.</a:t>
            </a:r>
          </a:p>
          <a:p>
            <a:r>
              <a:rPr lang="tr-TR" dirty="0"/>
              <a:t>Oyun iki </a:t>
            </a:r>
            <a:r>
              <a:rPr lang="tr-TR" dirty="0" err="1"/>
              <a:t>labut</a:t>
            </a:r>
            <a:r>
              <a:rPr lang="tr-TR" dirty="0"/>
              <a:t> düşene kadar devam eder.</a:t>
            </a:r>
          </a:p>
          <a:p>
            <a:r>
              <a:rPr lang="tr-TR" dirty="0"/>
              <a:t>En uzun süre devam edebilen takım kazanır.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8757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04B980-1FC5-A749-A4B3-D67041F0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Tarihsel gelişim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6914EA-913D-6D4C-BBD6-128FF6BDB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Ritmik </a:t>
            </a:r>
            <a:r>
              <a:rPr lang="tr-TR" dirty="0" err="1"/>
              <a:t>cimnastiğin</a:t>
            </a:r>
            <a:r>
              <a:rPr lang="tr-TR" dirty="0"/>
              <a:t> kökeni 1814 yılında İsveç Serbest Egzersiz Sistemi’nden çıkmaktadır. </a:t>
            </a:r>
          </a:p>
          <a:p>
            <a:r>
              <a:rPr lang="tr-TR" dirty="0"/>
              <a:t>1940larda ilk yarışlar başladı.</a:t>
            </a:r>
          </a:p>
          <a:p>
            <a:r>
              <a:rPr lang="tr-TR" dirty="0"/>
              <a:t>İlk bireysel dünya şampiyonası 1961 yılında Budapeşte’de yapıldı.</a:t>
            </a:r>
          </a:p>
          <a:p>
            <a:r>
              <a:rPr lang="tr-TR" dirty="0"/>
              <a:t>İlk dünya </a:t>
            </a:r>
            <a:r>
              <a:rPr lang="tr-TR" dirty="0" err="1"/>
              <a:t>şampiyonu</a:t>
            </a:r>
            <a:r>
              <a:rPr lang="tr-TR" dirty="0"/>
              <a:t> </a:t>
            </a:r>
            <a:r>
              <a:rPr lang="tr-TR" dirty="0" err="1"/>
              <a:t>Ludmila</a:t>
            </a:r>
            <a:r>
              <a:rPr lang="tr-TR" dirty="0"/>
              <a:t> </a:t>
            </a:r>
            <a:r>
              <a:rPr lang="tr-TR" dirty="0" err="1"/>
              <a:t>Savinkova’dır</a:t>
            </a:r>
            <a:r>
              <a:rPr lang="tr-TR" dirty="0"/>
              <a:t>.</a:t>
            </a:r>
          </a:p>
          <a:p>
            <a:r>
              <a:rPr lang="tr-TR" dirty="0"/>
              <a:t>Ritmik </a:t>
            </a:r>
            <a:r>
              <a:rPr lang="tr-TR" dirty="0" err="1"/>
              <a:t>cimnastik</a:t>
            </a:r>
            <a:r>
              <a:rPr lang="tr-TR" dirty="0"/>
              <a:t> 1984 yılında olimpik bir branş oldu.</a:t>
            </a:r>
          </a:p>
          <a:p>
            <a:r>
              <a:rPr lang="tr-TR" dirty="0"/>
              <a:t>Türkiye’de </a:t>
            </a:r>
            <a:r>
              <a:rPr lang="tr-TR" dirty="0" err="1"/>
              <a:t>Cimnastik</a:t>
            </a:r>
            <a:r>
              <a:rPr lang="tr-TR" dirty="0"/>
              <a:t> Federasyonu 1957 yılında kuruldu, ritmik branşı ise 1982 yılında faaliyete geçildi.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3852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D1D209-0EB1-8F47-B5ED-8645EAA3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ve dünyada önemli sporcular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C8B046-450A-194C-9D40-484EEF5F5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BİREYSEL</a:t>
            </a:r>
          </a:p>
          <a:p>
            <a:r>
              <a:rPr lang="tr-TR" dirty="0"/>
              <a:t>Margarita Mamun, rus asıllı 2016 olimpiyat </a:t>
            </a:r>
            <a:r>
              <a:rPr lang="tr-TR" dirty="0" err="1"/>
              <a:t>şampiyonu</a:t>
            </a:r>
            <a:r>
              <a:rPr lang="tr-TR" dirty="0"/>
              <a:t>. 2013’ten beri olimpiyata kadar girdiği bütün dünya şampiyonalarında 2. oldu. Ancak rakibinin hata yapmasıyla olimpiyat </a:t>
            </a:r>
            <a:r>
              <a:rPr lang="tr-TR" dirty="0" err="1"/>
              <a:t>şampiyonu</a:t>
            </a:r>
            <a:r>
              <a:rPr lang="tr-TR" dirty="0"/>
              <a:t> ünvanını kazandı.</a:t>
            </a:r>
          </a:p>
          <a:p>
            <a:r>
              <a:rPr lang="tr-TR" dirty="0"/>
              <a:t>Yana </a:t>
            </a:r>
            <a:r>
              <a:rPr lang="tr-TR" dirty="0" err="1"/>
              <a:t>Kudryavtseva</a:t>
            </a:r>
            <a:r>
              <a:rPr lang="tr-TR" dirty="0"/>
              <a:t>, rus asıllı,  tarihteki en genç dünya </a:t>
            </a:r>
            <a:r>
              <a:rPr lang="tr-TR" dirty="0" err="1"/>
              <a:t>şampiyonu</a:t>
            </a:r>
            <a:r>
              <a:rPr lang="tr-TR" dirty="0"/>
              <a:t>. İlk şampiyonluğunu 15 yaşında aldı. 2016 olimpiyat ikincisi.</a:t>
            </a:r>
          </a:p>
          <a:p>
            <a:r>
              <a:rPr lang="tr-TR" dirty="0"/>
              <a:t> Anna </a:t>
            </a:r>
            <a:r>
              <a:rPr lang="tr-TR" dirty="0" err="1"/>
              <a:t>Rizatdinova</a:t>
            </a:r>
            <a:r>
              <a:rPr lang="tr-TR" dirty="0"/>
              <a:t>, ukrayna asıllı, 2016 olimpiyat üçüncüsü </a:t>
            </a:r>
          </a:p>
          <a:p>
            <a:r>
              <a:rPr lang="tr-TR" dirty="0"/>
              <a:t>Dina&amp;</a:t>
            </a:r>
            <a:r>
              <a:rPr lang="tr-TR" dirty="0" err="1"/>
              <a:t>Arina</a:t>
            </a:r>
            <a:r>
              <a:rPr lang="tr-TR" dirty="0"/>
              <a:t> </a:t>
            </a:r>
            <a:r>
              <a:rPr lang="tr-TR" dirty="0" err="1"/>
              <a:t>Averina</a:t>
            </a:r>
            <a:r>
              <a:rPr lang="tr-TR" dirty="0"/>
              <a:t>, rus ikizler, 2017-18-19 dünya </a:t>
            </a:r>
            <a:r>
              <a:rPr lang="tr-TR" dirty="0" err="1"/>
              <a:t>şampiyonları</a:t>
            </a:r>
            <a:r>
              <a:rPr lang="tr-TR" dirty="0"/>
              <a:t>, </a:t>
            </a:r>
            <a:r>
              <a:rPr lang="tr-TR" dirty="0" err="1"/>
              <a:t>Arina</a:t>
            </a:r>
            <a:r>
              <a:rPr lang="tr-TR" dirty="0"/>
              <a:t> 2019 dünya şampiyonasında 24.200 puan alarak dünya rekoru kırdı.</a:t>
            </a:r>
          </a:p>
          <a:p>
            <a:r>
              <a:rPr lang="tr-TR" dirty="0"/>
              <a:t> Kamelya Tuncel, bireysel Türkiye </a:t>
            </a:r>
            <a:r>
              <a:rPr lang="tr-TR" dirty="0" err="1"/>
              <a:t>şampiyonu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9543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19ACCE-B702-D14A-8022-B531693EE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61082"/>
            <a:ext cx="10820400" cy="5257604"/>
          </a:xfrm>
        </p:spPr>
        <p:txBody>
          <a:bodyPr/>
          <a:lstStyle/>
          <a:p>
            <a:r>
              <a:rPr lang="tr-TR" dirty="0"/>
              <a:t>GRUP</a:t>
            </a:r>
          </a:p>
          <a:p>
            <a:r>
              <a:rPr lang="tr-TR" dirty="0"/>
              <a:t>Rus milli takımı, 1984ten beri hiçbir olimpiyatta kaybetmediler.</a:t>
            </a:r>
          </a:p>
          <a:p>
            <a:r>
              <a:rPr lang="tr-TR" dirty="0"/>
              <a:t>Güncel takım: Maria </a:t>
            </a:r>
            <a:r>
              <a:rPr lang="tr-TR" dirty="0" err="1"/>
              <a:t>Tolkacheva</a:t>
            </a:r>
            <a:r>
              <a:rPr lang="tr-TR" dirty="0"/>
              <a:t> (kaptan), Anastasia </a:t>
            </a:r>
            <a:r>
              <a:rPr lang="tr-TR" dirty="0" err="1"/>
              <a:t>Maksimova</a:t>
            </a:r>
            <a:r>
              <a:rPr lang="tr-TR" dirty="0"/>
              <a:t>, Vera </a:t>
            </a:r>
            <a:r>
              <a:rPr lang="tr-TR" dirty="0" err="1"/>
              <a:t>Biryukova</a:t>
            </a:r>
            <a:r>
              <a:rPr lang="tr-TR" dirty="0"/>
              <a:t>, </a:t>
            </a:r>
            <a:r>
              <a:rPr lang="tr-TR" dirty="0" err="1"/>
              <a:t>Zhenya</a:t>
            </a:r>
            <a:r>
              <a:rPr lang="tr-TR" dirty="0"/>
              <a:t> </a:t>
            </a:r>
            <a:r>
              <a:rPr lang="tr-TR" dirty="0" err="1"/>
              <a:t>Lenanova</a:t>
            </a:r>
            <a:r>
              <a:rPr lang="tr-TR" dirty="0"/>
              <a:t>, Angelika </a:t>
            </a:r>
            <a:r>
              <a:rPr lang="tr-TR" dirty="0" err="1"/>
              <a:t>Stubayela</a:t>
            </a:r>
            <a:endParaRPr lang="tr-TR" dirty="0"/>
          </a:p>
          <a:p>
            <a:r>
              <a:rPr lang="tr-TR" dirty="0"/>
              <a:t>Bulgar milli takımı, 2016 olimpiyat üçüncüsü, 2018 dünya </a:t>
            </a:r>
            <a:r>
              <a:rPr lang="tr-TR" dirty="0" err="1"/>
              <a:t>şampiyonu</a:t>
            </a:r>
            <a:endParaRPr lang="tr-TR" dirty="0"/>
          </a:p>
          <a:p>
            <a:r>
              <a:rPr lang="tr-TR" dirty="0"/>
              <a:t>Güncel takım: Simona </a:t>
            </a:r>
            <a:r>
              <a:rPr lang="tr-TR" dirty="0" err="1"/>
              <a:t>Dyankova</a:t>
            </a:r>
            <a:r>
              <a:rPr lang="tr-TR" dirty="0"/>
              <a:t> (kaptan), Laura </a:t>
            </a:r>
            <a:r>
              <a:rPr lang="tr-TR" dirty="0" err="1"/>
              <a:t>Traats</a:t>
            </a:r>
            <a:r>
              <a:rPr lang="tr-TR" dirty="0"/>
              <a:t>, </a:t>
            </a:r>
            <a:r>
              <a:rPr lang="tr-TR" dirty="0" err="1"/>
              <a:t>Madlen</a:t>
            </a:r>
            <a:r>
              <a:rPr lang="tr-TR" dirty="0"/>
              <a:t> </a:t>
            </a:r>
            <a:r>
              <a:rPr lang="tr-TR" dirty="0" err="1"/>
              <a:t>Radikova</a:t>
            </a:r>
            <a:r>
              <a:rPr lang="tr-TR" dirty="0"/>
              <a:t>, Erika </a:t>
            </a:r>
            <a:r>
              <a:rPr lang="tr-TR" dirty="0" err="1"/>
              <a:t>Zarifova</a:t>
            </a:r>
            <a:r>
              <a:rPr lang="tr-TR" dirty="0"/>
              <a:t>, Elena </a:t>
            </a:r>
            <a:r>
              <a:rPr lang="tr-TR" dirty="0" err="1"/>
              <a:t>Bineva</a:t>
            </a:r>
            <a:endParaRPr lang="tr-TR" dirty="0"/>
          </a:p>
          <a:p>
            <a:r>
              <a:rPr lang="tr-TR" dirty="0"/>
              <a:t>Türk milli takımı, Guadalajara Dünya Kupası yedek finalisti, 2015 Avrupa Şampiyonası yedek finalisti</a:t>
            </a:r>
          </a:p>
          <a:p>
            <a:r>
              <a:rPr lang="tr-TR" dirty="0"/>
              <a:t>Güncel takım: Duygu Doğan (kaptan), Azra Akıncı, Nil Karabina, Eda Asar, Peri Berker, Defne Alparslan</a:t>
            </a:r>
          </a:p>
        </p:txBody>
      </p:sp>
    </p:spTree>
    <p:extLst>
      <p:ext uri="{BB962C8B-B14F-4D97-AF65-F5344CB8AC3E}">
        <p14:creationId xmlns:p14="http://schemas.microsoft.com/office/powerpoint/2010/main" val="2982088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F1765D-CF78-564B-BF9C-AF3CACC6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52162"/>
            <a:ext cx="10820400" cy="5566523"/>
          </a:xfrm>
        </p:spPr>
        <p:txBody>
          <a:bodyPr/>
          <a:lstStyle/>
          <a:p>
            <a:r>
              <a:rPr lang="tr-TR" dirty="0">
                <a:hlinkClick r:id="rId2"/>
              </a:rPr>
              <a:t>SERİ ÖRNEKLERİ</a:t>
            </a:r>
          </a:p>
          <a:p>
            <a:endParaRPr lang="tr-TR" dirty="0">
              <a:hlinkClick r:id="rId2"/>
            </a:endParaRPr>
          </a:p>
          <a:p>
            <a:r>
              <a:rPr lang="tr-TR" dirty="0">
                <a:hlinkClick r:id="rId2"/>
              </a:rPr>
              <a:t>https://</a:t>
            </a:r>
            <a:r>
              <a:rPr lang="tr-TR" dirty="0" err="1">
                <a:hlinkClick r:id="rId2"/>
              </a:rPr>
              <a:t>youtu.be</a:t>
            </a:r>
            <a:r>
              <a:rPr lang="tr-TR" dirty="0">
                <a:hlinkClick r:id="rId2"/>
              </a:rPr>
              <a:t>/cAtLDYJOCVE</a:t>
            </a:r>
            <a:endParaRPr lang="tr-TR" dirty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err="1">
                <a:hlinkClick r:id="rId3"/>
              </a:rPr>
              <a:t>youtu.be</a:t>
            </a:r>
            <a:r>
              <a:rPr lang="tr-TR" dirty="0">
                <a:hlinkClick r:id="rId3"/>
              </a:rPr>
              <a:t>/</a:t>
            </a:r>
            <a:r>
              <a:rPr lang="tr-TR" dirty="0" err="1">
                <a:hlinkClick r:id="rId3"/>
              </a:rPr>
              <a:t>9CdOSpbF3ok</a:t>
            </a:r>
            <a:r>
              <a:rPr lang="tr-TR" dirty="0"/>
              <a:t> </a:t>
            </a:r>
          </a:p>
          <a:p>
            <a:r>
              <a:rPr lang="tr-TR" dirty="0">
                <a:hlinkClick r:id="rId4"/>
              </a:rPr>
              <a:t>https://</a:t>
            </a:r>
            <a:r>
              <a:rPr lang="tr-TR" dirty="0" err="1">
                <a:hlinkClick r:id="rId4"/>
              </a:rPr>
              <a:t>youtu.be</a:t>
            </a:r>
            <a:r>
              <a:rPr lang="tr-TR" dirty="0">
                <a:hlinkClick r:id="rId4"/>
              </a:rPr>
              <a:t>/</a:t>
            </a:r>
            <a:r>
              <a:rPr lang="tr-TR" dirty="0" err="1">
                <a:hlinkClick r:id="rId4"/>
              </a:rPr>
              <a:t>fYgr-1WPH3o</a:t>
            </a:r>
            <a:r>
              <a:rPr lang="tr-TR" dirty="0"/>
              <a:t> </a:t>
            </a:r>
          </a:p>
          <a:p>
            <a:r>
              <a:rPr lang="tr-TR" dirty="0">
                <a:hlinkClick r:id="rId5"/>
              </a:rPr>
              <a:t>https://</a:t>
            </a:r>
            <a:r>
              <a:rPr lang="tr-TR" dirty="0" err="1">
                <a:hlinkClick r:id="rId5"/>
              </a:rPr>
              <a:t>youtu.be</a:t>
            </a:r>
            <a:r>
              <a:rPr lang="tr-TR" dirty="0">
                <a:hlinkClick r:id="rId5"/>
              </a:rPr>
              <a:t>/</a:t>
            </a:r>
            <a:r>
              <a:rPr lang="tr-TR" dirty="0" err="1">
                <a:hlinkClick r:id="rId5"/>
              </a:rPr>
              <a:t>jwV2ytUVUSE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7759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EE50D4-D608-C044-99D6-B3A454D1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A1A83A-AC8D-8E49-9975-BED11762E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FIG kurallar kitabı</a:t>
            </a:r>
          </a:p>
          <a:p>
            <a:r>
              <a:rPr lang="tr-TR" dirty="0"/>
              <a:t>Türkiye </a:t>
            </a:r>
            <a:r>
              <a:rPr lang="tr-TR" dirty="0" err="1"/>
              <a:t>Cimnastik</a:t>
            </a:r>
            <a:r>
              <a:rPr lang="tr-TR" dirty="0"/>
              <a:t> Federasyonu/ Ritmik Hakkında</a:t>
            </a:r>
          </a:p>
          <a:p>
            <a:r>
              <a:rPr lang="tr-TR" dirty="0"/>
              <a:t>Ritmik </a:t>
            </a:r>
            <a:r>
              <a:rPr lang="tr-TR" dirty="0" err="1"/>
              <a:t>Cimnastik</a:t>
            </a:r>
            <a:r>
              <a:rPr lang="tr-TR" dirty="0"/>
              <a:t> ve Isınma/ Ani </a:t>
            </a:r>
            <a:r>
              <a:rPr lang="tr-TR" dirty="0" err="1"/>
              <a:t>Agopyan</a:t>
            </a:r>
            <a:endParaRPr lang="tr-TR" dirty="0"/>
          </a:p>
          <a:p>
            <a:r>
              <a:rPr lang="tr-TR" dirty="0"/>
              <a:t> Olympics </a:t>
            </a:r>
            <a:r>
              <a:rPr lang="tr-TR" dirty="0" err="1"/>
              <a:t>Results</a:t>
            </a:r>
            <a:r>
              <a:rPr lang="tr-TR" dirty="0"/>
              <a:t> FIG</a:t>
            </a:r>
          </a:p>
          <a:p>
            <a:r>
              <a:rPr lang="tr-TR" dirty="0"/>
              <a:t>Resimler: Oleg </a:t>
            </a:r>
            <a:r>
              <a:rPr lang="tr-TR" dirty="0" err="1"/>
              <a:t>Naumov</a:t>
            </a:r>
            <a:r>
              <a:rPr lang="tr-TR" dirty="0"/>
              <a:t>, Ulrich </a:t>
            </a:r>
            <a:r>
              <a:rPr lang="tr-TR" dirty="0" err="1"/>
              <a:t>Fassbender</a:t>
            </a:r>
            <a:r>
              <a:rPr lang="tr-TR" dirty="0"/>
              <a:t>, Savaş Güldür</a:t>
            </a:r>
          </a:p>
          <a:p>
            <a:r>
              <a:rPr lang="tr-TR" dirty="0"/>
              <a:t>Videolar </a:t>
            </a:r>
            <a:r>
              <a:rPr lang="tr-TR" dirty="0" err="1"/>
              <a:t>youtube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31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081814-9972-EA4F-A361-6F550263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9190"/>
            <a:ext cx="10820400" cy="5669496"/>
          </a:xfrm>
        </p:spPr>
        <p:txBody>
          <a:bodyPr/>
          <a:lstStyle/>
          <a:p>
            <a:r>
              <a:rPr lang="tr-TR" dirty="0" err="1"/>
              <a:t>Labut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20033DC-4A7E-324E-A876-5E540B8A1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190" y="-35779"/>
            <a:ext cx="5401619" cy="68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E96D75-362D-934F-A84E-8D2589D9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1892"/>
            <a:ext cx="10820400" cy="5806793"/>
          </a:xfrm>
        </p:spPr>
        <p:txBody>
          <a:bodyPr/>
          <a:lstStyle/>
          <a:p>
            <a:r>
              <a:rPr lang="tr-TR" dirty="0"/>
              <a:t>Kurdele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931EA0E-123A-0246-8398-7565E9B2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65" y="40920"/>
            <a:ext cx="7063089" cy="69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C33186-9CFB-B84B-845C-51A5608C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1892"/>
            <a:ext cx="10820400" cy="5806793"/>
          </a:xfrm>
        </p:spPr>
        <p:txBody>
          <a:bodyPr/>
          <a:lstStyle/>
          <a:p>
            <a:r>
              <a:rPr lang="tr-TR" dirty="0"/>
              <a:t>İp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E39D219-5993-7C4C-B861-3949C432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53" y="205946"/>
            <a:ext cx="6798181" cy="67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3E6E57-F875-A74B-8AF1-D1C56C8B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BRANŞ NASIL ÖĞRENİLİR?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4E8450-1216-5141-8858-CB28B4B92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Ritmik </a:t>
            </a:r>
            <a:r>
              <a:rPr lang="tr-TR" dirty="0" err="1"/>
              <a:t>cimnastik</a:t>
            </a:r>
            <a:r>
              <a:rPr lang="tr-TR" dirty="0"/>
              <a:t>, eğitimine küçük yaşta başlanmasıyla başarı artışının orantılı olduğu bir spordur. 3-4 yaşlarına gelmiş kız çocukları temel antrenmanlara başlayabilirler. Disiplinin ve antrenman alışkanlığının küçük yaşta kazanılması sporcunun spora devam edebilmesi için önemlidir.</a:t>
            </a:r>
          </a:p>
          <a:p>
            <a:r>
              <a:rPr lang="tr-TR" dirty="0"/>
              <a:t>Haftada 6 gün küçükler-yıldızlar kategorisinde en az 4 saat büyükler kategorisinde en az 6 saat antrenman yapılır.</a:t>
            </a:r>
          </a:p>
          <a:p>
            <a:r>
              <a:rPr lang="tr-TR" dirty="0"/>
              <a:t> 5-6 yaşlarına gelmiş sporcular minikler kategorisinde yarışmaya başlayabilirler.</a:t>
            </a:r>
          </a:p>
          <a:p>
            <a:r>
              <a:rPr lang="tr-TR" dirty="0"/>
              <a:t>Bu yaşta en önemli olan şey temelin düzgün oturtulmasıdır. </a:t>
            </a:r>
            <a:r>
              <a:rPr lang="tr-TR" dirty="0" err="1"/>
              <a:t>Cimnastikte</a:t>
            </a:r>
            <a:r>
              <a:rPr lang="tr-TR" dirty="0"/>
              <a:t> bütün hareketlerin birbiriyle bağlantısı vardır. Bu yüzden temel hareketlerin düzgün yapılabilmesi gelecekte üstüne inşa edeceğimiz vücut ve alet zorluklarının öğrenilmesini kolaylaştıracaktır. </a:t>
            </a:r>
          </a:p>
        </p:txBody>
      </p:sp>
    </p:spTree>
    <p:extLst>
      <p:ext uri="{BB962C8B-B14F-4D97-AF65-F5344CB8AC3E}">
        <p14:creationId xmlns:p14="http://schemas.microsoft.com/office/powerpoint/2010/main" val="38457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64CDD5-2C16-5B4C-9567-4ABF3084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92" y="283832"/>
            <a:ext cx="8610600" cy="1293028"/>
          </a:xfrm>
        </p:spPr>
        <p:txBody>
          <a:bodyPr/>
          <a:lstStyle/>
          <a:p>
            <a:pPr algn="ctr"/>
            <a:r>
              <a:rPr lang="tr-TR" dirty="0"/>
              <a:t>Bazı temel kurallar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6A7D0F-E379-A943-8382-084293AB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76860"/>
            <a:ext cx="10820400" cy="4641825"/>
          </a:xfrm>
        </p:spPr>
        <p:txBody>
          <a:bodyPr/>
          <a:lstStyle/>
          <a:p>
            <a:r>
              <a:rPr lang="tr-TR" dirty="0"/>
              <a:t>Ritmik </a:t>
            </a:r>
            <a:r>
              <a:rPr lang="tr-TR" dirty="0" err="1"/>
              <a:t>cimnastik</a:t>
            </a:r>
            <a:r>
              <a:rPr lang="tr-TR" dirty="0"/>
              <a:t> yarışma halısı 13x13 metredir. Halının altında yaylı sistem üzerinde tahta vardır. Salonun tavanı en az 10 metre olmak zorundadır.</a:t>
            </a:r>
          </a:p>
          <a:p>
            <a:r>
              <a:rPr lang="tr-TR" dirty="0"/>
              <a:t>Yarışma mayoları tek parça olmak zorundadır.</a:t>
            </a:r>
          </a:p>
          <a:p>
            <a:r>
              <a:rPr lang="tr-TR" dirty="0"/>
              <a:t> </a:t>
            </a:r>
            <a:r>
              <a:rPr lang="tr-TR" dirty="0" err="1"/>
              <a:t>Cimnastikçiler</a:t>
            </a:r>
            <a:r>
              <a:rPr lang="tr-TR" dirty="0"/>
              <a:t> sıçrama, denge, dönüş  ve esneklik element gruplarının hepsini serilerinde sergilemek zorundadırlar</a:t>
            </a:r>
          </a:p>
          <a:p>
            <a:r>
              <a:rPr lang="tr-TR" dirty="0"/>
              <a:t>Seriler bireysel için 1:30 dk grup için 2:30 dakikadır.</a:t>
            </a:r>
          </a:p>
          <a:p>
            <a:r>
              <a:rPr lang="tr-TR" dirty="0" err="1"/>
              <a:t>Cimnastikçiler</a:t>
            </a:r>
            <a:r>
              <a:rPr lang="tr-TR" dirty="0"/>
              <a:t> </a:t>
            </a:r>
            <a:r>
              <a:rPr lang="tr-TR" dirty="0" err="1"/>
              <a:t>vücüt</a:t>
            </a:r>
            <a:r>
              <a:rPr lang="tr-TR" dirty="0"/>
              <a:t> elementi (BD) ve alet zorluklarını (AD) birlikte kullanmak zorundadırlar.</a:t>
            </a:r>
          </a:p>
          <a:p>
            <a:r>
              <a:rPr lang="tr-TR" dirty="0"/>
              <a:t> AD’lerde en az iki base olmalıdır</a:t>
            </a:r>
          </a:p>
          <a:p>
            <a:r>
              <a:rPr lang="tr-TR" dirty="0"/>
              <a:t> Her </a:t>
            </a:r>
            <a:r>
              <a:rPr lang="tr-TR" dirty="0" err="1"/>
              <a:t>cimnastikçi</a:t>
            </a:r>
            <a:r>
              <a:rPr lang="tr-TR" dirty="0"/>
              <a:t> serisinde en az 2 risk yapmak zorundadır. </a:t>
            </a:r>
          </a:p>
          <a:p>
            <a:r>
              <a:rPr lang="tr-TR" dirty="0"/>
              <a:t> Dans adımları 8 saniyeden az olursa dans adımı sayılmaz.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432615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Geniş ekran</PresentationFormat>
  <Paragraphs>152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8" baseType="lpstr">
      <vt:lpstr>Arial</vt:lpstr>
      <vt:lpstr>Century Gothic</vt:lpstr>
      <vt:lpstr>Uçak İzi</vt:lpstr>
      <vt:lpstr>RİTMİK CİMNASTİK</vt:lpstr>
      <vt:lpstr>Ritmik CİMNASTİK NEDİR?</vt:lpstr>
      <vt:lpstr>Ritmik CİMNASTİK aletleri</vt:lpstr>
      <vt:lpstr>PowerPoint Sunusu</vt:lpstr>
      <vt:lpstr>PowerPoint Sunusu</vt:lpstr>
      <vt:lpstr>PowerPoint Sunusu</vt:lpstr>
      <vt:lpstr>PowerPoint Sunusu</vt:lpstr>
      <vt:lpstr>BRANŞ NASIL ÖĞRENİLİR? </vt:lpstr>
      <vt:lpstr>Bazı temel kurallar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Küçükler kategorisine ısınma nasıl yaptırılmalı? (7-8 Yaş)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Temel Düzey nasıl geliştirilir?</vt:lpstr>
      <vt:lpstr>PowerPoint Sunusu</vt:lpstr>
      <vt:lpstr>Alıştırmalar </vt:lpstr>
      <vt:lpstr>Eğitsel oyun</vt:lpstr>
      <vt:lpstr>Tarihsel gelişim</vt:lpstr>
      <vt:lpstr>Türkiye’de ve dünyada önemli sporcular</vt:lpstr>
      <vt:lpstr>PowerPoint Sunusu</vt:lpstr>
      <vt:lpstr>PowerPoint Sunusu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RİTMİK CİMNASTİK</dc:title>
  <dc:creator>duygu doğan</dc:creator>
  <cp:lastModifiedBy>nevin</cp:lastModifiedBy>
  <cp:revision>9</cp:revision>
  <dcterms:created xsi:type="dcterms:W3CDTF">2019-10-13T10:07:18Z</dcterms:created>
  <dcterms:modified xsi:type="dcterms:W3CDTF">2019-12-11T13:12:08Z</dcterms:modified>
</cp:coreProperties>
</file>