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6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9462EF3-3C4F-43EE-ACEE-D4B806740EA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3B39-165A-4B68-AA5C-581F5336313C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8C57-33F9-4259-AC4F-0E3F5BEC9B94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772B-8FA2-401F-A0A1-A59855EDBC3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5BDE-5A90-4611-82E9-0FC5746D30C5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A17D-0BEA-4E76-A7FC-F7C188BC48D1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AC7D-18CA-4236-82B9-D75EB1D66EA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A8AB-EA7C-4B1B-9D73-E2551851FAB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0786BE5-D2A3-4BF0-8B30-D7403E61B3DC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b="1" dirty="0"/>
              <a:t>TOPLANTI ÇEŞİTLERİ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KONFERANS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622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Konferans</a:t>
            </a:r>
            <a:r>
              <a:rPr lang="en-US" dirty="0"/>
              <a:t> </a:t>
            </a:r>
            <a:r>
              <a:rPr lang="en-US" dirty="0" err="1"/>
              <a:t>planı</a:t>
            </a:r>
            <a:r>
              <a:rPr lang="en-US" dirty="0"/>
              <a:t> </a:t>
            </a:r>
            <a:r>
              <a:rPr lang="en-US" dirty="0" err="1"/>
              <a:t>hazırlarken</a:t>
            </a:r>
            <a:r>
              <a:rPr lang="en-US" dirty="0"/>
              <a:t> </a:t>
            </a:r>
            <a:r>
              <a:rPr lang="en-US" dirty="0" err="1"/>
              <a:t>yapılması</a:t>
            </a:r>
            <a:r>
              <a:rPr lang="en-US" dirty="0"/>
              <a:t> </a:t>
            </a:r>
            <a:r>
              <a:rPr lang="en-US" dirty="0" err="1"/>
              <a:t>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Görsel </a:t>
            </a:r>
            <a:r>
              <a:rPr lang="tr-TR" dirty="0"/>
              <a:t>ve işitsel donatıları hazırlayınız. (afiş, </a:t>
            </a:r>
            <a:r>
              <a:rPr lang="tr-TR" dirty="0" err="1"/>
              <a:t>sinevizyon</a:t>
            </a:r>
            <a:r>
              <a:rPr lang="tr-TR" dirty="0"/>
              <a:t>, bilgisayar, </a:t>
            </a:r>
            <a:r>
              <a:rPr lang="tr-TR" dirty="0" err="1"/>
              <a:t>mik-rofon</a:t>
            </a:r>
            <a:r>
              <a:rPr lang="tr-TR" dirty="0"/>
              <a:t> vb.)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Etkinlik </a:t>
            </a:r>
            <a:r>
              <a:rPr lang="tr-TR" dirty="0"/>
              <a:t>hazırlayınız. (kahve molası, müzik)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Konferansın </a:t>
            </a:r>
            <a:r>
              <a:rPr lang="tr-TR" dirty="0"/>
              <a:t>güvenliğini sağlayınız.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Ulaşımı </a:t>
            </a:r>
            <a:r>
              <a:rPr lang="tr-TR" dirty="0"/>
              <a:t>sağlayınız.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Konferans </a:t>
            </a:r>
            <a:r>
              <a:rPr lang="tr-TR" dirty="0"/>
              <a:t>sonunda katılımcıya armağan veriniz, çiçek, plaket vs.)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Konferans </a:t>
            </a:r>
            <a:r>
              <a:rPr lang="tr-TR" dirty="0"/>
              <a:t>sonunda sonuç raporu hazırlayınız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1084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Konferans</a:t>
            </a:r>
            <a:r>
              <a:rPr lang="en-US" dirty="0"/>
              <a:t> </a:t>
            </a:r>
            <a:r>
              <a:rPr lang="en-US" dirty="0" err="1"/>
              <a:t>öncesi</a:t>
            </a:r>
            <a:r>
              <a:rPr lang="en-US" dirty="0"/>
              <a:t> </a:t>
            </a:r>
            <a:r>
              <a:rPr lang="en-US" dirty="0" err="1"/>
              <a:t>yapılması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hazırlıklar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Mekân araştırılması,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Zamanın </a:t>
            </a:r>
            <a:r>
              <a:rPr lang="tr-TR" dirty="0"/>
              <a:t>belirlenmesi,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Gelir </a:t>
            </a:r>
            <a:r>
              <a:rPr lang="tr-TR" dirty="0"/>
              <a:t>– gider bütçesi hazırlanması (maliyet hesabı)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Duyuru </a:t>
            </a:r>
            <a:r>
              <a:rPr lang="tr-TR" dirty="0"/>
              <a:t>işlemleri; elektronik ortam, afiş, </a:t>
            </a:r>
            <a:r>
              <a:rPr lang="tr-TR" dirty="0" err="1"/>
              <a:t>borşür</a:t>
            </a:r>
            <a:r>
              <a:rPr lang="tr-TR" dirty="0"/>
              <a:t> hazırlama ve sağlanması,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Teknik </a:t>
            </a:r>
            <a:r>
              <a:rPr lang="tr-TR" dirty="0"/>
              <a:t>ekipmanlar; ses, aydınlatma sistemlerinin düzenlenmesi</a:t>
            </a:r>
            <a:r>
              <a:rPr lang="tr-TR" dirty="0" smtClean="0"/>
              <a:t>,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0132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Konferans</a:t>
            </a:r>
            <a:r>
              <a:rPr lang="en-US" dirty="0"/>
              <a:t> </a:t>
            </a:r>
            <a:r>
              <a:rPr lang="en-US" dirty="0" err="1"/>
              <a:t>öncesi</a:t>
            </a:r>
            <a:r>
              <a:rPr lang="en-US" dirty="0"/>
              <a:t> </a:t>
            </a:r>
            <a:r>
              <a:rPr lang="en-US" dirty="0" err="1"/>
              <a:t>yapılması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hazırlıklar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Fotoğraf </a:t>
            </a:r>
            <a:r>
              <a:rPr lang="tr-TR" dirty="0"/>
              <a:t>ve video çekimlerinin ayarlanması,</a:t>
            </a:r>
          </a:p>
          <a:p>
            <a:pPr algn="just">
              <a:lnSpc>
                <a:spcPct val="150000"/>
              </a:lnSpc>
            </a:pPr>
            <a:r>
              <a:rPr lang="tr-TR" smtClean="0"/>
              <a:t>Mekân </a:t>
            </a:r>
            <a:r>
              <a:rPr lang="tr-TR" dirty="0"/>
              <a:t>dekorasyonunun planlanması,</a:t>
            </a:r>
          </a:p>
          <a:p>
            <a:pPr algn="just">
              <a:lnSpc>
                <a:spcPct val="150000"/>
              </a:lnSpc>
            </a:pPr>
            <a:r>
              <a:rPr lang="tr-TR" dirty="0" err="1" smtClean="0"/>
              <a:t>Catering</a:t>
            </a:r>
            <a:r>
              <a:rPr lang="tr-TR" dirty="0" smtClean="0"/>
              <a:t> </a:t>
            </a:r>
            <a:r>
              <a:rPr lang="tr-TR" dirty="0"/>
              <a:t>hizmetinin belirlenmesi ve temin edilmesi,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Davetli </a:t>
            </a:r>
            <a:r>
              <a:rPr lang="tr-TR" dirty="0"/>
              <a:t>listesi hazırlaması,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Konferans </a:t>
            </a:r>
            <a:r>
              <a:rPr lang="tr-TR" dirty="0"/>
              <a:t>güvenliğinin sağlanması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3417006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Yusuf </a:t>
            </a:r>
            <a:r>
              <a:rPr lang="tr-TR" dirty="0" err="1"/>
              <a:t>Aymankuy</a:t>
            </a:r>
            <a:r>
              <a:rPr lang="tr-TR" dirty="0"/>
              <a:t>, 1996,‘Kongre Turizminin Gelişimi ve Türkiye’de Kongre Turizmi’, Turizmde Seçme Makaleler: 24  Turizm Geliştir ve Eğitim Vakfı, 37, İSTANBUL,S.17-32</a:t>
            </a:r>
          </a:p>
          <a:p>
            <a:r>
              <a:rPr lang="tr-TR" dirty="0"/>
              <a:t>Yusuf Aymankuy,1997, ‘Türkiye’de Geliştirilebilir Turizm Şekli Olarak Kongre Turizmi ve İzmir İl Merkezi Örnek Uygulaması’, Balıkesir </a:t>
            </a:r>
            <a:r>
              <a:rPr lang="tr-TR" dirty="0" err="1"/>
              <a:t>Üniversitesi,Sosyal</a:t>
            </a:r>
            <a:r>
              <a:rPr lang="tr-TR" dirty="0"/>
              <a:t> Bilimler Enstitüsü Doktora Tezi, BALIKESİR (Yayınlanmış)</a:t>
            </a:r>
          </a:p>
          <a:p>
            <a:r>
              <a:rPr lang="tr-TR" dirty="0" err="1"/>
              <a:t>Beykan</a:t>
            </a:r>
            <a:r>
              <a:rPr lang="tr-TR" dirty="0"/>
              <a:t> Çizel,1999, ‘Kongre Turizmi, Kongre Organizasyonu ve Antalya Bölgesinin Kongre Turizmi </a:t>
            </a:r>
            <a:r>
              <a:rPr lang="tr-TR" dirty="0" err="1"/>
              <a:t>Potansiyeli,Sorunları</a:t>
            </a:r>
            <a:r>
              <a:rPr lang="tr-TR" dirty="0"/>
              <a:t> ve Gelecekteki Beklentilerine Yönelik Araştırma’ , Akdeniz Üniversitesi, Sosyal Bilimler Enstitüsü Yüksek Lisans Tezi, ANTALYA (Yayınlanmamış)</a:t>
            </a:r>
          </a:p>
          <a:p>
            <a:r>
              <a:rPr lang="tr-TR" dirty="0"/>
              <a:t>Özen Dallı, 1996, 1996 ‘Kongre Turizmi İle İlgili İstatistikler’, Turizmde Seçme Makaleler:24 </a:t>
            </a:r>
            <a:r>
              <a:rPr lang="tr-TR" dirty="0" err="1"/>
              <a:t>Tugev</a:t>
            </a:r>
            <a:r>
              <a:rPr lang="tr-TR" dirty="0"/>
              <a:t> Yayını,No:37 İSTANBUL,S.60-102</a:t>
            </a:r>
          </a:p>
          <a:p>
            <a:r>
              <a:rPr lang="tr-TR" dirty="0"/>
              <a:t>İrfan Devranoğlu,1991, ‘Kongre Turizmi: İmkanlar ve Sorunları’ , TÜRSAB Dergisi, Haziran, Sayı: 15, İSTANBUL,S.11-13</a:t>
            </a:r>
          </a:p>
          <a:p>
            <a:r>
              <a:rPr lang="tr-TR" dirty="0"/>
              <a:t>Yılmaz Özen,1997, ‘Kongre Turizmi ve Kongre Organizasyonları Tekniği’ , TÜRSAB  Yayınları, </a:t>
            </a:r>
            <a:r>
              <a:rPr lang="tr-TR" dirty="0" smtClean="0"/>
              <a:t>ANKARA</a:t>
            </a:r>
            <a:endParaRPr lang="en-US" dirty="0" smtClean="0"/>
          </a:p>
          <a:p>
            <a:r>
              <a:rPr lang="en-US" smtClean="0"/>
              <a:t>Megep</a:t>
            </a:r>
            <a:endParaRPr lang="tr-TR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3458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3050" indent="-273050" algn="ctr" fontAlgn="base">
              <a:spcBef>
                <a:spcPts val="600"/>
              </a:spcBef>
              <a:spcAft>
                <a:spcPct val="0"/>
              </a:spcAft>
              <a:buClr>
                <a:srgbClr val="0F6FC6"/>
              </a:buClr>
              <a:buSzPct val="70000"/>
              <a:buNone/>
            </a:pPr>
            <a:r>
              <a:rPr lang="en-US" altLang="tr-TR" sz="2400" b="1" i="1" dirty="0">
                <a:solidFill>
                  <a:srgbClr val="00B0F0"/>
                </a:solidFill>
                <a:latin typeface="Century Schoolbook"/>
                <a:ea typeface="ＭＳ Ｐゴシック" pitchFamily="34" charset="-128"/>
              </a:rPr>
              <a:t>KATILIMC</a:t>
            </a:r>
            <a:r>
              <a:rPr lang="tr-TR" altLang="tr-TR" sz="2400" b="1" i="1" dirty="0">
                <a:solidFill>
                  <a:srgbClr val="00B0F0"/>
                </a:solidFill>
                <a:latin typeface="Century Schoolbook"/>
                <a:ea typeface="ＭＳ Ｐゴシック" pitchFamily="34" charset="-128"/>
              </a:rPr>
              <a:t>I </a:t>
            </a:r>
            <a:r>
              <a:rPr lang="en-US" altLang="tr-TR" sz="2400" b="1" i="1" dirty="0">
                <a:solidFill>
                  <a:srgbClr val="00B0F0"/>
                </a:solidFill>
                <a:latin typeface="Century Schoolbook"/>
                <a:ea typeface="ＭＳ Ｐゴシック" pitchFamily="34" charset="-128"/>
              </a:rPr>
              <a:t>SAY</a:t>
            </a:r>
            <a:r>
              <a:rPr lang="tr-TR" altLang="tr-TR" sz="2400" b="1" i="1" dirty="0">
                <a:solidFill>
                  <a:srgbClr val="00B0F0"/>
                </a:solidFill>
                <a:latin typeface="Century Schoolbook"/>
                <a:ea typeface="ＭＳ Ｐゴシック" pitchFamily="34" charset="-128"/>
              </a:rPr>
              <a:t>I</a:t>
            </a:r>
            <a:r>
              <a:rPr lang="en-US" altLang="tr-TR" sz="2400" b="1" i="1" dirty="0">
                <a:solidFill>
                  <a:srgbClr val="00B0F0"/>
                </a:solidFill>
                <a:latin typeface="Century Schoolbook"/>
                <a:ea typeface="ＭＳ Ｐゴシック" pitchFamily="34" charset="-128"/>
              </a:rPr>
              <a:t>S</a:t>
            </a:r>
            <a:r>
              <a:rPr lang="tr-TR" altLang="tr-TR" sz="2400" b="1" i="1" dirty="0">
                <a:solidFill>
                  <a:srgbClr val="00B0F0"/>
                </a:solidFill>
                <a:latin typeface="Century Schoolbook"/>
                <a:ea typeface="ＭＳ Ｐゴシック" pitchFamily="34" charset="-128"/>
              </a:rPr>
              <a:t>I </a:t>
            </a:r>
          </a:p>
          <a:p>
            <a:pPr marL="273050" indent="-273050" algn="ctr" fontAlgn="base">
              <a:spcBef>
                <a:spcPts val="600"/>
              </a:spcBef>
              <a:spcAft>
                <a:spcPct val="0"/>
              </a:spcAft>
              <a:buClr>
                <a:srgbClr val="0F6FC6"/>
              </a:buClr>
              <a:buSzPct val="70000"/>
              <a:buNone/>
            </a:pPr>
            <a:endParaRPr lang="tr-TR" altLang="tr-TR" sz="2400" b="1" i="1" dirty="0">
              <a:solidFill>
                <a:srgbClr val="00B0F0"/>
              </a:solidFill>
              <a:latin typeface="Century Schoolbook"/>
              <a:ea typeface="ＭＳ Ｐゴシック" pitchFamily="34" charset="-128"/>
            </a:endParaRPr>
          </a:p>
          <a:p>
            <a:pPr marL="273050" indent="-273050" fontAlgn="base">
              <a:spcBef>
                <a:spcPts val="600"/>
              </a:spcBef>
              <a:spcAft>
                <a:spcPct val="0"/>
              </a:spcAft>
              <a:buClr>
                <a:srgbClr val="0F6FC6"/>
              </a:buClr>
              <a:buSzPct val="70000"/>
              <a:buNone/>
            </a:pPr>
            <a:r>
              <a:rPr lang="tr-TR" altLang="tr-TR" sz="2400" b="1" dirty="0">
                <a:solidFill>
                  <a:srgbClr val="00B0F0"/>
                </a:solidFill>
                <a:latin typeface="Century Schoolbook"/>
                <a:ea typeface="ＭＳ Ｐゴシック" pitchFamily="34" charset="-128"/>
              </a:rPr>
              <a:t>*</a:t>
            </a:r>
            <a:r>
              <a:rPr lang="tr-TR" altLang="tr-TR" sz="2400" u="sng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 </a:t>
            </a:r>
            <a:r>
              <a:rPr lang="en-US" altLang="tr-TR" sz="2400" u="sng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50' </a:t>
            </a:r>
            <a:r>
              <a:rPr lang="tr-TR" altLang="tr-TR" sz="2400" u="sng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y</a:t>
            </a:r>
            <a:r>
              <a:rPr lang="en-US" altLang="tr-TR" sz="2400" u="sng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e </a:t>
            </a:r>
            <a:r>
              <a:rPr lang="en-US" altLang="tr-TR" sz="2400" u="sng" dirty="0" err="1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kadar</a:t>
            </a:r>
            <a:r>
              <a:rPr lang="en-US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 </a:t>
            </a:r>
            <a:r>
              <a:rPr lang="tr-TR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 		</a:t>
            </a:r>
            <a:r>
              <a:rPr lang="en-US" altLang="tr-TR" sz="2400" dirty="0" smtClean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	</a:t>
            </a:r>
            <a:r>
              <a:rPr lang="tr-TR" altLang="tr-TR" sz="2400" b="1" dirty="0" smtClean="0">
                <a:solidFill>
                  <a:srgbClr val="00B0F0"/>
                </a:solidFill>
                <a:latin typeface="Century Schoolbook"/>
                <a:ea typeface="ＭＳ Ｐゴシック" pitchFamily="34" charset="-128"/>
              </a:rPr>
              <a:t>*</a:t>
            </a:r>
            <a:r>
              <a:rPr lang="tr-TR" altLang="tr-TR" sz="2400" u="sng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50-300</a:t>
            </a:r>
            <a:r>
              <a:rPr lang="tr-TR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	    </a:t>
            </a:r>
            <a:r>
              <a:rPr lang="en-US" altLang="tr-TR" sz="2400" dirty="0" smtClean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	</a:t>
            </a:r>
            <a:r>
              <a:rPr lang="tr-TR" altLang="tr-TR" sz="2400" dirty="0" smtClean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 </a:t>
            </a:r>
            <a:r>
              <a:rPr lang="en-US" altLang="tr-TR" sz="2400" dirty="0" smtClean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	</a:t>
            </a:r>
            <a:r>
              <a:rPr lang="tr-TR" altLang="tr-TR" sz="2400" b="1" dirty="0" smtClean="0">
                <a:solidFill>
                  <a:srgbClr val="00B0F0"/>
                </a:solidFill>
                <a:latin typeface="Century Schoolbook"/>
                <a:ea typeface="ＭＳ Ｐゴシック" pitchFamily="34" charset="-128"/>
              </a:rPr>
              <a:t>*</a:t>
            </a:r>
            <a:r>
              <a:rPr lang="tr-TR" altLang="tr-TR" sz="2400" u="sng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300 ve yukarısı</a:t>
            </a:r>
          </a:p>
          <a:p>
            <a:pPr marL="273050" indent="-273050" fontAlgn="base">
              <a:spcBef>
                <a:spcPts val="600"/>
              </a:spcBef>
              <a:spcAft>
                <a:spcPct val="0"/>
              </a:spcAft>
              <a:buClr>
                <a:srgbClr val="0F6FC6"/>
              </a:buClr>
              <a:buSzPct val="70000"/>
              <a:buNone/>
            </a:pPr>
            <a:r>
              <a:rPr lang="en-US" altLang="tr-TR" sz="2400" dirty="0" err="1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Seminerler</a:t>
            </a:r>
            <a:r>
              <a:rPr lang="en-US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 </a:t>
            </a:r>
            <a:r>
              <a:rPr lang="tr-TR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			</a:t>
            </a:r>
            <a:r>
              <a:rPr lang="en-US" altLang="tr-TR" sz="2400" dirty="0" smtClean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	</a:t>
            </a:r>
            <a:r>
              <a:rPr lang="en-US" altLang="tr-TR" sz="2400" dirty="0" err="1" smtClean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Oturu</a:t>
            </a:r>
            <a:r>
              <a:rPr lang="tr-TR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m</a:t>
            </a:r>
            <a:r>
              <a:rPr lang="en-US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lar</a:t>
            </a:r>
            <a:r>
              <a:rPr lang="tr-TR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		</a:t>
            </a:r>
            <a:r>
              <a:rPr lang="en-US" altLang="tr-TR" sz="2400" dirty="0" smtClean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	</a:t>
            </a:r>
            <a:r>
              <a:rPr lang="tr-TR" altLang="tr-TR" sz="2400" dirty="0" smtClean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Kongreler</a:t>
            </a:r>
            <a:endParaRPr lang="tr-TR" altLang="tr-TR" sz="2400" dirty="0">
              <a:solidFill>
                <a:prstClr val="black"/>
              </a:solidFill>
              <a:latin typeface="Century Schoolbook"/>
              <a:ea typeface="ＭＳ Ｐゴシック" pitchFamily="34" charset="-128"/>
            </a:endParaRPr>
          </a:p>
          <a:p>
            <a:pPr marL="273050" indent="-273050" fontAlgn="base">
              <a:spcBef>
                <a:spcPts val="600"/>
              </a:spcBef>
              <a:spcAft>
                <a:spcPct val="0"/>
              </a:spcAft>
              <a:buClr>
                <a:srgbClr val="0F6FC6"/>
              </a:buClr>
              <a:buSzPct val="70000"/>
              <a:buNone/>
            </a:pPr>
            <a:r>
              <a:rPr lang="en-US" altLang="tr-TR" sz="2400" dirty="0" err="1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Kolokyumlar</a:t>
            </a:r>
            <a:r>
              <a:rPr lang="en-US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 </a:t>
            </a:r>
            <a:r>
              <a:rPr lang="tr-TR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	</a:t>
            </a:r>
            <a:r>
              <a:rPr lang="en-US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 </a:t>
            </a:r>
            <a:r>
              <a:rPr lang="tr-TR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		</a:t>
            </a:r>
            <a:r>
              <a:rPr lang="en-US" altLang="tr-TR" sz="2400" dirty="0" err="1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Konferanslar</a:t>
            </a:r>
            <a:endParaRPr lang="tr-TR" altLang="tr-TR" sz="2400" dirty="0">
              <a:solidFill>
                <a:prstClr val="black"/>
              </a:solidFill>
              <a:latin typeface="Century Schoolbook"/>
              <a:ea typeface="ＭＳ Ｐゴシック" pitchFamily="34" charset="-128"/>
            </a:endParaRPr>
          </a:p>
          <a:p>
            <a:pPr marL="273050" indent="-273050" fontAlgn="base">
              <a:spcBef>
                <a:spcPts val="600"/>
              </a:spcBef>
              <a:spcAft>
                <a:spcPct val="0"/>
              </a:spcAft>
              <a:buClr>
                <a:srgbClr val="0F6FC6"/>
              </a:buClr>
              <a:buSzPct val="70000"/>
              <a:buNone/>
            </a:pPr>
            <a:r>
              <a:rPr lang="en-US" altLang="tr-TR" sz="2400" dirty="0" err="1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Çal</a:t>
            </a:r>
            <a:r>
              <a:rPr lang="tr-TR" altLang="tr-TR" sz="2400" dirty="0" err="1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ış</a:t>
            </a:r>
            <a:r>
              <a:rPr lang="en-US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ma </a:t>
            </a:r>
            <a:r>
              <a:rPr lang="en-US" altLang="tr-TR" sz="2400" dirty="0" err="1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grup</a:t>
            </a:r>
            <a:r>
              <a:rPr lang="en-US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 </a:t>
            </a:r>
            <a:r>
              <a:rPr lang="en-US" altLang="tr-TR" sz="2400" dirty="0" err="1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toplant</a:t>
            </a:r>
            <a:r>
              <a:rPr lang="tr-TR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ı</a:t>
            </a:r>
            <a:r>
              <a:rPr lang="en-US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s</a:t>
            </a:r>
            <a:r>
              <a:rPr lang="tr-TR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ı 	</a:t>
            </a:r>
            <a:r>
              <a:rPr lang="en-US" altLang="tr-TR" sz="2400" dirty="0" err="1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Sempozyumlar</a:t>
            </a:r>
            <a:endParaRPr lang="tr-TR" altLang="tr-TR" sz="2400" dirty="0">
              <a:solidFill>
                <a:prstClr val="black"/>
              </a:solidFill>
              <a:latin typeface="Century Schoolbook"/>
              <a:ea typeface="ＭＳ Ｐゴシック" pitchFamily="34" charset="-128"/>
            </a:endParaRPr>
          </a:p>
          <a:p>
            <a:pPr marL="273050" indent="-273050" fontAlgn="base">
              <a:spcBef>
                <a:spcPts val="600"/>
              </a:spcBef>
              <a:spcAft>
                <a:spcPct val="0"/>
              </a:spcAft>
              <a:buClr>
                <a:srgbClr val="0F6FC6"/>
              </a:buClr>
              <a:buSzPct val="70000"/>
              <a:buNone/>
            </a:pPr>
            <a:r>
              <a:rPr lang="en-US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(Workshop) </a:t>
            </a:r>
            <a:r>
              <a:rPr lang="tr-TR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			</a:t>
            </a:r>
            <a:r>
              <a:rPr lang="en-US" altLang="tr-TR" sz="2400" dirty="0" smtClean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	</a:t>
            </a:r>
            <a:r>
              <a:rPr lang="en-US" altLang="tr-TR" sz="2400" dirty="0" err="1" smtClean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Kolokyumlar</a:t>
            </a:r>
            <a:r>
              <a:rPr lang="en-US" altLang="tr-TR" sz="2400" dirty="0" smtClean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 </a:t>
            </a:r>
            <a:endParaRPr lang="tr-TR" altLang="tr-TR" sz="2400" dirty="0">
              <a:solidFill>
                <a:prstClr val="black"/>
              </a:solidFill>
              <a:latin typeface="Century Schoolbook"/>
              <a:ea typeface="ＭＳ Ｐゴシック" pitchFamily="34" charset="-128"/>
            </a:endParaRPr>
          </a:p>
          <a:p>
            <a:pPr marL="273050" indent="-273050" fontAlgn="base">
              <a:spcBef>
                <a:spcPts val="600"/>
              </a:spcBef>
              <a:spcAft>
                <a:spcPct val="0"/>
              </a:spcAft>
              <a:buClr>
                <a:srgbClr val="0F6FC6"/>
              </a:buClr>
              <a:buSzPct val="70000"/>
              <a:buNone/>
            </a:pPr>
            <a:r>
              <a:rPr lang="en-US" altLang="tr-TR" sz="2400" dirty="0" err="1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Müzakereler</a:t>
            </a:r>
            <a:r>
              <a:rPr lang="en-US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 </a:t>
            </a:r>
            <a:endParaRPr lang="tr-TR" altLang="tr-TR" sz="2400" dirty="0">
              <a:solidFill>
                <a:prstClr val="black"/>
              </a:solidFill>
              <a:latin typeface="Century Schoolbook"/>
              <a:ea typeface="ＭＳ Ｐゴシック" pitchFamily="34" charset="-128"/>
            </a:endParaRPr>
          </a:p>
          <a:p>
            <a:pPr marL="273050" indent="-273050" fontAlgn="base">
              <a:spcBef>
                <a:spcPts val="600"/>
              </a:spcBef>
              <a:spcAft>
                <a:spcPct val="0"/>
              </a:spcAft>
              <a:buClr>
                <a:srgbClr val="0F6FC6"/>
              </a:buClr>
              <a:buSzPct val="70000"/>
              <a:buNone/>
            </a:pPr>
            <a:r>
              <a:rPr lang="en-US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Tart</a:t>
            </a:r>
            <a:r>
              <a:rPr lang="tr-TR" altLang="tr-TR" sz="2400" dirty="0" err="1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ış</a:t>
            </a:r>
            <a:r>
              <a:rPr lang="en-US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malar </a:t>
            </a:r>
            <a:endParaRPr lang="tr-TR" altLang="tr-TR" sz="2400" dirty="0">
              <a:solidFill>
                <a:prstClr val="black"/>
              </a:solidFill>
              <a:latin typeface="Century Schoolbook"/>
              <a:ea typeface="ＭＳ Ｐゴシック" pitchFamily="34" charset="-128"/>
            </a:endParaRPr>
          </a:p>
          <a:p>
            <a:pPr marL="273050" indent="-273050" fontAlgn="base">
              <a:spcBef>
                <a:spcPts val="600"/>
              </a:spcBef>
              <a:spcAft>
                <a:spcPct val="0"/>
              </a:spcAft>
              <a:buClr>
                <a:srgbClr val="0F6FC6"/>
              </a:buClr>
              <a:buSzPct val="70000"/>
              <a:buNone/>
            </a:pPr>
            <a:r>
              <a:rPr lang="en-US" altLang="tr-TR" sz="2400" dirty="0" err="1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Komisyon</a:t>
            </a:r>
            <a:r>
              <a:rPr lang="en-US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 </a:t>
            </a:r>
            <a:r>
              <a:rPr lang="en-US" altLang="tr-TR" sz="2400" dirty="0" err="1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çal</a:t>
            </a:r>
            <a:r>
              <a:rPr lang="tr-TR" altLang="tr-TR" sz="2400" dirty="0" err="1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ış</a:t>
            </a:r>
            <a:r>
              <a:rPr lang="en-US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malar</a:t>
            </a:r>
            <a:r>
              <a:rPr lang="tr-TR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ı </a:t>
            </a:r>
          </a:p>
          <a:p>
            <a:pPr marL="273050" indent="-273050" fontAlgn="base">
              <a:spcBef>
                <a:spcPts val="600"/>
              </a:spcBef>
              <a:spcAft>
                <a:spcPct val="0"/>
              </a:spcAft>
              <a:buClr>
                <a:srgbClr val="0F6FC6"/>
              </a:buClr>
              <a:buSzPct val="70000"/>
              <a:buNone/>
            </a:pPr>
            <a:r>
              <a:rPr lang="en-US" altLang="tr-TR" sz="2400" dirty="0" err="1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Yuvarlak</a:t>
            </a:r>
            <a:r>
              <a:rPr lang="en-US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 masa to</a:t>
            </a:r>
            <a:r>
              <a:rPr lang="tr-TR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p</a:t>
            </a:r>
            <a:r>
              <a:rPr lang="en-US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la</a:t>
            </a:r>
            <a:r>
              <a:rPr lang="tr-TR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n</a:t>
            </a:r>
            <a:r>
              <a:rPr lang="en-US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t</a:t>
            </a:r>
            <a:r>
              <a:rPr lang="tr-TR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ı</a:t>
            </a:r>
            <a:r>
              <a:rPr lang="en-US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lar</a:t>
            </a:r>
            <a:r>
              <a:rPr lang="tr-TR" altLang="tr-TR" sz="2400" dirty="0">
                <a:solidFill>
                  <a:prstClr val="black"/>
                </a:solidFill>
                <a:latin typeface="Century Schoolbook"/>
                <a:ea typeface="ＭＳ Ｐゴシック" pitchFamily="34" charset="-128"/>
              </a:rPr>
              <a:t>ı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5641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Bir toplantının uluslararası olabilmesi için gerekenler: 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Katılımcı sayısının en az üç yüz olması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Katılımcıların en az % 40'ının yabancı olması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Katılımcıların en az 5 farklı ülkeden olması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Katılım süresinin en az üç gün olması.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2739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KONFERANS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Konferans, hedef kitleye belirli bir sürede iletilerin ya da çeşitli düşünce ve görüşlerin aktarılması amacıyla düzenlenir.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Bir konuya açıklık kazandırmak ya da bir konuda bilgi vermek amacıyla bilim, sanat, fikir adamları ve ilgili uzmanların yaptıkları hazırlıklı konuşmalara konferans denir. </a:t>
            </a:r>
            <a:r>
              <a:rPr lang="tr-TR" dirty="0" smtClean="0"/>
              <a:t>Konferansın </a:t>
            </a:r>
            <a:r>
              <a:rPr lang="tr-TR" dirty="0"/>
              <a:t>en belirgin özelliği, öğretici olmasıdır.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Bilimsel </a:t>
            </a:r>
            <a:r>
              <a:rPr lang="tr-TR" dirty="0"/>
              <a:t>bir düşünceyi, akademik bir konuyu, orijinal bir görüşü anlatmak, bir tezi </a:t>
            </a:r>
            <a:r>
              <a:rPr lang="tr-TR" dirty="0" smtClean="0"/>
              <a:t>savunmak</a:t>
            </a:r>
            <a:r>
              <a:rPr lang="tr-TR" dirty="0"/>
              <a:t>, hatta bir ürünü tanıtmak konferansın amaçları arasındadır.</a:t>
            </a:r>
          </a:p>
        </p:txBody>
      </p:sp>
    </p:spTree>
    <p:extLst>
      <p:ext uri="{BB962C8B-B14F-4D97-AF65-F5344CB8AC3E}">
        <p14:creationId xmlns:p14="http://schemas.microsoft.com/office/powerpoint/2010/main" val="3363879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KONFERANS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Konferansta dinleyicilerle konuşmacı arasında doğrudan diyalog kurulamadığı için, iletinin ne denli alındığının ölçülmesi oldukça zordur. Bu bağlamda konferansların tek yönlü bir iletişim aracı olduğu söylenebilir.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Konferans boyunca söylenenlerin yeterince ilgi çekebilmesi için konunun yeni ve güncel olmasının yanında, konuşmacının da hedef kitlenin yapısını ve psikolojisini bilerek metnini oluşturması ve görsel malzemelerle desteklemesi gerekmektedir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6962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KONFERANS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Konuşma </a:t>
            </a:r>
            <a:r>
              <a:rPr lang="tr-TR" dirty="0"/>
              <a:t>sonunda söylenenlerin kalıcı olması bakımından küçük bir tartışma ya da </a:t>
            </a:r>
            <a:r>
              <a:rPr lang="tr-TR" dirty="0" smtClean="0"/>
              <a:t>kısa </a:t>
            </a:r>
            <a:r>
              <a:rPr lang="tr-TR" dirty="0"/>
              <a:t>sorulara verilecek yanıtlar, dinleyicilerin konu hakkında gereksinim duydukları </a:t>
            </a:r>
            <a:r>
              <a:rPr lang="tr-TR" dirty="0" smtClean="0"/>
              <a:t>tamamlayıcı </a:t>
            </a:r>
            <a:r>
              <a:rPr lang="tr-TR" dirty="0"/>
              <a:t>bilgileri edinmelerini sağlayacaktır.</a:t>
            </a:r>
          </a:p>
        </p:txBody>
      </p:sp>
    </p:spTree>
    <p:extLst>
      <p:ext uri="{BB962C8B-B14F-4D97-AF65-F5344CB8AC3E}">
        <p14:creationId xmlns:p14="http://schemas.microsoft.com/office/powerpoint/2010/main" val="385974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Konferansı</a:t>
            </a:r>
            <a:r>
              <a:rPr lang="en-US" dirty="0"/>
              <a:t> </a:t>
            </a:r>
            <a:r>
              <a:rPr lang="en-US" dirty="0" err="1"/>
              <a:t>hazırlarken</a:t>
            </a:r>
            <a:r>
              <a:rPr lang="en-US" dirty="0"/>
              <a:t> </a:t>
            </a:r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önünde</a:t>
            </a:r>
            <a:r>
              <a:rPr lang="en-US" dirty="0"/>
              <a:t> </a:t>
            </a:r>
            <a:r>
              <a:rPr lang="en-US" dirty="0" err="1"/>
              <a:t>bulundurulması</a:t>
            </a:r>
            <a:r>
              <a:rPr lang="en-US" dirty="0"/>
              <a:t> </a:t>
            </a:r>
            <a:r>
              <a:rPr lang="en-US" dirty="0" err="1" smtClean="0"/>
              <a:t>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Dinleyicilerle konuşmacı arasında doğrudan diyalog kurulamaz.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İletilmek </a:t>
            </a:r>
            <a:r>
              <a:rPr lang="tr-TR" dirty="0"/>
              <a:t>istenenin ne denli alındığının ölçülmesi zordur.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Konuşmacı</a:t>
            </a:r>
            <a:r>
              <a:rPr lang="tr-TR" dirty="0"/>
              <a:t>, hedef kitlenin yapısı ve psikolojisini bilerek metnini </a:t>
            </a:r>
            <a:r>
              <a:rPr lang="tr-TR" dirty="0" smtClean="0"/>
              <a:t>oluşturmalıdır</a:t>
            </a:r>
            <a:r>
              <a:rPr lang="tr-TR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İlgi </a:t>
            </a:r>
            <a:r>
              <a:rPr lang="tr-TR" dirty="0"/>
              <a:t>çekmek için görsel malzemelerden yararlanılmalıdır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5352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Konferansı</a:t>
            </a:r>
            <a:r>
              <a:rPr lang="en-US" dirty="0"/>
              <a:t> </a:t>
            </a:r>
            <a:r>
              <a:rPr lang="en-US" dirty="0" err="1"/>
              <a:t>hazırlarken</a:t>
            </a:r>
            <a:r>
              <a:rPr lang="en-US" dirty="0"/>
              <a:t> </a:t>
            </a:r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önünde</a:t>
            </a:r>
            <a:r>
              <a:rPr lang="en-US" dirty="0"/>
              <a:t> </a:t>
            </a:r>
            <a:r>
              <a:rPr lang="en-US" dirty="0" err="1"/>
              <a:t>bulundurulması</a:t>
            </a:r>
            <a:r>
              <a:rPr lang="en-US" dirty="0"/>
              <a:t> </a:t>
            </a:r>
            <a:r>
              <a:rPr lang="en-US" dirty="0" err="1" smtClean="0"/>
              <a:t>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Konferansın </a:t>
            </a:r>
            <a:r>
              <a:rPr lang="tr-TR" dirty="0"/>
              <a:t>öğretici özelliği, nutuklardan farklıdır.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Beden </a:t>
            </a:r>
            <a:r>
              <a:rPr lang="tr-TR" dirty="0"/>
              <a:t>dili kullanılmalıdır.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Bilimsel </a:t>
            </a:r>
            <a:r>
              <a:rPr lang="tr-TR" dirty="0"/>
              <a:t>düşünce, akademik bir konu, orijinal bir görüş, bir tezi </a:t>
            </a:r>
            <a:r>
              <a:rPr lang="tr-TR" dirty="0" smtClean="0"/>
              <a:t>savunmak</a:t>
            </a:r>
            <a:r>
              <a:rPr lang="tr-TR" dirty="0"/>
              <a:t>, bir ürünü tanıtmak konferansın işlevidir.</a:t>
            </a:r>
          </a:p>
        </p:txBody>
      </p:sp>
    </p:spTree>
    <p:extLst>
      <p:ext uri="{BB962C8B-B14F-4D97-AF65-F5344CB8AC3E}">
        <p14:creationId xmlns:p14="http://schemas.microsoft.com/office/powerpoint/2010/main" val="2313317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Konferans</a:t>
            </a:r>
            <a:r>
              <a:rPr lang="en-US" dirty="0"/>
              <a:t> </a:t>
            </a:r>
            <a:r>
              <a:rPr lang="en-US" dirty="0" err="1"/>
              <a:t>planı</a:t>
            </a:r>
            <a:r>
              <a:rPr lang="en-US" dirty="0"/>
              <a:t> </a:t>
            </a:r>
            <a:r>
              <a:rPr lang="en-US" dirty="0" err="1"/>
              <a:t>hazırlarken</a:t>
            </a:r>
            <a:r>
              <a:rPr lang="en-US" dirty="0"/>
              <a:t> </a:t>
            </a:r>
            <a:r>
              <a:rPr lang="en-US" dirty="0" err="1"/>
              <a:t>yapılması</a:t>
            </a:r>
            <a:r>
              <a:rPr lang="en-US" dirty="0"/>
              <a:t> </a:t>
            </a:r>
            <a:r>
              <a:rPr lang="en-US" dirty="0" err="1"/>
              <a:t>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Konu belirleyiniz.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Konuşmacı </a:t>
            </a:r>
            <a:r>
              <a:rPr lang="tr-TR" dirty="0"/>
              <a:t>seçiniz ve temaya uygun mekânı araştırınız.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Mekânı </a:t>
            </a:r>
            <a:r>
              <a:rPr lang="tr-TR" dirty="0"/>
              <a:t>konferans düzeninde hazırlayınız.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Yer </a:t>
            </a:r>
            <a:r>
              <a:rPr lang="tr-TR" dirty="0"/>
              <a:t>ve tarihi belirleyiniz, maliyet hesabı yapınız.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Duyuru </a:t>
            </a:r>
            <a:r>
              <a:rPr lang="tr-TR" dirty="0"/>
              <a:t>ve tanıtım yapınız. (afiş, broşür vs</a:t>
            </a:r>
            <a:r>
              <a:rPr lang="tr-TR" dirty="0" smtClean="0"/>
              <a:t>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3303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20</TotalTime>
  <Words>614</Words>
  <Application>Microsoft Office PowerPoint</Application>
  <PresentationFormat>Geniş ekran</PresentationFormat>
  <Paragraphs>69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ＭＳ Ｐゴシック</vt:lpstr>
      <vt:lpstr>Arial</vt:lpstr>
      <vt:lpstr>Century Gothic</vt:lpstr>
      <vt:lpstr>Century Schoolbook</vt:lpstr>
      <vt:lpstr>Wingdings 3</vt:lpstr>
      <vt:lpstr>İyon Toplantı Odası</vt:lpstr>
      <vt:lpstr>TOPLANTI ÇEŞİTLERİ</vt:lpstr>
      <vt:lpstr>PowerPoint Sunusu</vt:lpstr>
      <vt:lpstr>PowerPoint Sunusu</vt:lpstr>
      <vt:lpstr>KONFERANS</vt:lpstr>
      <vt:lpstr>KONFERANS</vt:lpstr>
      <vt:lpstr>KONFERANS</vt:lpstr>
      <vt:lpstr>Konferansı hazırlarken göz önünde bulundurulması gerekenler</vt:lpstr>
      <vt:lpstr>Konferansı hazırlarken göz önünde bulundurulması gerekenler</vt:lpstr>
      <vt:lpstr>Konferans planı hazırlarken yapılması gerekenler</vt:lpstr>
      <vt:lpstr>Konferans planı hazırlarken yapılması gerekenler</vt:lpstr>
      <vt:lpstr>Konferans öncesi yapılması gereken hazırlıklar</vt:lpstr>
      <vt:lpstr>Konferans öncesi yapılması gereken hazırlıklar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YÖNETİMİ</dc:title>
  <dc:creator>Sinan</dc:creator>
  <cp:lastModifiedBy>Sinan</cp:lastModifiedBy>
  <cp:revision>13</cp:revision>
  <dcterms:created xsi:type="dcterms:W3CDTF">2020-09-16T15:14:07Z</dcterms:created>
  <dcterms:modified xsi:type="dcterms:W3CDTF">2020-09-16T16:03:14Z</dcterms:modified>
</cp:coreProperties>
</file>