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59" r:id="rId6"/>
    <p:sldId id="261" r:id="rId7"/>
    <p:sldId id="262" r:id="rId8"/>
    <p:sldId id="268" r:id="rId9"/>
    <p:sldId id="269" r:id="rId10"/>
    <p:sldId id="270" r:id="rId11"/>
    <p:sldId id="271" r:id="rId12"/>
    <p:sldId id="272"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226" y="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EDC2248-8AC8-4A0D-878B-A53575A7A7F1}" type="datetimeFigureOut">
              <a:rPr lang="tr-TR" smtClean="0"/>
              <a:pPr/>
              <a:t>20.10.2017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63D75C5-02D6-4DE6-8CB4-DBA0E77742F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DC2248-8AC8-4A0D-878B-A53575A7A7F1}" type="datetimeFigureOut">
              <a:rPr lang="tr-TR" smtClean="0"/>
              <a:pPr/>
              <a:t>20.10.2017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D75C5-02D6-4DE6-8CB4-DBA0E77742F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HASTANELER VE OLAĞAN DIŞI DURUMLAR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p:spPr>
        <p:txBody>
          <a:bodyPr>
            <a:noAutofit/>
          </a:bodyPr>
          <a:lstStyle/>
          <a:p>
            <a:r>
              <a:rPr lang="tr-TR" sz="3500" dirty="0" smtClean="0"/>
              <a:t>Olağan Dışı Durumlara Karşı Hazırlıklı Olmaya İsteksizlik</a:t>
            </a:r>
            <a:endParaRPr lang="tr-TR" sz="3500" dirty="0"/>
          </a:p>
        </p:txBody>
      </p:sp>
      <p:pic>
        <p:nvPicPr>
          <p:cNvPr id="22530" name="Picture 2"/>
          <p:cNvPicPr>
            <a:picLocks noChangeAspect="1" noChangeArrowheads="1"/>
          </p:cNvPicPr>
          <p:nvPr/>
        </p:nvPicPr>
        <p:blipFill>
          <a:blip r:embed="rId2"/>
          <a:srcRect/>
          <a:stretch>
            <a:fillRect/>
          </a:stretch>
        </p:blipFill>
        <p:spPr bwMode="auto">
          <a:xfrm>
            <a:off x="785786" y="1571612"/>
            <a:ext cx="7716374" cy="4000528"/>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p:spPr>
        <p:txBody>
          <a:bodyPr>
            <a:noAutofit/>
          </a:bodyPr>
          <a:lstStyle/>
          <a:p>
            <a:r>
              <a:rPr lang="tr-TR" sz="3500" dirty="0" smtClean="0"/>
              <a:t>Olağan Dışı Durum Planlarının Özellikleri</a:t>
            </a:r>
            <a:endParaRPr lang="tr-TR" sz="3500" dirty="0"/>
          </a:p>
        </p:txBody>
      </p:sp>
      <p:pic>
        <p:nvPicPr>
          <p:cNvPr id="23554" name="Picture 2"/>
          <p:cNvPicPr>
            <a:picLocks noChangeAspect="1" noChangeArrowheads="1"/>
          </p:cNvPicPr>
          <p:nvPr/>
        </p:nvPicPr>
        <p:blipFill>
          <a:blip r:embed="rId2"/>
          <a:srcRect/>
          <a:stretch>
            <a:fillRect/>
          </a:stretch>
        </p:blipFill>
        <p:spPr bwMode="auto">
          <a:xfrm>
            <a:off x="500034" y="1428736"/>
            <a:ext cx="8309022" cy="2500330"/>
          </a:xfrm>
          <a:prstGeom prst="rect">
            <a:avLst/>
          </a:prstGeom>
          <a:noFill/>
          <a:ln w="9525">
            <a:noFill/>
            <a:miter lim="800000"/>
            <a:headEnd/>
            <a:tailEnd/>
          </a:ln>
          <a:effectLst/>
        </p:spPr>
      </p:pic>
      <p:pic>
        <p:nvPicPr>
          <p:cNvPr id="23555" name="Picture 3"/>
          <p:cNvPicPr>
            <a:picLocks noChangeAspect="1" noChangeArrowheads="1"/>
          </p:cNvPicPr>
          <p:nvPr/>
        </p:nvPicPr>
        <p:blipFill>
          <a:blip r:embed="rId3"/>
          <a:srcRect/>
          <a:stretch>
            <a:fillRect/>
          </a:stretch>
        </p:blipFill>
        <p:spPr bwMode="auto">
          <a:xfrm>
            <a:off x="571472" y="3857628"/>
            <a:ext cx="8173122" cy="142876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620688"/>
            <a:ext cx="8229600" cy="2016224"/>
          </a:xfrm>
        </p:spPr>
        <p:txBody>
          <a:bodyPr>
            <a:noAutofit/>
          </a:bodyPr>
          <a:lstStyle/>
          <a:p>
            <a:pPr algn="l"/>
            <a:r>
              <a:rPr lang="tr-TR" sz="3500" u="sng" dirty="0" smtClean="0"/>
              <a:t>Kaynaklar</a:t>
            </a:r>
            <a:r>
              <a:rPr lang="tr-TR" sz="3500" dirty="0" smtClean="0"/>
              <a:t> </a:t>
            </a:r>
            <a:br>
              <a:rPr lang="tr-TR" sz="3500" dirty="0" smtClean="0"/>
            </a:br>
            <a:r>
              <a:rPr lang="tr-TR" sz="3500" dirty="0" smtClean="0"/>
              <a:t>Hacettepe Üniversitesi Hastaneleri Afet Planı</a:t>
            </a:r>
            <a:br>
              <a:rPr lang="tr-TR" sz="3500" dirty="0" smtClean="0"/>
            </a:br>
            <a:endParaRPr lang="tr-TR" sz="3500" dirty="0"/>
          </a:p>
        </p:txBody>
      </p:sp>
    </p:spTree>
    <p:extLst>
      <p:ext uri="{BB962C8B-B14F-4D97-AF65-F5344CB8AC3E}">
        <p14:creationId xmlns:p14="http://schemas.microsoft.com/office/powerpoint/2010/main" val="1241578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HAP’ın</a:t>
            </a:r>
            <a:r>
              <a:rPr lang="tr-TR" dirty="0" smtClean="0"/>
              <a:t> Ortaya Çıkışı</a:t>
            </a:r>
            <a:endParaRPr lang="tr-TR" dirty="0"/>
          </a:p>
        </p:txBody>
      </p:sp>
      <p:sp>
        <p:nvSpPr>
          <p:cNvPr id="3" name="2 İçerik Yer Tutucusu"/>
          <p:cNvSpPr>
            <a:spLocks noGrp="1"/>
          </p:cNvSpPr>
          <p:nvPr>
            <p:ph idx="1"/>
          </p:nvPr>
        </p:nvSpPr>
        <p:spPr>
          <a:xfrm>
            <a:off x="457200" y="1600200"/>
            <a:ext cx="8229600" cy="4972072"/>
          </a:xfrm>
        </p:spPr>
        <p:txBody>
          <a:bodyPr>
            <a:normAutofit fontScale="92500" lnSpcReduction="20000"/>
          </a:bodyPr>
          <a:lstStyle/>
          <a:p>
            <a:r>
              <a:rPr lang="tr-TR" dirty="0" smtClean="0"/>
              <a:t>1980 yılında ABD’de yerel, bölgesel ve federal düzeyde her türlü afete karşı ortak kullanılabilecek bir sistemin çalışmaları başladı (FIRESCOPE).</a:t>
            </a:r>
          </a:p>
          <a:p>
            <a:r>
              <a:rPr lang="tr-TR" dirty="0" err="1" smtClean="0"/>
              <a:t>Incident</a:t>
            </a:r>
            <a:r>
              <a:rPr lang="tr-TR" dirty="0" smtClean="0"/>
              <a:t> </a:t>
            </a:r>
            <a:r>
              <a:rPr lang="tr-TR" dirty="0" err="1" smtClean="0"/>
              <a:t>Command</a:t>
            </a:r>
            <a:r>
              <a:rPr lang="tr-TR" dirty="0" smtClean="0"/>
              <a:t> </a:t>
            </a:r>
            <a:r>
              <a:rPr lang="tr-TR" dirty="0" err="1" smtClean="0"/>
              <a:t>System</a:t>
            </a:r>
            <a:r>
              <a:rPr lang="tr-TR" dirty="0" smtClean="0"/>
              <a:t> adını aldı ve ülke çapında itfaiye teşkilatlarınca, sonraları sivil ve özel kuruluşlarca da kullanılmaya başlandı.</a:t>
            </a:r>
          </a:p>
          <a:p>
            <a:r>
              <a:rPr lang="tr-TR" dirty="0" smtClean="0"/>
              <a:t>1987’de </a:t>
            </a:r>
            <a:r>
              <a:rPr lang="tr-TR" dirty="0" err="1" smtClean="0"/>
              <a:t>Hospital</a:t>
            </a:r>
            <a:r>
              <a:rPr lang="tr-TR" dirty="0" smtClean="0"/>
              <a:t> </a:t>
            </a:r>
            <a:r>
              <a:rPr lang="tr-TR" dirty="0" err="1" smtClean="0"/>
              <a:t>Emergency</a:t>
            </a:r>
            <a:r>
              <a:rPr lang="tr-TR" dirty="0" smtClean="0"/>
              <a:t> </a:t>
            </a:r>
            <a:r>
              <a:rPr lang="tr-TR" dirty="0" err="1" smtClean="0"/>
              <a:t>Incident</a:t>
            </a:r>
            <a:r>
              <a:rPr lang="tr-TR" dirty="0" smtClean="0"/>
              <a:t> </a:t>
            </a:r>
            <a:r>
              <a:rPr lang="tr-TR" dirty="0" err="1" smtClean="0"/>
              <a:t>Command</a:t>
            </a:r>
            <a:r>
              <a:rPr lang="tr-TR" dirty="0" smtClean="0"/>
              <a:t> </a:t>
            </a:r>
            <a:r>
              <a:rPr lang="tr-TR" dirty="0" err="1" smtClean="0"/>
              <a:t>System</a:t>
            </a:r>
            <a:r>
              <a:rPr lang="tr-TR" dirty="0" smtClean="0"/>
              <a:t> – HEICS</a:t>
            </a:r>
          </a:p>
          <a:p>
            <a:r>
              <a:rPr lang="tr-TR" dirty="0" smtClean="0"/>
              <a:t>1991 ve 1992’de revizyon</a:t>
            </a:r>
          </a:p>
          <a:p>
            <a:r>
              <a:rPr lang="tr-TR" dirty="0" smtClean="0"/>
              <a:t>1997’de son halini aldı.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Neden Hastane Afet Planı (HAP)?</a:t>
            </a:r>
            <a:endParaRPr lang="tr-TR" dirty="0"/>
          </a:p>
        </p:txBody>
      </p:sp>
      <p:sp>
        <p:nvSpPr>
          <p:cNvPr id="3" name="2 İçerik Yer Tutucusu"/>
          <p:cNvSpPr>
            <a:spLocks noGrp="1"/>
          </p:cNvSpPr>
          <p:nvPr>
            <p:ph idx="1"/>
          </p:nvPr>
        </p:nvSpPr>
        <p:spPr/>
        <p:txBody>
          <a:bodyPr>
            <a:normAutofit lnSpcReduction="10000"/>
          </a:bodyPr>
          <a:lstStyle/>
          <a:p>
            <a:r>
              <a:rPr lang="tr-TR" dirty="0" smtClean="0"/>
              <a:t>Hastaneler için afet?</a:t>
            </a:r>
          </a:p>
          <a:p>
            <a:r>
              <a:rPr lang="tr-TR" dirty="0" smtClean="0"/>
              <a:t>Hastanelerin afetlerdeki kritik rolü</a:t>
            </a:r>
          </a:p>
          <a:p>
            <a:r>
              <a:rPr lang="tr-TR" b="1" i="1" dirty="0" smtClean="0"/>
              <a:t>HAP</a:t>
            </a:r>
            <a:r>
              <a:rPr lang="tr-TR" dirty="0" smtClean="0"/>
              <a:t>; afet sırasında süratle olaya müdahale eden, belirli bir sistem içinde olaya yaklaşan, müdahale eden kişilerin görev tanımlarının açık ve net biçimde yapıldığı, düzenli kayıtların büyük önem taşıdığı ve her alanda ortak dilin kullanıldığı afetle mücadele sistemidir.</a:t>
            </a:r>
          </a:p>
          <a:p>
            <a:r>
              <a:rPr lang="tr-TR" dirty="0" smtClean="0"/>
              <a:t>Olağandışı durum</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Olağan Dışı Durumlar</a:t>
            </a:r>
            <a:endParaRPr lang="tr-TR" dirty="0"/>
          </a:p>
        </p:txBody>
      </p:sp>
      <p:pic>
        <p:nvPicPr>
          <p:cNvPr id="16386" name="Picture 2"/>
          <p:cNvPicPr>
            <a:picLocks noChangeAspect="1" noChangeArrowheads="1"/>
          </p:cNvPicPr>
          <p:nvPr/>
        </p:nvPicPr>
        <p:blipFill>
          <a:blip r:embed="rId2"/>
          <a:srcRect/>
          <a:stretch>
            <a:fillRect/>
          </a:stretch>
        </p:blipFill>
        <p:spPr bwMode="auto">
          <a:xfrm>
            <a:off x="714348" y="1714488"/>
            <a:ext cx="7776383" cy="4000528"/>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Olağan Dışı Durumlar</a:t>
            </a:r>
            <a:endParaRPr lang="tr-TR" dirty="0"/>
          </a:p>
        </p:txBody>
      </p:sp>
      <p:pic>
        <p:nvPicPr>
          <p:cNvPr id="15362" name="Picture 2"/>
          <p:cNvPicPr>
            <a:picLocks noChangeAspect="1" noChangeArrowheads="1"/>
          </p:cNvPicPr>
          <p:nvPr/>
        </p:nvPicPr>
        <p:blipFill>
          <a:blip r:embed="rId2"/>
          <a:srcRect/>
          <a:stretch>
            <a:fillRect/>
          </a:stretch>
        </p:blipFill>
        <p:spPr bwMode="auto">
          <a:xfrm>
            <a:off x="428596" y="1714488"/>
            <a:ext cx="8215370" cy="4535251"/>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p:spPr>
        <p:txBody>
          <a:bodyPr/>
          <a:lstStyle/>
          <a:p>
            <a:r>
              <a:rPr lang="tr-TR" dirty="0" smtClean="0"/>
              <a:t>Olağan Dışı Durumların Farkı</a:t>
            </a:r>
            <a:endParaRPr lang="tr-TR" dirty="0"/>
          </a:p>
        </p:txBody>
      </p:sp>
      <p:pic>
        <p:nvPicPr>
          <p:cNvPr id="17410" name="Picture 2"/>
          <p:cNvPicPr>
            <a:picLocks noChangeAspect="1" noChangeArrowheads="1"/>
          </p:cNvPicPr>
          <p:nvPr/>
        </p:nvPicPr>
        <p:blipFill>
          <a:blip r:embed="rId2"/>
          <a:srcRect/>
          <a:stretch>
            <a:fillRect/>
          </a:stretch>
        </p:blipFill>
        <p:spPr bwMode="auto">
          <a:xfrm>
            <a:off x="357158" y="1071546"/>
            <a:ext cx="8501122" cy="5429288"/>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fontScale="90000"/>
          </a:bodyPr>
          <a:lstStyle/>
          <a:p>
            <a:pPr algn="l"/>
            <a:r>
              <a:rPr lang="tr-TR" sz="3500" dirty="0" smtClean="0"/>
              <a:t>Örnek:</a:t>
            </a:r>
            <a:endParaRPr lang="tr-TR" sz="3500" dirty="0"/>
          </a:p>
        </p:txBody>
      </p:sp>
      <p:pic>
        <p:nvPicPr>
          <p:cNvPr id="18434" name="Picture 2"/>
          <p:cNvPicPr>
            <a:picLocks noChangeAspect="1" noChangeArrowheads="1"/>
          </p:cNvPicPr>
          <p:nvPr/>
        </p:nvPicPr>
        <p:blipFill>
          <a:blip r:embed="rId2"/>
          <a:srcRect/>
          <a:stretch>
            <a:fillRect/>
          </a:stretch>
        </p:blipFill>
        <p:spPr bwMode="auto">
          <a:xfrm>
            <a:off x="428596" y="857232"/>
            <a:ext cx="8501122" cy="5818506"/>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p:spPr>
        <p:txBody>
          <a:bodyPr>
            <a:noAutofit/>
          </a:bodyPr>
          <a:lstStyle/>
          <a:p>
            <a:r>
              <a:rPr lang="tr-TR" sz="3500" dirty="0" smtClean="0"/>
              <a:t>Olağan Dışı Durumlara Karşı Hazırlıklı Olmaya İsteksizlik</a:t>
            </a:r>
            <a:endParaRPr lang="tr-TR" sz="3500" dirty="0"/>
          </a:p>
        </p:txBody>
      </p:sp>
      <p:pic>
        <p:nvPicPr>
          <p:cNvPr id="20482" name="Picture 2"/>
          <p:cNvPicPr>
            <a:picLocks noChangeAspect="1" noChangeArrowheads="1"/>
          </p:cNvPicPr>
          <p:nvPr/>
        </p:nvPicPr>
        <p:blipFill>
          <a:blip r:embed="rId2"/>
          <a:srcRect/>
          <a:stretch>
            <a:fillRect/>
          </a:stretch>
        </p:blipFill>
        <p:spPr bwMode="auto">
          <a:xfrm>
            <a:off x="928662" y="1428736"/>
            <a:ext cx="7715304" cy="4814921"/>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p:spPr>
        <p:txBody>
          <a:bodyPr>
            <a:noAutofit/>
          </a:bodyPr>
          <a:lstStyle/>
          <a:p>
            <a:r>
              <a:rPr lang="tr-TR" sz="3500" dirty="0" smtClean="0"/>
              <a:t>Olağan Dışı Durumlara Karşı Hazırlıklı Olmaya İsteksizlik</a:t>
            </a:r>
            <a:endParaRPr lang="tr-TR" sz="3500" dirty="0"/>
          </a:p>
        </p:txBody>
      </p:sp>
      <p:pic>
        <p:nvPicPr>
          <p:cNvPr id="21506" name="Picture 2"/>
          <p:cNvPicPr>
            <a:picLocks noChangeAspect="1" noChangeArrowheads="1"/>
          </p:cNvPicPr>
          <p:nvPr/>
        </p:nvPicPr>
        <p:blipFill>
          <a:blip r:embed="rId2"/>
          <a:srcRect/>
          <a:stretch>
            <a:fillRect/>
          </a:stretch>
        </p:blipFill>
        <p:spPr bwMode="auto">
          <a:xfrm>
            <a:off x="857224" y="1500174"/>
            <a:ext cx="7569276" cy="392909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165</Words>
  <Application>Microsoft Office PowerPoint</Application>
  <PresentationFormat>Ekran Gösterisi (4:3)</PresentationFormat>
  <Paragraphs>21</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Calibri</vt:lpstr>
      <vt:lpstr>Ofis Teması</vt:lpstr>
      <vt:lpstr>HASTANELER VE OLAĞAN DIŞI DURUMLAR</vt:lpstr>
      <vt:lpstr>HAP’ın Ortaya Çıkışı</vt:lpstr>
      <vt:lpstr>Neden Hastane Afet Planı (HAP)?</vt:lpstr>
      <vt:lpstr>Olağan Dışı Durumlar</vt:lpstr>
      <vt:lpstr>Olağan Dışı Durumlar</vt:lpstr>
      <vt:lpstr>Olağan Dışı Durumların Farkı</vt:lpstr>
      <vt:lpstr>Örnek:</vt:lpstr>
      <vt:lpstr>Olağan Dışı Durumlara Karşı Hazırlıklı Olmaya İsteksizlik</vt:lpstr>
      <vt:lpstr>Olağan Dışı Durumlara Karşı Hazırlıklı Olmaya İsteksizlik</vt:lpstr>
      <vt:lpstr>Olağan Dışı Durumlara Karşı Hazırlıklı Olmaya İsteksizlik</vt:lpstr>
      <vt:lpstr>Olağan Dışı Durum Planlarının Özellikleri</vt:lpstr>
      <vt:lpstr>Kaynaklar  Hacettepe Üniversitesi Hastaneleri Afet Planı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kullanicii</dc:creator>
  <cp:lastModifiedBy>Çağdaş</cp:lastModifiedBy>
  <cp:revision>15</cp:revision>
  <dcterms:created xsi:type="dcterms:W3CDTF">2014-10-31T07:12:38Z</dcterms:created>
  <dcterms:modified xsi:type="dcterms:W3CDTF">2017-10-20T17:49:21Z</dcterms:modified>
</cp:coreProperties>
</file>