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1"/>
  </p:notesMasterIdLst>
  <p:sldIdLst>
    <p:sldId id="349" r:id="rId2"/>
    <p:sldId id="289" r:id="rId3"/>
    <p:sldId id="373" r:id="rId4"/>
    <p:sldId id="411" r:id="rId5"/>
    <p:sldId id="412" r:id="rId6"/>
    <p:sldId id="413" r:id="rId7"/>
    <p:sldId id="304" r:id="rId8"/>
    <p:sldId id="350" r:id="rId9"/>
    <p:sldId id="404" r:id="rId10"/>
    <p:sldId id="405" r:id="rId11"/>
    <p:sldId id="351" r:id="rId12"/>
    <p:sldId id="377" r:id="rId13"/>
    <p:sldId id="417" r:id="rId14"/>
    <p:sldId id="418" r:id="rId15"/>
    <p:sldId id="419" r:id="rId16"/>
    <p:sldId id="330" r:id="rId17"/>
    <p:sldId id="414" r:id="rId18"/>
    <p:sldId id="415" r:id="rId19"/>
    <p:sldId id="364" r:id="rId20"/>
    <p:sldId id="416" r:id="rId21"/>
    <p:sldId id="333" r:id="rId22"/>
    <p:sldId id="407" r:id="rId23"/>
    <p:sldId id="408" r:id="rId24"/>
    <p:sldId id="409" r:id="rId25"/>
    <p:sldId id="410" r:id="rId26"/>
    <p:sldId id="399" r:id="rId27"/>
    <p:sldId id="400" r:id="rId28"/>
    <p:sldId id="420" r:id="rId29"/>
    <p:sldId id="346" r:id="rId30"/>
  </p:sldIdLst>
  <p:sldSz cx="9144000" cy="6858000" type="screen4x3"/>
  <p:notesSz cx="6858000" cy="9144000"/>
  <p:embeddedFontLst>
    <p:embeddedFont>
      <p:font typeface="华文楷体" pitchFamily="2" charset="-122"/>
      <p:regular r:id="rId32"/>
    </p:embeddedFont>
    <p:embeddedFont>
      <p:font typeface="华文隶书" pitchFamily="2" charset="-122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微软雅黑" pitchFamily="34" charset="-122"/>
      <p:regular r:id="rId38"/>
      <p:bold r:id="rId39"/>
    </p:embeddedFont>
    <p:embeddedFont>
      <p:font typeface="华文仿宋" pitchFamily="2" charset="-122"/>
      <p:regular r:id="rId40"/>
    </p:embeddedFont>
    <p:embeddedFont>
      <p:font typeface="Britannic Bold" pitchFamily="34" charset="0"/>
      <p:regular r:id="rId41"/>
    </p:embeddedFont>
  </p:embeddedFontLst>
  <p:custDataLst>
    <p:tags r:id="rId4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14" autoAdjust="0"/>
    <p:restoredTop sz="99055" autoAdjust="0"/>
  </p:normalViewPr>
  <p:slideViewPr>
    <p:cSldViewPr snapToGrid="0">
      <p:cViewPr varScale="1">
        <p:scale>
          <a:sx n="67" d="100"/>
          <a:sy n="67" d="100"/>
        </p:scale>
        <p:origin x="-906" y="-108"/>
      </p:cViewPr>
      <p:guideLst>
        <p:guide orient="horz" pos="217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2015-10-20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C2BCF-34A1-4184-8263-CA5F1C982360}" type="slidenum">
              <a:rPr lang="zh-CN" altLang="en-US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C2BCF-34A1-4184-8263-CA5F1C982360}" type="slidenum">
              <a:rPr lang="zh-CN" altLang="en-US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3028950"/>
            <a:ext cx="7037387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第二十课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/>
            </a:r>
            <a:br>
              <a:rPr kumimoji="0"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过新年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2  </a:t>
            </a: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2" y="1910685"/>
            <a:ext cx="7765031" cy="15143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2155507"/>
            <a:ext cx="6691312" cy="95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我知道，中国民乐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主要是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用民族乐器演奏的中国音乐</a:t>
            </a:r>
            <a:r>
              <a:rPr lang="zh-CN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刚来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的时候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，我不太习惯听民乐，可是现在我很爱听。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20" y="2000899"/>
            <a:ext cx="614964" cy="614964"/>
          </a:xfrm>
          <a:prstGeom prst="rect">
            <a:avLst/>
          </a:prstGeom>
        </p:spPr>
      </p:pic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238968" y="871648"/>
            <a:ext cx="8028765" cy="99305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918418" y="958441"/>
            <a:ext cx="7000676" cy="83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你知道吗？今天晚上听中国民乐，它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跟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西方音乐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很不一样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421" y="104535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44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253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2532" name="圆角矩形 3"/>
          <p:cNvSpPr>
            <a:spLocks noChangeArrowheads="1"/>
          </p:cNvSpPr>
          <p:nvPr/>
        </p:nvSpPr>
        <p:spPr bwMode="auto">
          <a:xfrm>
            <a:off x="2866357" y="2012282"/>
            <a:ext cx="2878502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endParaRPr lang="zh-CN" altLang="en-US" sz="3200">
              <a:solidFill>
                <a:srgbClr val="0C0C0C"/>
              </a:solidFill>
              <a:latin typeface="Calibri" charset="0"/>
              <a:cs typeface="Calibri" charset="0"/>
            </a:endParaRP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946650" y="2057651"/>
            <a:ext cx="2976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2800" b="1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</a:rPr>
              <a:t>要</a:t>
            </a:r>
            <a:r>
              <a:rPr kumimoji="0" lang="en-US" altLang="zh-CN" sz="2800" b="1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</a:rPr>
              <a:t>/</a:t>
            </a:r>
            <a:r>
              <a:rPr kumimoji="0" lang="zh-CN" altLang="en-US" sz="2800" b="1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</a:rPr>
              <a:t>让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sb.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do</a:t>
            </a:r>
            <a:r>
              <a:rPr kumimoji="0"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 </a:t>
            </a:r>
            <a:r>
              <a:rPr kumimoji="0" lang="en-US" altLang="zh-CN" sz="2800" b="1" dirty="0" err="1" smtClean="0">
                <a:latin typeface="华文楷体" charset="0"/>
                <a:ea typeface="华文楷体" charset="0"/>
                <a:cs typeface="华文楷体" charset="0"/>
              </a:rPr>
              <a:t>sth</a:t>
            </a:r>
            <a:r>
              <a:rPr kumimoji="0" lang="en-US" altLang="zh-CN" sz="2800" b="1" dirty="0" smtClean="0">
                <a:latin typeface="华文楷体" charset="0"/>
                <a:ea typeface="华文楷体" charset="0"/>
                <a:cs typeface="华文楷体" charset="0"/>
              </a:rPr>
              <a:t>.</a:t>
            </a:r>
            <a:endParaRPr kumimoji="0" lang="zh-TW" altLang="en-US" sz="2800" b="1" dirty="0"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1033463" y="2971454"/>
            <a:ext cx="1316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0" lang="zh-CN" altLang="en-US" sz="2800" b="1">
                <a:latin typeface="华文隶书" charset="0"/>
                <a:ea typeface="华文隶书" charset="0"/>
                <a:cs typeface="华文隶书" charset="0"/>
              </a:rPr>
              <a:t>读一读</a:t>
            </a:r>
          </a:p>
        </p:txBody>
      </p:sp>
      <p:sp>
        <p:nvSpPr>
          <p:cNvPr id="22535" name="圆角矩形 12"/>
          <p:cNvSpPr>
            <a:spLocks noChangeArrowheads="1"/>
          </p:cNvSpPr>
          <p:nvPr/>
        </p:nvSpPr>
        <p:spPr bwMode="auto">
          <a:xfrm>
            <a:off x="2169444" y="4077369"/>
            <a:ext cx="4728661" cy="156096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华文仿宋" charset="0"/>
                <a:ea typeface="华文仿宋" charset="0"/>
                <a:cs typeface="华文仿宋" charset="0"/>
              </a:rPr>
              <a:t>医生</a:t>
            </a:r>
            <a:r>
              <a:rPr lang="zh-CN" altLang="en-US" sz="2400" dirty="0">
                <a:solidFill>
                  <a:srgbClr val="FF0000"/>
                </a:solidFill>
                <a:latin typeface="华文仿宋" charset="0"/>
                <a:ea typeface="华文仿宋" charset="0"/>
                <a:cs typeface="华文仿宋" charset="0"/>
              </a:rPr>
              <a:t>让</a:t>
            </a:r>
            <a:r>
              <a:rPr lang="zh-CN" altLang="en-US" sz="2400" dirty="0">
                <a:latin typeface="华文仿宋" charset="0"/>
                <a:ea typeface="华文仿宋" charset="0"/>
                <a:cs typeface="华文仿宋" charset="0"/>
              </a:rPr>
              <a:t>我多喝水，多休息</a:t>
            </a:r>
            <a:r>
              <a:rPr lang="zh-CN" altLang="en-US" sz="2400" dirty="0" smtClean="0">
                <a:latin typeface="华文仿宋" charset="0"/>
                <a:ea typeface="华文仿宋" charset="0"/>
                <a:cs typeface="华文仿宋" charset="0"/>
              </a:rPr>
              <a:t>。</a:t>
            </a:r>
            <a:endParaRPr lang="en-US" altLang="zh-CN" sz="2400" dirty="0" smtClean="0">
              <a:latin typeface="华文仿宋" charset="0"/>
              <a:ea typeface="华文仿宋" charset="0"/>
              <a:cs typeface="华文仿宋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仿宋" charset="0"/>
                <a:ea typeface="华文仿宋" charset="0"/>
                <a:cs typeface="华文仿宋" charset="0"/>
              </a:rPr>
              <a:t>老师</a:t>
            </a:r>
            <a:r>
              <a:rPr lang="zh-CN" altLang="en-US" sz="2400" dirty="0" smtClean="0">
                <a:solidFill>
                  <a:srgbClr val="FF0000"/>
                </a:solidFill>
                <a:latin typeface="华文仿宋" charset="0"/>
                <a:ea typeface="华文仿宋" charset="0"/>
                <a:cs typeface="华文仿宋" charset="0"/>
              </a:rPr>
              <a:t>要</a:t>
            </a:r>
            <a:r>
              <a:rPr lang="zh-CN" altLang="en-US" sz="2400" dirty="0" smtClean="0">
                <a:latin typeface="华文仿宋" charset="0"/>
                <a:ea typeface="华文仿宋" charset="0"/>
                <a:cs typeface="华文仿宋" charset="0"/>
              </a:rPr>
              <a:t>我们明天一起去郊区。</a:t>
            </a:r>
            <a:endParaRPr lang="zh-CN" altLang="en-US" sz="2400" dirty="0">
              <a:latin typeface="华文仿宋" charset="0"/>
              <a:ea typeface="华文仿宋" charset="0"/>
              <a:cs typeface="华文仿宋" charset="0"/>
            </a:endParaRPr>
          </a:p>
        </p:txBody>
      </p:sp>
      <p:pic>
        <p:nvPicPr>
          <p:cNvPr id="2253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666654"/>
            <a:ext cx="111283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795259" y="1252120"/>
            <a:ext cx="7204814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他爸爸、妈妈</a:t>
            </a:r>
            <a:r>
              <a:rPr lang="zh-CN" altLang="en-US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要</a:t>
            </a:r>
            <a:r>
              <a:rPr lang="zh-CN" altLang="en-US" sz="28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我们跟他们一起过新年。</a:t>
            </a:r>
            <a:endParaRPr lang="zh-CN" altLang="en-US" sz="2800" b="1" dirty="0">
              <a:solidFill>
                <a:srgbClr val="0C0C0C"/>
              </a:solidFill>
              <a:latin typeface="华文楷体" charset="0"/>
              <a:ea typeface="华文楷体" charset="0"/>
              <a:cs typeface="华文楷体" charset="0"/>
              <a:sym typeface="华文楷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6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3562" name="矩形 8"/>
          <p:cNvSpPr>
            <a:spLocks noChangeArrowheads="1"/>
          </p:cNvSpPr>
          <p:nvPr/>
        </p:nvSpPr>
        <p:spPr bwMode="auto">
          <a:xfrm>
            <a:off x="948657" y="2053806"/>
            <a:ext cx="6980198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</a:rPr>
              <a:t>因为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现在天气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冷，</a:t>
            </a:r>
            <a:r>
              <a:rPr lang="zh-CN" altLang="en-US" sz="2800" b="1" dirty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</a:rPr>
              <a:t>所以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北京人常吃火锅。</a:t>
            </a:r>
            <a:endParaRPr lang="en-US" altLang="zh-CN" sz="2800" b="1" dirty="0" smtClean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7" y="1308350"/>
            <a:ext cx="3996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因为</a:t>
            </a:r>
            <a:r>
              <a:rPr lang="en-US" altLang="en-US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……</a:t>
            </a:r>
            <a:r>
              <a:rPr lang="zh-CN" altLang="en-US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所以</a:t>
            </a:r>
            <a:r>
              <a:rPr lang="en-US" altLang="zh-CN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……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9775" y="339165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填一填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2200250" y="4226595"/>
            <a:ext cx="2725611" cy="1942808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因为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……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，所以</a:t>
            </a: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/>
        </p:nvSpPr>
        <p:spPr bwMode="auto">
          <a:xfrm>
            <a:off x="4972601" y="4361759"/>
            <a:ext cx="1500187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没来上课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zh-CN" altLang="en-US" sz="20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又来晚了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zh-CN" altLang="en-US" sz="20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感冒了</a:t>
            </a:r>
            <a:endParaRPr lang="zh-CN" altLang="en-US" sz="2400" dirty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958313" y="4179197"/>
            <a:ext cx="1527175" cy="2149475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4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3562" name="矩形 8"/>
          <p:cNvSpPr>
            <a:spLocks noChangeArrowheads="1"/>
          </p:cNvSpPr>
          <p:nvPr/>
        </p:nvSpPr>
        <p:spPr bwMode="auto">
          <a:xfrm>
            <a:off x="948657" y="2053806"/>
            <a:ext cx="6980198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</a:rPr>
              <a:t>北京人天气热的时候也吃火锅。</a:t>
            </a:r>
          </a:p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</a:rPr>
              <a:t>过新年的时候，北京人不都吃涮羊肉。</a:t>
            </a:r>
          </a:p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</a:rPr>
              <a:t>刚来的时候，我不太习惯听民乐，可是现在我很爱听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</a:rPr>
              <a:t>。</a:t>
            </a:r>
            <a:endParaRPr lang="zh-CN" altLang="en-US" sz="2800" b="1" dirty="0"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7" y="1308350"/>
            <a:ext cx="3996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en-US" altLang="en-US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……</a:t>
            </a:r>
            <a:r>
              <a:rPr lang="zh-CN" altLang="en-US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的时候，</a:t>
            </a:r>
            <a:r>
              <a:rPr lang="en-US" altLang="zh-CN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……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68557" y="4412493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说一说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2425773" y="4190984"/>
            <a:ext cx="1811656" cy="2195176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路上车多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天气热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嗓子发炎</a:t>
            </a: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/>
        </p:nvSpPr>
        <p:spPr bwMode="auto">
          <a:xfrm>
            <a:off x="4972601" y="4361759"/>
            <a:ext cx="1804909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去郊区玩儿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坐地铁</a:t>
            </a: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zh-CN" sz="2400" dirty="0" smtClean="0">
              <a:latin typeface="华文仿宋"/>
              <a:ea typeface="华文仿宋"/>
              <a:cs typeface="华文仿宋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/>
                <a:ea typeface="华文仿宋"/>
                <a:cs typeface="华文仿宋"/>
              </a:rPr>
              <a:t>不能吃火锅</a:t>
            </a:r>
            <a:endParaRPr lang="zh-CN" altLang="en-US" sz="2400" dirty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958313" y="4179197"/>
            <a:ext cx="2044718" cy="2149475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8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3562" name="矩形 8"/>
          <p:cNvSpPr>
            <a:spLocks noChangeArrowheads="1"/>
          </p:cNvSpPr>
          <p:nvPr/>
        </p:nvSpPr>
        <p:spPr bwMode="auto">
          <a:xfrm>
            <a:off x="948657" y="2053806"/>
            <a:ext cx="6980198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</a:rPr>
              <a:t>他们可能开车去郊区玩儿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或者</a:t>
            </a: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</a:rPr>
              <a:t>去锻炼身体。</a:t>
            </a:r>
          </a:p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</a:rPr>
              <a:t>晚上看京剧、听音乐会</a:t>
            </a:r>
            <a:r>
              <a:rPr lang="zh-CN" altLang="en-US" sz="2800" b="1" dirty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</a:rPr>
              <a:t>或者</a:t>
            </a: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</a:rPr>
              <a:t>跟朋友聚会。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7" y="1308350"/>
            <a:ext cx="3996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en-US" altLang="en-US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……或者</a:t>
            </a:r>
            <a:r>
              <a:rPr lang="en-US" altLang="zh-CN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……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51643" y="3712152"/>
            <a:ext cx="37706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用“或者”回答问题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531171" y="4593761"/>
            <a:ext cx="5673643" cy="1709307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>
              <a:buFont typeface="Wingdings" charset="2"/>
              <a:buChar char="Ø"/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你过圣诞节的时候，常常做什么？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 marL="342900" indent="-342900">
              <a:buFont typeface="Wingdings" charset="2"/>
              <a:buChar char="Ø"/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 marL="342900" indent="-342900">
              <a:buFont typeface="Wingdings" charset="2"/>
              <a:buChar char="Ø"/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去朋友家聚会，可以送些什么礼物？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4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196850" y="6842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23562" name="矩形 8"/>
          <p:cNvSpPr>
            <a:spLocks noChangeArrowheads="1"/>
          </p:cNvSpPr>
          <p:nvPr/>
        </p:nvSpPr>
        <p:spPr bwMode="auto">
          <a:xfrm>
            <a:off x="948657" y="2053806"/>
            <a:ext cx="6980198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</a:rPr>
              <a:t>快点儿吧！</a:t>
            </a:r>
          </a:p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</a:rPr>
              <a:t>咱们得早点儿走。</a:t>
            </a:r>
          </a:p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</a:rPr>
              <a:t>咱们还要去听音乐会，所以得正式一点儿。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7" y="1308350"/>
            <a:ext cx="3996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en-US" altLang="zh-CN" sz="2800" b="1" dirty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Adj.+</a:t>
            </a:r>
            <a:r>
              <a:rPr lang="zh-CN" altLang="en-US" sz="2800" b="1" dirty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（一）点儿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51643" y="3712152"/>
            <a:ext cx="37706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完成句子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961433" y="4534411"/>
            <a:ext cx="6670684" cy="1709307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>
              <a:buFont typeface="Wingdings" charset="2"/>
              <a:buChar char="Ø"/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我刚才没听清楚你说的话，请你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__________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 marL="342900" indent="-342900">
              <a:buFont typeface="Wingdings" charset="2"/>
              <a:buChar char="Ø"/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好像要下雨了，咱们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_____________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1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497512" y="1046163"/>
            <a:ext cx="2538169" cy="150720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726112" y="1122364"/>
            <a:ext cx="3150519" cy="144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民族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乐曲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西方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乐曲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2031996" y="1118268"/>
            <a:ext cx="3276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yuèq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ǔ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chūzūchē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lùshɑn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huār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uòqù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zh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àoxiàn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jī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pán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biān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2" y="1233488"/>
            <a:ext cx="3694039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21189" y="2022894"/>
            <a:ext cx="3899326" cy="13007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449104" y="3554330"/>
            <a:ext cx="3918925" cy="240450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4680701" y="3670517"/>
            <a:ext cx="3987057" cy="228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打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出租车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坐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出租车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开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出租车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坐车的路上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回家的路上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95300" y="1118285"/>
            <a:ext cx="1930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乐曲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出租车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路上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花儿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过去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照相机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旁边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animBg="1"/>
      <p:bldP spid="11" grpId="0" bldLvl="0" autoUpdateAnimBg="0"/>
      <p:bldP spid="11" grpId="1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500470" y="1081773"/>
            <a:ext cx="3333429" cy="20044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729070" y="1157974"/>
            <a:ext cx="3150519" cy="144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支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(</a:t>
            </a:r>
            <a:r>
              <a:rPr lang="en-US" altLang="zh-CN" sz="2400" dirty="0" err="1" smtClean="0">
                <a:latin typeface="华文楷体" pitchFamily="2" charset="-122"/>
                <a:ea typeface="华文楷体" pitchFamily="2" charset="-122"/>
              </a:rPr>
              <a:t>zhī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花儿  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束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(</a:t>
            </a:r>
            <a:r>
              <a:rPr lang="en-US" altLang="zh-CN" sz="2400" dirty="0" err="1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shù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花儿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买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花儿  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送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花儿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00953" y="3429472"/>
            <a:ext cx="3670301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97450" y="4218879"/>
            <a:ext cx="3946804" cy="130075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674626" y="3625551"/>
            <a:ext cx="3918925" cy="240450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4906223" y="3741738"/>
            <a:ext cx="3987057" cy="228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过去的生活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过去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的习惯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台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照相机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用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照相机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照相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95300" y="1118285"/>
            <a:ext cx="1930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乐曲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出租车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路上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花儿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过去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照相机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旁边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335" y="688471"/>
            <a:ext cx="1011829" cy="14251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756" y="1325092"/>
            <a:ext cx="1733664" cy="1733664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2031996" y="1118268"/>
            <a:ext cx="3276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yuèq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ǔ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chūzūchē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lùshɑn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huār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uòqù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zh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àoxiàn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jī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pán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biān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62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animBg="1"/>
      <p:bldP spid="11" grpId="0" bldLvl="0" autoUpdateAnimBg="0"/>
      <p:bldP spid="11" grpId="1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00953" y="5613586"/>
            <a:ext cx="3670301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377887" y="1856893"/>
            <a:ext cx="3918925" cy="34490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4704440" y="2044302"/>
            <a:ext cx="3987057" cy="228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旁边的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N.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旁边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的画儿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旁边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的花儿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N.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旁边</a:t>
            </a:r>
            <a:endParaRPr lang="en-US" altLang="zh-CN" sz="2400" dirty="0" smtClean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美术馆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旁边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在饭馆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旁边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95300" y="1118285"/>
            <a:ext cx="1930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乐曲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出租车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路上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花儿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过去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照相机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旁边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/>
        </p:nvSpPr>
        <p:spPr bwMode="auto">
          <a:xfrm>
            <a:off x="2031996" y="1118268"/>
            <a:ext cx="3276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yuèq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ǔ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chūzūchē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lùshɑn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huār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uòqù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zh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àoxiàn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jī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pán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biān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10" grpId="0" animBg="1"/>
      <p:bldP spid="11" grpId="0" bldLvl="0" autoUpdateAnimBg="0"/>
      <p:bldP spid="11" grpId="1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329113" y="838200"/>
            <a:ext cx="3277519" cy="17020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4502150" y="758826"/>
            <a:ext cx="2609850" cy="13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从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出发</a:t>
            </a:r>
            <a:endParaRPr lang="en-US" altLang="zh-CN" sz="2400" dirty="0">
              <a:solidFill>
                <a:srgbClr val="3366FF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从饭馆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出发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九点从这儿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出发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98463" y="1290639"/>
            <a:ext cx="3594100" cy="62046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/>
        </p:nvSpPr>
        <p:spPr bwMode="auto">
          <a:xfrm>
            <a:off x="2195504" y="1181100"/>
            <a:ext cx="19605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chūfā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piān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wénzhānɡ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ɡōn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x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ǐ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huǒchē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yòu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zháojí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10493" y="2089154"/>
            <a:ext cx="3838804" cy="128198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950543" y="2848257"/>
            <a:ext cx="2372967" cy="192355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/>
        </p:nvSpPr>
        <p:spPr bwMode="auto">
          <a:xfrm>
            <a:off x="5282664" y="2759524"/>
            <a:ext cx="29146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篇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课文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篇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文章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写一篇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文章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5841" y="3554677"/>
            <a:ext cx="3594100" cy="67376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4147140" y="4971345"/>
            <a:ext cx="2131850" cy="1346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/>
        </p:nvSpPr>
        <p:spPr bwMode="auto">
          <a:xfrm>
            <a:off x="4479260" y="4882612"/>
            <a:ext cx="2914650" cy="140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恭喜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你</a:t>
            </a:r>
            <a:endParaRPr lang="en-US" altLang="zh-CN" sz="24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恭喜恭喜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  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39014" y="1193307"/>
            <a:ext cx="188997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出发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篇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文章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恭喜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火车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又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着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急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0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ldLvl="0" autoUpdateAnimBg="0"/>
      <p:bldP spid="6147" grpId="1" bldLvl="0" autoUpdateAnimBg="0"/>
      <p:bldP spid="6151" grpId="0" animBg="1"/>
      <p:bldP spid="11" grpId="0" animBg="1"/>
      <p:bldP spid="12" grpId="0" animBg="1"/>
      <p:bldP spid="13" grpId="0" bldLvl="0" autoUpdateAnimBg="0"/>
      <p:bldP spid="13" grpId="1" bldLvl="0" autoUpdateAnimBg="0"/>
      <p:bldP spid="16" grpId="0" animBg="1"/>
      <p:bldP spid="17" grpId="0" animBg="1"/>
      <p:bldP spid="18" grpId="0" bldLvl="0" autoUpdateAnimBg="0"/>
      <p:bldP spid="18" grpId="1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194300" y="908050"/>
            <a:ext cx="3340100" cy="328831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422900" y="984249"/>
            <a:ext cx="2881313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过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新年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新年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好！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吃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火锅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一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家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饭馆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在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饭馆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吃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火锅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3" y="1233487"/>
            <a:ext cx="4309226" cy="216209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555774" y="4692608"/>
            <a:ext cx="2201451" cy="137603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5634872" y="4648792"/>
            <a:ext cx="2999168" cy="148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爱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吃火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锅</a:t>
            </a:r>
            <a:endParaRPr lang="en-US" altLang="zh-CN" sz="2400" dirty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爱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涮羊肉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2048888" y="1167732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xīnnián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hu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ǒɡuō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fàn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ɡuǎn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yīnwèi</a:t>
            </a:r>
            <a:endParaRPr kumimoji="1" lang="en-US" altLang="zh-CN" sz="2800" dirty="0" smtClean="0">
              <a:latin typeface="GB Pinyinok-B"/>
              <a:ea typeface="GB Pinyinok-B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ea typeface="GB Pinyinok-B" pitchFamily="2" charset="-122"/>
                <a:cs typeface="GB Pinyinok-B"/>
              </a:rPr>
              <a:t>su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ǒyǐ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ài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shuànyán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ròu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22300" y="1211411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新年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火锅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饭馆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因为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所以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涮羊肉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89741" y="4943488"/>
            <a:ext cx="4309226" cy="149338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bldLvl="0" autoUpdateAnimBg="0"/>
      <p:bldP spid="10" grpId="1" bldLvl="0" autoUpdateAnimBg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4329113" y="838200"/>
            <a:ext cx="3277519" cy="12272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4502150" y="758826"/>
            <a:ext cx="2609850" cy="13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en-US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火车</a:t>
            </a:r>
            <a:r>
              <a:rPr lang="en-US" altLang="en-US" sz="2400" dirty="0" smtClean="0">
                <a:latin typeface="华文楷体" pitchFamily="2" charset="-122"/>
                <a:ea typeface="华文楷体" pitchFamily="2" charset="-122"/>
              </a:rPr>
              <a:t>站   </a:t>
            </a:r>
            <a:r>
              <a:rPr lang="en-US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火车</a:t>
            </a:r>
            <a:r>
              <a:rPr lang="en-US" altLang="en-US" sz="2400" dirty="0" smtClean="0">
                <a:latin typeface="华文楷体" pitchFamily="2" charset="-122"/>
                <a:ea typeface="华文楷体" pitchFamily="2" charset="-122"/>
              </a:rPr>
              <a:t>票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坐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火车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去南方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93419" y="4198835"/>
            <a:ext cx="3862704" cy="62046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3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93580" y="4949868"/>
            <a:ext cx="3091022" cy="5579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891196" y="2219141"/>
            <a:ext cx="2372967" cy="192355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/>
        </p:nvSpPr>
        <p:spPr bwMode="auto">
          <a:xfrm>
            <a:off x="5223317" y="2130408"/>
            <a:ext cx="29146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又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+V.</a:t>
            </a:r>
            <a:endParaRPr lang="en-US" altLang="zh-CN" sz="24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又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来晚了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又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画了匹马 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34536" y="5608219"/>
            <a:ext cx="3594100" cy="67376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4581643" y="4306621"/>
            <a:ext cx="4178081" cy="202018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/>
        </p:nvSpPr>
        <p:spPr bwMode="auto">
          <a:xfrm>
            <a:off x="4640992" y="4312851"/>
            <a:ext cx="4308644" cy="194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非常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着急    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别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着急</a:t>
            </a:r>
            <a:endParaRPr lang="en-US" altLang="zh-CN" sz="2400" b="1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着急</a:t>
            </a:r>
            <a:r>
              <a:rPr lang="en-US" altLang="zh-CN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do</a:t>
            </a:r>
            <a:r>
              <a:rPr lang="zh-CN" altLang="en-US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sth</a:t>
            </a:r>
            <a:r>
              <a:rPr lang="en-US" altLang="zh-CN" sz="2400" b="1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着急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回家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着急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去听音乐会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39014" y="1193307"/>
            <a:ext cx="188997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出发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篇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文章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恭喜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火车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又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着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急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/>
        </p:nvSpPr>
        <p:spPr bwMode="auto">
          <a:xfrm>
            <a:off x="2195504" y="1181100"/>
            <a:ext cx="19605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chūfā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piān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wénzhānɡ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  <a:sym typeface="楷体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ɡōn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  <a:sym typeface="楷体" charset="-122"/>
              </a:rPr>
              <a:t>x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ǐ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huǒchē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yòu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zháojí</a:t>
            </a:r>
            <a:r>
              <a:rPr lang="zh-CN" altLang="en-US" sz="2800" dirty="0" smtClean="0">
                <a:latin typeface="GB Pinyinok-B" pitchFamily="2" charset="-122"/>
                <a:ea typeface="GB Pinyinok-B" pitchFamily="2" charset="-122"/>
              </a:rPr>
              <a:t>     </a:t>
            </a: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GB Pinyinok-B" pitchFamily="2" charset="-122"/>
              <a:ea typeface="GB Pinyinok-B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2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ldLvl="0" autoUpdateAnimBg="0"/>
      <p:bldP spid="6147" grpId="1" bldLvl="0" autoUpdateAnimBg="0"/>
      <p:bldP spid="6151" grpId="0" animBg="1"/>
      <p:bldP spid="11" grpId="0" animBg="1"/>
      <p:bldP spid="12" grpId="0" animBg="1"/>
      <p:bldP spid="13" grpId="0" bldLvl="0" autoUpdateAnimBg="0"/>
      <p:bldP spid="13" grpId="1" bldLvl="0" autoUpdateAnimBg="0"/>
      <p:bldP spid="16" grpId="0" animBg="1"/>
      <p:bldP spid="17" grpId="0" animBg="1"/>
      <p:bldP spid="18" grpId="0" bldLvl="0" autoUpdateAnimBg="0"/>
      <p:bldP spid="18" grpId="1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495300" y="1082675"/>
            <a:ext cx="1930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乐曲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出租车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路上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花儿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过去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照相机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旁边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4580" name="Rectangle 3"/>
          <p:cNvSpPr txBox="1">
            <a:spLocks noChangeArrowheads="1"/>
          </p:cNvSpPr>
          <p:nvPr/>
        </p:nvSpPr>
        <p:spPr bwMode="auto">
          <a:xfrm>
            <a:off x="3748826" y="1074608"/>
            <a:ext cx="188997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出发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篇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文章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恭喜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火车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又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着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急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29929" y="1140279"/>
            <a:ext cx="1554162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334278" y="1013114"/>
            <a:ext cx="188997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zh-CN" sz="2800" b="1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春江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花月夜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》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84150" y="3075256"/>
            <a:ext cx="8216900" cy="114601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5715519"/>
            <a:ext cx="8185150" cy="104597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5802312"/>
            <a:ext cx="7000676" cy="83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过去常送一些吃的、喝的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或者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用的，现在的年轻人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跟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西方人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一样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，也常送花儿。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3513" y="682814"/>
            <a:ext cx="4854403" cy="86125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64677" y="1506423"/>
            <a:ext cx="7664948" cy="159415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81062" y="807913"/>
            <a:ext cx="6801453" cy="51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你喜欢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春江花月夜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》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562597" y="1728176"/>
            <a:ext cx="6709865" cy="118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啊，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春江花月夜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》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美极了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。我已经买了这个乐曲的光盘，今天还要再买一些，给我朋友寄去。咱们怎么去宋华家？坐出租车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还是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做公共汽车？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1514" name="Text Box 20"/>
          <p:cNvSpPr txBox="1">
            <a:spLocks noChangeArrowheads="1"/>
          </p:cNvSpPr>
          <p:nvPr/>
        </p:nvSpPr>
        <p:spPr bwMode="auto">
          <a:xfrm>
            <a:off x="889000" y="3228979"/>
            <a:ext cx="7461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今天路上的车一定很多。出租车</a:t>
            </a:r>
            <a:r>
              <a:rPr kumimoji="0" lang="zh-CN" altLang="en-US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比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公共汽车</a:t>
            </a:r>
            <a:r>
              <a:rPr kumimoji="0" lang="zh-CN" altLang="en-US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快多了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，坐出租车吧。</a:t>
            </a:r>
            <a:endParaRPr kumimoji="0" lang="zh-CN" altLang="en-US" u="sng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777377" y="4226127"/>
            <a:ext cx="7595097" cy="147694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562846" y="4413631"/>
            <a:ext cx="6595317" cy="104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咱们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还没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买礼物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呢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。送花儿是西方人的习惯，我们参加聚会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的时候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也可以带吃的、喝的。中国人去朋友家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的时候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送什么？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27" y="1709654"/>
            <a:ext cx="614964" cy="61496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99" y="4375656"/>
            <a:ext cx="614964" cy="614964"/>
          </a:xfrm>
          <a:prstGeom prst="rect">
            <a:avLst/>
          </a:prstGeom>
        </p:spPr>
      </p:pic>
      <p:pic>
        <p:nvPicPr>
          <p:cNvPr id="2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66" y="5889222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46" y="88645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598" y="335197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80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84150" y="3598241"/>
            <a:ext cx="2928701" cy="84716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2" y="777553"/>
            <a:ext cx="5134457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960115"/>
            <a:ext cx="66913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咱们买些花儿，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再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带些吃的吧</a:t>
            </a:r>
            <a:r>
              <a:rPr lang="zh-CN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3513" y="1703885"/>
            <a:ext cx="4754792" cy="82389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6" y="2652014"/>
            <a:ext cx="3344285" cy="8493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81062" y="1828984"/>
            <a:ext cx="6801453" cy="52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好。别忘了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照相机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带去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587501" y="2848864"/>
            <a:ext cx="2509012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我的照相机呢？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1514" name="Text Box 20"/>
          <p:cNvSpPr txBox="1">
            <a:spLocks noChangeArrowheads="1"/>
          </p:cNvSpPr>
          <p:nvPr/>
        </p:nvSpPr>
        <p:spPr bwMode="auto">
          <a:xfrm>
            <a:off x="889000" y="3751963"/>
            <a:ext cx="7461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在电话旁边。</a:t>
            </a:r>
            <a:endParaRPr kumimoji="0" lang="zh-CN" altLang="en-US" u="sng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777378" y="4487620"/>
            <a:ext cx="5784512" cy="841888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562846" y="4637768"/>
            <a:ext cx="644340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大为和力波怎么不给咱们打个电话？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20" y="867767"/>
            <a:ext cx="614964" cy="61496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72" y="2718273"/>
            <a:ext cx="614964" cy="61496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99" y="4587340"/>
            <a:ext cx="614964" cy="614964"/>
          </a:xfrm>
          <a:prstGeom prst="rect">
            <a:avLst/>
          </a:prstGeom>
        </p:spPr>
      </p:pic>
      <p:pic>
        <p:nvPicPr>
          <p:cNvPr id="2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46" y="190752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598" y="376288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191399" y="5430043"/>
            <a:ext cx="7889562" cy="110731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32" y="563367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929338" y="5548043"/>
            <a:ext cx="7461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我不知道大为能不能去，</a:t>
            </a:r>
            <a:r>
              <a:rPr kumimoji="0" lang="zh-CN" altLang="en-US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因为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他要跟女朋友一起去旅行。力波一定去，他说要</a:t>
            </a:r>
            <a:r>
              <a:rPr kumimoji="0" lang="zh-CN" altLang="en-US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从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这儿</a:t>
            </a:r>
            <a:r>
              <a:rPr kumimoji="0" lang="zh-CN" altLang="en-US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出发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。</a:t>
            </a:r>
            <a:endParaRPr kumimoji="0" lang="zh-CN" altLang="en-US" u="sng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0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59247" y="4706476"/>
            <a:ext cx="5692913" cy="79735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3" y="814909"/>
            <a:ext cx="3117330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997471"/>
            <a:ext cx="66913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再等一等他吧。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3513" y="1741241"/>
            <a:ext cx="8041962" cy="107293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179481" y="2851246"/>
            <a:ext cx="6033788" cy="8493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81062" y="1866339"/>
            <a:ext cx="6963323" cy="72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好。咱们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把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陆雨平也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叫去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让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他写一篇文章，介绍留学生在中国怎么过年。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027205" y="3048096"/>
            <a:ext cx="5248321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小云，林娜，新年好！恭喜恭喜！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1514" name="Text Box 20"/>
          <p:cNvSpPr txBox="1">
            <a:spLocks noChangeArrowheads="1"/>
          </p:cNvSpPr>
          <p:nvPr/>
        </p:nvSpPr>
        <p:spPr bwMode="auto">
          <a:xfrm>
            <a:off x="864097" y="4860199"/>
            <a:ext cx="6731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大为昨天晚上</a:t>
            </a:r>
            <a:r>
              <a:rPr kumimoji="0" lang="zh-CN" altLang="en-US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就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坐火车去南方了。</a:t>
            </a:r>
            <a:endParaRPr kumimoji="0" lang="zh-CN" altLang="en-US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864538" y="3815200"/>
            <a:ext cx="3655322" cy="84188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650006" y="4002705"/>
            <a:ext cx="644340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恭喜你！大为呢？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20" y="905123"/>
            <a:ext cx="614964" cy="61496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59" y="3914921"/>
            <a:ext cx="614964" cy="614964"/>
          </a:xfrm>
          <a:prstGeom prst="rect">
            <a:avLst/>
          </a:prstGeom>
        </p:spPr>
      </p:pic>
      <p:pic>
        <p:nvPicPr>
          <p:cNvPr id="2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46" y="194487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180" y="3002065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74682" y="5655811"/>
            <a:ext cx="3062684" cy="79735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21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29" y="5795554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929337" y="5821987"/>
            <a:ext cx="4462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你</a:t>
            </a:r>
            <a:r>
              <a:rPr kumimoji="0" lang="zh-CN" altLang="en-US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又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来晚了。</a:t>
            </a:r>
            <a:endParaRPr kumimoji="0" lang="zh-CN" altLang="en-US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pic>
        <p:nvPicPr>
          <p:cNvPr id="2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809" y="4860404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38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71698" y="3809924"/>
            <a:ext cx="8158291" cy="122072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179480" y="946090"/>
            <a:ext cx="8212765" cy="8493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027205" y="1142940"/>
            <a:ext cx="6916791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真不好意思。二位小姐别着急，出租车已经来了。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1514" name="Text Box 20"/>
          <p:cNvSpPr txBox="1">
            <a:spLocks noChangeArrowheads="1"/>
          </p:cNvSpPr>
          <p:nvPr/>
        </p:nvSpPr>
        <p:spPr bwMode="auto">
          <a:xfrm>
            <a:off x="876547" y="3963647"/>
            <a:ext cx="7054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今年是马年，我</a:t>
            </a:r>
            <a:r>
              <a:rPr kumimoji="0" lang="zh-CN" altLang="en-US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又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画了一匹马。你们看，画得怎么样？</a:t>
            </a:r>
            <a:endParaRPr kumimoji="0" lang="zh-CN" altLang="en-US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864537" y="2819040"/>
            <a:ext cx="4551823" cy="841889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737166" y="3006536"/>
            <a:ext cx="644340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你给宋华带什么礼物去？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59" y="2918761"/>
            <a:ext cx="614964" cy="614964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180" y="1096909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99585" y="1920177"/>
            <a:ext cx="6698494" cy="79735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21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32" y="205992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128559" y="2098806"/>
            <a:ext cx="6827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你</a:t>
            </a:r>
            <a:r>
              <a:rPr kumimoji="0" lang="zh-CN" altLang="en-US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把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出租车</a:t>
            </a:r>
            <a:r>
              <a:rPr kumimoji="0" lang="zh-CN" altLang="en-US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叫来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了，太好了。咱们快走。</a:t>
            </a:r>
            <a:endParaRPr kumimoji="0" lang="zh-CN" altLang="en-US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pic>
        <p:nvPicPr>
          <p:cNvPr id="2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260" y="396385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87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5" name="圆角矩形 14"/>
          <p:cNvSpPr>
            <a:spLocks noChangeArrowheads="1"/>
          </p:cNvSpPr>
          <p:nvPr/>
        </p:nvSpPr>
        <p:spPr bwMode="auto">
          <a:xfrm>
            <a:off x="886408" y="5717603"/>
            <a:ext cx="7549031" cy="83473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TW" sz="24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sp>
        <p:nvSpPr>
          <p:cNvPr id="14" name="圆角矩形 13"/>
          <p:cNvSpPr>
            <a:spLocks noChangeArrowheads="1"/>
          </p:cNvSpPr>
          <p:nvPr/>
        </p:nvSpPr>
        <p:spPr bwMode="auto">
          <a:xfrm>
            <a:off x="828964" y="2289033"/>
            <a:ext cx="7549031" cy="559812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TW" sz="24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sp>
        <p:nvSpPr>
          <p:cNvPr id="13" name="圆角矩形 12"/>
          <p:cNvSpPr>
            <a:spLocks noChangeArrowheads="1"/>
          </p:cNvSpPr>
          <p:nvPr/>
        </p:nvSpPr>
        <p:spPr bwMode="auto">
          <a:xfrm>
            <a:off x="842737" y="3596666"/>
            <a:ext cx="7549031" cy="128198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TW" sz="2400" dirty="0" smtClean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sp>
        <p:nvSpPr>
          <p:cNvPr id="29699" name="TextBox 10"/>
          <p:cNvSpPr>
            <a:spLocks noChangeArrowheads="1"/>
          </p:cNvSpPr>
          <p:nvPr/>
        </p:nvSpPr>
        <p:spPr bwMode="auto">
          <a:xfrm>
            <a:off x="655638" y="1130300"/>
            <a:ext cx="62558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  <a:sym typeface="Britannic Bold" pitchFamily="34" charset="0"/>
              </a:rPr>
              <a:t>再</a:t>
            </a:r>
            <a:r>
              <a:rPr lang="en-US" altLang="zh-CN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+V.</a:t>
            </a: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Ø"/>
            </a:pPr>
            <a:endParaRPr lang="zh-CN" altLang="en-US" sz="3200" b="1" dirty="0">
              <a:solidFill>
                <a:srgbClr val="FF3300"/>
              </a:solidFill>
              <a:latin typeface="华文楷体" pitchFamily="2" charset="-122"/>
              <a:ea typeface="华文楷体" pitchFamily="2" charset="-122"/>
              <a:sym typeface="Britannic Bold" pitchFamily="34" charset="0"/>
            </a:endParaRPr>
          </a:p>
        </p:txBody>
      </p:sp>
      <p:sp>
        <p:nvSpPr>
          <p:cNvPr id="29704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735890" y="1823136"/>
            <a:ext cx="7715202" cy="483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altLang="zh-CN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⑴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再</a:t>
            </a:r>
            <a:r>
              <a:rPr lang="en-US" altLang="zh-CN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V.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again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）</a:t>
            </a:r>
          </a:p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对不起，请再说一遍。</a:t>
            </a:r>
          </a:p>
          <a:p>
            <a:pPr>
              <a:buSzPct val="100000"/>
            </a:pPr>
            <a:endParaRPr lang="zh-CN" altLang="en-US" sz="2800" b="1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</a:endParaRPr>
          </a:p>
          <a:p>
            <a:pPr>
              <a:buSzPct val="100000"/>
            </a:pPr>
            <a:r>
              <a:rPr lang="en-US" altLang="zh-CN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⑵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再</a:t>
            </a:r>
            <a:r>
              <a:rPr lang="en-US" altLang="zh-CN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V.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≈more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）</a:t>
            </a:r>
          </a:p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咱们买些花儿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，再带些吃的吧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。</a:t>
            </a:r>
            <a:endParaRPr lang="en-US" altLang="zh-CN" sz="2800" b="1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</a:endParaRPr>
          </a:p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我已经买了这个乐曲的光盘，今天还要再买一些给我朋友寄去</a:t>
            </a:r>
            <a:r>
              <a:rPr lang="zh-CN" altLang="en-US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</a:endParaRPr>
          </a:p>
          <a:p>
            <a:pPr marL="342900" indent="-342900">
              <a:buSzPct val="100000"/>
              <a:buFont typeface="Wingdings" charset="0"/>
              <a:buChar char="v"/>
            </a:pPr>
            <a:endParaRPr lang="zh-CN" altLang="en-US" sz="2800" b="1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</a:endParaRPr>
          </a:p>
          <a:p>
            <a:pPr>
              <a:buSzPct val="100000"/>
            </a:pPr>
            <a:r>
              <a:rPr lang="en-US" altLang="zh-CN" sz="2800" b="1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⑶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再</a:t>
            </a:r>
            <a:r>
              <a:rPr lang="en-US" altLang="zh-CN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V.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≈continue</a:t>
            </a: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）</a:t>
            </a:r>
          </a:p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再等一等吧。</a:t>
            </a:r>
          </a:p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我太累了，想再休息一会儿。</a:t>
            </a:r>
          </a:p>
        </p:txBody>
      </p:sp>
    </p:spTree>
    <p:extLst>
      <p:ext uri="{BB962C8B-B14F-4D97-AF65-F5344CB8AC3E}">
        <p14:creationId xmlns:p14="http://schemas.microsoft.com/office/powerpoint/2010/main" xmlns="" val="18547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>
            <a:spLocks noChangeArrowheads="1"/>
          </p:cNvSpPr>
          <p:nvPr/>
        </p:nvSpPr>
        <p:spPr bwMode="auto">
          <a:xfrm>
            <a:off x="196850" y="684213"/>
            <a:ext cx="8764588" cy="6008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6FFFF"/>
              </a:gs>
              <a:gs pos="64999">
                <a:srgbClr val="EBFEFF"/>
              </a:gs>
              <a:gs pos="100000">
                <a:srgbClr val="E4FEFF"/>
              </a:gs>
            </a:gsLst>
            <a:lin ang="5400000" scaled="1"/>
          </a:gradFill>
          <a:ln w="9525">
            <a:solidFill>
              <a:srgbClr val="D5E8E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8675" name="TextBox 10"/>
          <p:cNvSpPr>
            <a:spLocks noChangeArrowheads="1"/>
          </p:cNvSpPr>
          <p:nvPr/>
        </p:nvSpPr>
        <p:spPr bwMode="auto">
          <a:xfrm>
            <a:off x="655638" y="1195388"/>
            <a:ext cx="582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又</a:t>
            </a:r>
            <a:r>
              <a:rPr lang="en-US" altLang="zh-CN" sz="3200" b="1" dirty="0" smtClean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+V.</a:t>
            </a:r>
            <a:r>
              <a:rPr lang="zh-CN" altLang="en-US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 （</a:t>
            </a:r>
            <a:r>
              <a:rPr lang="en-US" altLang="zh-CN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again in the past</a:t>
            </a:r>
            <a:r>
              <a:rPr lang="zh-CN" altLang="en-US" sz="32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）</a:t>
            </a:r>
          </a:p>
        </p:txBody>
      </p:sp>
      <p:sp>
        <p:nvSpPr>
          <p:cNvPr id="28678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语 言 点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</a:t>
            </a:r>
            <a:r>
              <a:rPr lang="zh-CN" altLang="en-US" sz="3200" b="1">
                <a:latin typeface="华文隶书" pitchFamily="2" charset="-122"/>
                <a:ea typeface="华文隶书" pitchFamily="2" charset="-122"/>
                <a:sym typeface="Calibri" pitchFamily="34" charset="0"/>
              </a:rPr>
              <a:t>Key Points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01609" y="1875756"/>
            <a:ext cx="6149976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力波又来晚了。</a:t>
            </a:r>
          </a:p>
          <a:p>
            <a:pPr marL="342900" indent="-342900">
              <a:buSzPct val="100000"/>
              <a:buFont typeface="Wingdings" charset="0"/>
              <a:buChar char="v"/>
            </a:pPr>
            <a:r>
              <a:rPr lang="zh-CN" altLang="en-US" sz="2800" b="1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</a:rPr>
              <a:t>力波又画了一匹马。</a:t>
            </a:r>
          </a:p>
        </p:txBody>
      </p:sp>
      <p:sp>
        <p:nvSpPr>
          <p:cNvPr id="10" name="Rectangle 6"/>
          <p:cNvSpPr>
            <a:spLocks noGrp="1" noChangeArrowheads="1"/>
          </p:cNvSpPr>
          <p:nvPr/>
        </p:nvSpPr>
        <p:spPr bwMode="auto">
          <a:xfrm>
            <a:off x="5270500" y="3413350"/>
            <a:ext cx="2801938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听        中国民乐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用         这个电脑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送         她花儿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None/>
            </a:pPr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练习    那个乐曲</a:t>
            </a:r>
            <a:endParaRPr lang="en-US" altLang="zh-CN" sz="2400" dirty="0" smtClean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138738" y="3259363"/>
            <a:ext cx="2718900" cy="2409825"/>
          </a:xfrm>
          <a:prstGeom prst="bracketPair">
            <a:avLst>
              <a:gd name="adj" fmla="val 16667"/>
            </a:avLst>
          </a:prstGeom>
          <a:noFill/>
          <a:ln w="254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3" name="Picture 2" descr="C:\Documents and Settings\lijiang\Local Settings\Temporary Internet Files\Content.IE5\XVK672I4\MC9000538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4151538"/>
            <a:ext cx="1127125" cy="48260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pic>
        <p:nvPicPr>
          <p:cNvPr id="14" name="Picture 3" descr="C:\Documents and Settings\lijiang\Local Settings\Temporary Internet Files\Content.IE5\6K5JAHLV\MC900053868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3473675"/>
            <a:ext cx="1112837" cy="47625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073150" y="3373811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昨天你是不是</a:t>
            </a:r>
            <a:r>
              <a:rPr lang="zh-CN" altLang="en-US" sz="2400" b="1" u="sng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去办公室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了？</a:t>
            </a:r>
            <a:endParaRPr lang="zh-CN" altLang="en-US" sz="2400" b="1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136650" y="4066755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是啊，今天上午我</a:t>
            </a:r>
            <a:r>
              <a:rPr lang="zh-CN" altLang="en-US" sz="2400" b="1" dirty="0" smtClean="0">
                <a:solidFill>
                  <a:srgbClr val="3366FF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又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去了。</a:t>
            </a:r>
            <a:endParaRPr lang="zh-CN" altLang="en-US" sz="2400" b="1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pic>
        <p:nvPicPr>
          <p:cNvPr id="17" name="Picture 2" descr="C:\Documents and Settings\lijiang\Local Settings\Temporary Internet Files\Content.IE5\XVK672I4\MC90005386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503" y="5479086"/>
            <a:ext cx="1127125" cy="48260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pic>
        <p:nvPicPr>
          <p:cNvPr id="18" name="Picture 3" descr="C:\Documents and Settings\lijiang\Local Settings\Temporary Internet Files\Content.IE5\6K5JAHLV\MC900053868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078" y="4801223"/>
            <a:ext cx="1112837" cy="476250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ffectLst/>
        </p:spPr>
      </p:pic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1083115" y="4701359"/>
            <a:ext cx="26407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你什么时候</a:t>
            </a:r>
            <a:r>
              <a:rPr lang="zh-CN" altLang="en-US" sz="2400" b="1" dirty="0" smtClean="0">
                <a:solidFill>
                  <a:srgbClr val="3366FF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再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去？</a:t>
            </a:r>
            <a:endParaRPr lang="zh-CN" altLang="en-US" sz="2400" b="1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146615" y="5394303"/>
            <a:ext cx="2418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明天下午</a:t>
            </a:r>
            <a:r>
              <a:rPr lang="zh-CN" altLang="en-US" sz="2400" b="1" dirty="0" smtClean="0">
                <a:solidFill>
                  <a:srgbClr val="3366FF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再</a:t>
            </a:r>
            <a:r>
              <a:rPr lang="zh-CN" altLang="en-US" sz="2400" b="1" dirty="0" smtClean="0">
                <a:solidFill>
                  <a:srgbClr val="000000"/>
                </a:solidFill>
                <a:latin typeface="华文仿宋" pitchFamily="2" charset="-122"/>
                <a:ea typeface="华文仿宋" pitchFamily="2" charset="-122"/>
                <a:sym typeface="华文楷体" pitchFamily="2" charset="-122"/>
              </a:rPr>
              <a:t>去。</a:t>
            </a:r>
            <a:endParaRPr lang="zh-CN" altLang="en-US" sz="2400" b="1" dirty="0">
              <a:solidFill>
                <a:srgbClr val="000000"/>
              </a:solidFill>
              <a:latin typeface="华文仿宋" pitchFamily="2" charset="-122"/>
              <a:ea typeface="华文仿宋" pitchFamily="2" charset="-122"/>
              <a:sym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0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看图说话</a:t>
            </a:r>
            <a:r>
              <a:rPr lang="en-US" altLang="zh-CN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Talking</a:t>
            </a:r>
            <a:endParaRPr lang="zh-CN" altLang="en-US" sz="4400" b="1" dirty="0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弧 4"/>
          <p:cNvSpPr>
            <a:spLocks/>
          </p:cNvSpPr>
          <p:nvPr/>
        </p:nvSpPr>
        <p:spPr bwMode="auto">
          <a:xfrm>
            <a:off x="0" y="1193800"/>
            <a:ext cx="2393950" cy="4787900"/>
          </a:xfrm>
          <a:custGeom>
            <a:avLst/>
            <a:gdLst>
              <a:gd name="T0" fmla="*/ 0 w 21600"/>
              <a:gd name="T1" fmla="*/ 0 h 43188"/>
              <a:gd name="T2" fmla="*/ 78136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Picture 5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075" y="1771650"/>
            <a:ext cx="250507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弧 6"/>
          <p:cNvSpPr>
            <a:spLocks/>
          </p:cNvSpPr>
          <p:nvPr/>
        </p:nvSpPr>
        <p:spPr bwMode="auto">
          <a:xfrm flipH="1">
            <a:off x="6661150" y="1119188"/>
            <a:ext cx="2493963" cy="4787900"/>
          </a:xfrm>
          <a:custGeom>
            <a:avLst/>
            <a:gdLst>
              <a:gd name="T0" fmla="*/ 0 w 21600"/>
              <a:gd name="T1" fmla="*/ 0 h 43188"/>
              <a:gd name="T2" fmla="*/ 81400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7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9113" y="1865313"/>
            <a:ext cx="267970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86" t="3346" r="2106"/>
          <a:stretch/>
        </p:blipFill>
        <p:spPr>
          <a:xfrm rot="16200000">
            <a:off x="2397690" y="581648"/>
            <a:ext cx="4344490" cy="6172476"/>
          </a:xfrm>
        </p:spPr>
      </p:pic>
    </p:spTree>
    <p:extLst>
      <p:ext uri="{BB962C8B-B14F-4D97-AF65-F5344CB8AC3E}">
        <p14:creationId xmlns:p14="http://schemas.microsoft.com/office/powerpoint/2010/main" xmlns="" val="13103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775200" y="908050"/>
            <a:ext cx="2807705" cy="160727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978400" y="984250"/>
            <a:ext cx="2442637" cy="138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开车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去饭馆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开车</a:t>
            </a:r>
            <a:r>
              <a:rPr lang="zh-CN" altLang="en-US" sz="2400" dirty="0" smtClean="0">
                <a:solidFill>
                  <a:schemeClr val="tx2"/>
                </a:solidFill>
                <a:latin typeface="华文楷体"/>
                <a:ea typeface="华文楷体"/>
                <a:cs typeface="华文楷体"/>
              </a:rPr>
              <a:t>去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郊区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62752" y="2032085"/>
            <a:ext cx="3900672" cy="139224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84164" y="4246164"/>
            <a:ext cx="3898936" cy="63638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863098" y="3375865"/>
            <a:ext cx="3084513" cy="145555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5064387" y="3456783"/>
            <a:ext cx="2881313" cy="148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一场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音乐会  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听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音乐会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/>
        </p:nvSpPr>
        <p:spPr bwMode="auto">
          <a:xfrm>
            <a:off x="2384928" y="1207836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rè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kāichē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jiāoqū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huòzhě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yīnyuèhuì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huàzhuānɡ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zhènɡshì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31932" y="1238188"/>
            <a:ext cx="225311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开车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郊区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或者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音乐会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化妆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正式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2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8" grpId="0" animBg="1"/>
      <p:bldP spid="9" grpId="0" animBg="1"/>
      <p:bldP spid="10" grpId="0" bldLvl="0" autoUpdateAnimBg="0"/>
      <p:bldP spid="10" grpId="1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899713" y="820890"/>
            <a:ext cx="3081637" cy="274041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102913" y="897092"/>
            <a:ext cx="2680951" cy="138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得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化妆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不用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化妆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化妆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化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得很好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化妆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化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了很长时间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50300" y="4980844"/>
            <a:ext cx="3900672" cy="64751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46809" y="5765321"/>
            <a:ext cx="3898936" cy="63638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850645" y="3811688"/>
            <a:ext cx="3084513" cy="268831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5051934" y="3892607"/>
            <a:ext cx="2881313" cy="148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正式的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N.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正式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的音乐会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正式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do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err="1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sth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.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  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正式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参加比赛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31932" y="1238188"/>
            <a:ext cx="225311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开车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郊区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或者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音乐会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化妆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正式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/>
        </p:nvSpPr>
        <p:spPr bwMode="auto">
          <a:xfrm>
            <a:off x="2384928" y="1207836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rè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kāichē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jiāoqū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huòzhě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yīnyuèhuì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huàzhuānɡ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B"/>
                <a:cs typeface="GB Pinyinok-B"/>
              </a:rPr>
              <a:t>zhènɡshì</a:t>
            </a:r>
            <a:endParaRPr kumimoji="1" lang="en-US" altLang="zh-CN" sz="2800" dirty="0" smtClean="0">
              <a:latin typeface="GB Pinyinok-B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9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8" grpId="0" animBg="1"/>
      <p:bldP spid="9" grpId="0" animBg="1"/>
      <p:bldP spid="10" grpId="0" bldLvl="0" autoUpdateAnimBg="0"/>
      <p:bldP spid="10" grpId="1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916482" y="808434"/>
            <a:ext cx="2562925" cy="272796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6145082" y="884632"/>
            <a:ext cx="2881313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民乐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爱听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民乐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西方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音乐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西方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电影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6563" y="1233487"/>
            <a:ext cx="4309226" cy="153088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908301" y="3721342"/>
            <a:ext cx="2201451" cy="302770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5024754" y="3602814"/>
            <a:ext cx="2999168" cy="243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一个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民族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民族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乐器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西方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乐器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演奏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乐器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正式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演奏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2077464" y="1167732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mínzú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xīfān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mínzú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yuèqì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ǎnz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òu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xí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uàn</a:t>
            </a: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39547" y="2863984"/>
            <a:ext cx="4309226" cy="207950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36365" y="1180791"/>
            <a:ext cx="125624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民乐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西方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民族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乐器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演奏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习惯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3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9" grpId="0" animBg="1"/>
      <p:bldP spid="10" grpId="0" bldLvl="0" autoUpdateAnimBg="0"/>
      <p:bldP spid="10" grpId="1" bldLvl="0" autoUpdateAnimBg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788876" y="1864881"/>
            <a:ext cx="3543544" cy="341735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017476" y="1941079"/>
            <a:ext cx="3374292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N.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好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习惯</a:t>
            </a:r>
            <a:r>
              <a:rPr lang="zh-CN" altLang="zh-CN" sz="2400" b="1" dirty="0">
                <a:latin typeface="华文楷体" pitchFamily="2" charset="-122"/>
                <a:ea typeface="华文楷体" pitchFamily="2" charset="-122"/>
              </a:rPr>
              <a:t>←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→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坏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习惯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V.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 习惯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+N.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en-US" altLang="zh-CN" sz="2400" dirty="0" smtClean="0">
                <a:solidFill>
                  <a:srgbClr val="3366FF"/>
                </a:solidFill>
                <a:latin typeface="华文楷体" pitchFamily="2" charset="-122"/>
                <a:ea typeface="华文楷体" pitchFamily="2" charset="-122"/>
              </a:rPr>
              <a:t>V.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习惯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这儿的生活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不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习惯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听民乐</a:t>
            </a:r>
            <a:r>
              <a:rPr lang="zh-CN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86368" y="4881952"/>
            <a:ext cx="3772012" cy="7339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2077464" y="1167732"/>
            <a:ext cx="23923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mínzú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xīfān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mínzú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yuèqì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y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ǎnz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òu</a:t>
            </a:r>
            <a:endParaRPr lang="en-US" altLang="zh-CN" sz="2800" dirty="0" smtClean="0">
              <a:latin typeface="GB Pinyinok-B" pitchFamily="2" charset="-122"/>
              <a:ea typeface="GB Pinyinok-B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xí</a:t>
            </a:r>
            <a:r>
              <a:rPr kumimoji="1" lang="en-US" altLang="zh-CN" sz="2800" dirty="0" err="1" smtClean="0">
                <a:latin typeface="GB Pinyinok-B"/>
                <a:cs typeface="GB Pinyinok-B"/>
              </a:rPr>
              <a:t>ɡ</a:t>
            </a:r>
            <a:r>
              <a:rPr lang="en-US" altLang="zh-CN" sz="2800" dirty="0" err="1" smtClean="0">
                <a:latin typeface="GB Pinyinok-B" pitchFamily="2" charset="-122"/>
                <a:ea typeface="GB Pinyinok-B" pitchFamily="2" charset="-122"/>
              </a:rPr>
              <a:t>uàn</a:t>
            </a: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36365" y="1180791"/>
            <a:ext cx="125624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民乐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西方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民族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乐器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演奏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习惯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37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9900" y="1146175"/>
            <a:ext cx="15541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新年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火锅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饭馆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因为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所以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爱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涮羊肉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84082" y="1163476"/>
            <a:ext cx="225311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热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开车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郊区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或者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音乐会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化妆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正式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14607" y="1093626"/>
            <a:ext cx="225311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民乐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西方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民族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乐器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演奏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习惯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84151" y="5715518"/>
            <a:ext cx="2455548" cy="82386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786146"/>
            <a:ext cx="8418512" cy="111902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3" y="1818569"/>
            <a:ext cx="7823180" cy="153105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79835"/>
            <a:ext cx="735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中午咱们都去宋华家吃火锅，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他爸爸、妈妈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要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我们跟他们一起过新年。</a:t>
            </a:r>
            <a:endParaRPr lang="zh-CN" altLang="en-US" sz="2400" u="sng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2063391"/>
            <a:ext cx="6691312" cy="98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在北京过新年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一定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很有意思。小云，为什么北京很多饭馆都有火锅？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是不是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因为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现在天气冷，</a:t>
            </a:r>
            <a:r>
              <a:rPr lang="zh-CN" altLang="en-US" sz="2400" u="sng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所以</a:t>
            </a:r>
            <a:r>
              <a:rPr lang="zh-CN" altLang="en-US" sz="2400" u="sng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北京人常吃火锅？</a:t>
            </a:r>
            <a:endParaRPr lang="zh-CN" altLang="en-US" sz="2400" u="sng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3513" y="3342597"/>
            <a:ext cx="6037286" cy="151372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5" y="4838614"/>
            <a:ext cx="5969391" cy="8493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81063" y="3392982"/>
            <a:ext cx="5145417" cy="122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不是。北京人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就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爱吃火锅，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主要是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涮羊肉，天气热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的时候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也吃。北京的涮羊肉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跟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北京烤鸭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一样有名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624854" y="5023017"/>
            <a:ext cx="69754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过新年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的时候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北京人都吃涮羊肉吗？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1514" name="Text Box 20"/>
          <p:cNvSpPr txBox="1">
            <a:spLocks noChangeArrowheads="1"/>
          </p:cNvSpPr>
          <p:nvPr/>
        </p:nvSpPr>
        <p:spPr bwMode="auto">
          <a:xfrm>
            <a:off x="901452" y="5834370"/>
            <a:ext cx="7461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不一定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。</a:t>
            </a:r>
            <a:endParaRPr kumimoji="0" lang="zh-CN" altLang="en-US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20" y="1971043"/>
            <a:ext cx="614964" cy="614964"/>
          </a:xfrm>
          <a:prstGeom prst="rect">
            <a:avLst/>
          </a:prstGeom>
        </p:spPr>
      </p:pic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6337765" y="2966658"/>
            <a:ext cx="2806235" cy="1030470"/>
          </a:xfrm>
          <a:prstGeom prst="cloudCallout">
            <a:avLst>
              <a:gd name="adj1" fmla="val -40006"/>
              <a:gd name="adj2" fmla="val -56573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 dirty="0" smtClean="0"/>
              <a:t>Asking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reasons</a:t>
            </a:r>
            <a:endParaRPr lang="zh-CN" altLang="en-US" sz="2000" dirty="0"/>
          </a:p>
        </p:txBody>
      </p:sp>
      <p:pic>
        <p:nvPicPr>
          <p:cNvPr id="2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63" y="95818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95" y="3588554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12" y="4912716"/>
            <a:ext cx="614964" cy="614964"/>
          </a:xfrm>
          <a:prstGeom prst="rect">
            <a:avLst/>
          </a:prstGeom>
        </p:spPr>
      </p:pic>
      <p:pic>
        <p:nvPicPr>
          <p:cNvPr id="2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32" y="5895171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84150" y="3984252"/>
            <a:ext cx="8071131" cy="114601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4863" y="1001689"/>
            <a:ext cx="4860526" cy="85407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1184251"/>
            <a:ext cx="66913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你说说北京人怎么过新年</a:t>
            </a:r>
            <a:r>
              <a:rPr lang="zh-CN" altLang="zh-CN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63513" y="1928021"/>
            <a:ext cx="8054414" cy="101067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6" y="3038026"/>
            <a:ext cx="3854792" cy="8493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81062" y="2053119"/>
            <a:ext cx="680145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跟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西方人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一样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，很多人去旅行。也可能开车去郊区玩儿，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或者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去锻炼身体。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587500" y="3234876"/>
            <a:ext cx="472239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晚上常常做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些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什么？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1514" name="Text Box 20"/>
          <p:cNvSpPr txBox="1">
            <a:spLocks noChangeArrowheads="1"/>
          </p:cNvSpPr>
          <p:nvPr/>
        </p:nvSpPr>
        <p:spPr bwMode="auto">
          <a:xfrm>
            <a:off x="889000" y="4137975"/>
            <a:ext cx="7461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晚上看京剧，听音乐会</a:t>
            </a:r>
            <a:r>
              <a:rPr kumimoji="0" lang="zh-CN" altLang="en-US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或者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跟朋友聚会。我说林娜，</a:t>
            </a:r>
            <a:r>
              <a:rPr kumimoji="0" lang="zh-CN" altLang="en-US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快点儿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吧！你</a:t>
            </a:r>
            <a:r>
              <a:rPr kumimoji="0" lang="zh-CN" altLang="en-US" dirty="0" smtClean="0">
                <a:solidFill>
                  <a:srgbClr val="3366FF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化妆化了半个小时了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。咱们得</a:t>
            </a:r>
            <a:r>
              <a:rPr kumimoji="0" lang="zh-CN" altLang="en-US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早点儿走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。</a:t>
            </a:r>
            <a:endParaRPr kumimoji="0" lang="zh-CN" altLang="en-US" u="sng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777378" y="5247191"/>
            <a:ext cx="7465452" cy="102867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562846" y="5496956"/>
            <a:ext cx="644340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一会儿就好。今天晚上咱们还要去听音乐会，</a:t>
            </a:r>
            <a:r>
              <a:rPr lang="zh-CN" altLang="en-US" sz="2400" dirty="0" smtClean="0">
                <a:solidFill>
                  <a:srgbClr val="3366FF"/>
                </a:solidFill>
                <a:latin typeface="华文楷体"/>
                <a:ea typeface="华文楷体"/>
                <a:cs typeface="华文楷体"/>
              </a:rPr>
              <a:t>所以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得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正式一点儿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20" y="1091903"/>
            <a:ext cx="614964" cy="61496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72" y="3104285"/>
            <a:ext cx="614964" cy="61496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99" y="5346912"/>
            <a:ext cx="614964" cy="614964"/>
          </a:xfrm>
          <a:prstGeom prst="rect">
            <a:avLst/>
          </a:prstGeom>
        </p:spPr>
      </p:pic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366959" y="2971833"/>
            <a:ext cx="3545723" cy="922426"/>
          </a:xfrm>
          <a:prstGeom prst="cloudCallout">
            <a:avLst>
              <a:gd name="adj1" fmla="val -71962"/>
              <a:gd name="adj2" fmla="val 62099"/>
            </a:avLst>
          </a:prstGeom>
          <a:solidFill>
            <a:schemeClr val="accent6">
              <a:lumMod val="20000"/>
              <a:lumOff val="8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 dirty="0" smtClean="0"/>
              <a:t>Hurrying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somebody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up</a:t>
            </a:r>
            <a:endParaRPr lang="zh-CN" altLang="en-US" sz="2000" dirty="0"/>
          </a:p>
        </p:txBody>
      </p:sp>
      <p:pic>
        <p:nvPicPr>
          <p:cNvPr id="2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46" y="213165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598" y="4260967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2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 bldLvl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4684ee99a87c5bd9f8bd233490548e9633c668"/>
  <p:tag name="ISPRING_RESOURCE_PATHS_HASH_2" val="3016e8b15be1fadc02be2611ba4845fcd1796c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3497</TotalTime>
  <Pages>0</Pages>
  <Words>1440</Words>
  <Characters>0</Characters>
  <Application>Microsoft Office PowerPoint</Application>
  <DocSecurity>0</DocSecurity>
  <PresentationFormat>全屏显示(4:3)</PresentationFormat>
  <Lines>0</Lines>
  <Paragraphs>380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华文楷体</vt:lpstr>
      <vt:lpstr>华文隶书</vt:lpstr>
      <vt:lpstr>Wingdings</vt:lpstr>
      <vt:lpstr>GB Pinyinok-B</vt:lpstr>
      <vt:lpstr>楷体</vt:lpstr>
      <vt:lpstr>Calibri</vt:lpstr>
      <vt:lpstr>微软雅黑</vt:lpstr>
      <vt:lpstr>华文仿宋</vt:lpstr>
      <vt:lpstr>Britannic Bold</vt:lpstr>
      <vt:lpstr>默认设计模板</vt:lpstr>
      <vt:lpstr>第二十课   过新年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zhaiying</cp:lastModifiedBy>
  <cp:revision>208</cp:revision>
  <dcterms:created xsi:type="dcterms:W3CDTF">2015-09-28T12:25:20Z</dcterms:created>
  <dcterms:modified xsi:type="dcterms:W3CDTF">2015-10-20T04:45:09Z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