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8" r:id="rId9"/>
    <p:sldId id="269" r:id="rId10"/>
    <p:sldId id="264" r:id="rId11"/>
    <p:sldId id="265" r:id="rId12"/>
    <p:sldId id="266" r:id="rId13"/>
    <p:sldId id="267" r:id="rId14"/>
    <p:sldId id="271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FC19C3-27B9-47A0-AFD4-71202D07ED49}" type="doc">
      <dgm:prSet loTypeId="urn:microsoft.com/office/officeart/2008/layout/LinedList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6C23ED51-9799-4F70-B074-6BC0E5293615}">
      <dgm:prSet/>
      <dgm:spPr/>
      <dgm:t>
        <a:bodyPr/>
        <a:lstStyle/>
        <a:p>
          <a:r>
            <a:rPr lang="tr-TR" dirty="0" smtClean="0">
              <a:latin typeface="Arial Narrow" panose="020B0606020202030204" pitchFamily="34" charset="0"/>
            </a:rPr>
            <a:t>Ürik </a:t>
          </a:r>
          <a:r>
            <a:rPr lang="tr-TR" dirty="0" err="1" smtClean="0">
              <a:latin typeface="Arial Narrow" panose="020B0606020202030204" pitchFamily="34" charset="0"/>
            </a:rPr>
            <a:t>asitin</a:t>
          </a:r>
          <a:r>
            <a:rPr lang="tr-TR" dirty="0" smtClean="0">
              <a:latin typeface="Arial Narrow" panose="020B0606020202030204" pitchFamily="34" charset="0"/>
            </a:rPr>
            <a:t> büyük kısmı sürüngen tipi </a:t>
          </a:r>
          <a:r>
            <a:rPr lang="tr-TR" dirty="0" err="1" smtClean="0">
              <a:latin typeface="Arial Narrow" panose="020B0606020202030204" pitchFamily="34" charset="0"/>
            </a:rPr>
            <a:t>nefron</a:t>
          </a:r>
          <a:r>
            <a:rPr lang="tr-TR" dirty="0" smtClean="0">
              <a:latin typeface="Arial Narrow" panose="020B0606020202030204" pitchFamily="34" charset="0"/>
            </a:rPr>
            <a:t> </a:t>
          </a:r>
          <a:r>
            <a:rPr lang="tr-TR" dirty="0" err="1" smtClean="0">
              <a:latin typeface="Arial Narrow" panose="020B0606020202030204" pitchFamily="34" charset="0"/>
            </a:rPr>
            <a:t>tubülleri</a:t>
          </a:r>
          <a:r>
            <a:rPr lang="tr-TR" dirty="0" smtClean="0">
              <a:latin typeface="Arial Narrow" panose="020B0606020202030204" pitchFamily="34" charset="0"/>
            </a:rPr>
            <a:t> tarafından </a:t>
          </a:r>
          <a:r>
            <a:rPr lang="tr-TR" dirty="0" err="1" smtClean="0">
              <a:latin typeface="Arial Narrow" panose="020B0606020202030204" pitchFamily="34" charset="0"/>
            </a:rPr>
            <a:t>sekrete</a:t>
          </a:r>
          <a:r>
            <a:rPr lang="tr-TR" dirty="0" smtClean="0">
              <a:latin typeface="Arial Narrow" panose="020B0606020202030204" pitchFamily="34" charset="0"/>
            </a:rPr>
            <a:t> edilir.</a:t>
          </a:r>
          <a:endParaRPr lang="en-US" dirty="0">
            <a:latin typeface="Arial Narrow" panose="020B0606020202030204" pitchFamily="34" charset="0"/>
          </a:endParaRPr>
        </a:p>
      </dgm:t>
    </dgm:pt>
    <dgm:pt modelId="{A8A7E8F6-8CAE-4311-871E-D0A12C091C33}" type="parTrans" cxnId="{8D90BCBA-5AE8-44D6-A411-883DA736CC8A}">
      <dgm:prSet/>
      <dgm:spPr/>
      <dgm:t>
        <a:bodyPr/>
        <a:lstStyle/>
        <a:p>
          <a:endParaRPr lang="en-US"/>
        </a:p>
      </dgm:t>
    </dgm:pt>
    <dgm:pt modelId="{3BD5CF25-4299-4B04-AA15-D1C21AED9FBD}" type="sibTrans" cxnId="{8D90BCBA-5AE8-44D6-A411-883DA736CC8A}">
      <dgm:prSet/>
      <dgm:spPr/>
      <dgm:t>
        <a:bodyPr/>
        <a:lstStyle/>
        <a:p>
          <a:endParaRPr lang="en-US"/>
        </a:p>
      </dgm:t>
    </dgm:pt>
    <dgm:pt modelId="{B4C4AA3F-9CED-4C53-A1B9-C9536366C473}">
      <dgm:prSet/>
      <dgm:spPr/>
      <dgm:t>
        <a:bodyPr/>
        <a:lstStyle/>
        <a:p>
          <a:r>
            <a:rPr lang="tr-TR" dirty="0" smtClean="0">
              <a:latin typeface="Arial Narrow" panose="020B0606020202030204" pitchFamily="34" charset="0"/>
            </a:rPr>
            <a:t>Ürik asit kristalize olmaya başlar başlamaz, </a:t>
          </a:r>
          <a:r>
            <a:rPr lang="tr-TR" dirty="0" err="1" smtClean="0">
              <a:latin typeface="Arial Narrow" panose="020B0606020202030204" pitchFamily="34" charset="0"/>
            </a:rPr>
            <a:t>proksimal</a:t>
          </a:r>
          <a:r>
            <a:rPr lang="tr-TR" dirty="0" smtClean="0">
              <a:latin typeface="Arial Narrow" panose="020B0606020202030204" pitchFamily="34" charset="0"/>
            </a:rPr>
            <a:t> tüplerindeki </a:t>
          </a:r>
          <a:r>
            <a:rPr lang="tr-TR" dirty="0" err="1" smtClean="0">
              <a:latin typeface="Arial Narrow" panose="020B0606020202030204" pitchFamily="34" charset="0"/>
            </a:rPr>
            <a:t>mikrovilüsler</a:t>
          </a:r>
          <a:r>
            <a:rPr lang="tr-TR" dirty="0" smtClean="0">
              <a:latin typeface="Arial Narrow" panose="020B0606020202030204" pitchFamily="34" charset="0"/>
            </a:rPr>
            <a:t> tarafından salgılanan protein kılıf ile kapsüle edilir.</a:t>
          </a:r>
        </a:p>
      </dgm:t>
    </dgm:pt>
    <dgm:pt modelId="{55A19D2B-8472-49C4-9921-0169BD1DB18A}" type="parTrans" cxnId="{7FB6637A-D2A3-4E1C-AE49-011804D00F07}">
      <dgm:prSet/>
      <dgm:spPr/>
      <dgm:t>
        <a:bodyPr/>
        <a:lstStyle/>
        <a:p>
          <a:endParaRPr lang="en-US"/>
        </a:p>
      </dgm:t>
    </dgm:pt>
    <dgm:pt modelId="{63506123-791E-41E9-B632-EEC5071EEBD9}" type="sibTrans" cxnId="{7FB6637A-D2A3-4E1C-AE49-011804D00F07}">
      <dgm:prSet/>
      <dgm:spPr/>
      <dgm:t>
        <a:bodyPr/>
        <a:lstStyle/>
        <a:p>
          <a:endParaRPr lang="en-US"/>
        </a:p>
      </dgm:t>
    </dgm:pt>
    <dgm:pt modelId="{E71508D4-AF0D-4565-8DE8-A229CD56855F}">
      <dgm:prSet/>
      <dgm:spPr/>
      <dgm:t>
        <a:bodyPr/>
        <a:lstStyle/>
        <a:p>
          <a:r>
            <a:rPr lang="tr-TR" dirty="0" smtClean="0">
              <a:latin typeface="Arial Narrow" panose="020B0606020202030204" pitchFamily="34" charset="0"/>
            </a:rPr>
            <a:t>Bu şekilde ürik asit, </a:t>
          </a:r>
          <a:r>
            <a:rPr lang="tr-TR" dirty="0" err="1" smtClean="0">
              <a:latin typeface="Arial Narrow" panose="020B0606020202030204" pitchFamily="34" charset="0"/>
            </a:rPr>
            <a:t>üreterlerle</a:t>
          </a:r>
          <a:r>
            <a:rPr lang="tr-TR" dirty="0" smtClean="0">
              <a:latin typeface="Arial Narrow" panose="020B0606020202030204" pitchFamily="34" charset="0"/>
            </a:rPr>
            <a:t> </a:t>
          </a:r>
          <a:r>
            <a:rPr lang="tr-TR" dirty="0" err="1" smtClean="0">
              <a:latin typeface="Arial Narrow" panose="020B0606020202030204" pitchFamily="34" charset="0"/>
            </a:rPr>
            <a:t>kloakaya</a:t>
          </a:r>
          <a:r>
            <a:rPr lang="tr-TR" dirty="0" smtClean="0">
              <a:latin typeface="Arial Narrow" panose="020B0606020202030204" pitchFamily="34" charset="0"/>
            </a:rPr>
            <a:t> taşınarak idrar olarak atılır. </a:t>
          </a:r>
          <a:endParaRPr lang="en-US" dirty="0">
            <a:latin typeface="Arial Narrow" panose="020B0606020202030204" pitchFamily="34" charset="0"/>
          </a:endParaRPr>
        </a:p>
      </dgm:t>
    </dgm:pt>
    <dgm:pt modelId="{5C1279DB-3740-4086-8D5A-32861E30A46C}" type="parTrans" cxnId="{E83CEEDE-D958-4D21-9560-14503696AB29}">
      <dgm:prSet/>
      <dgm:spPr/>
      <dgm:t>
        <a:bodyPr/>
        <a:lstStyle/>
        <a:p>
          <a:endParaRPr lang="en-US"/>
        </a:p>
      </dgm:t>
    </dgm:pt>
    <dgm:pt modelId="{F55855F1-5F4C-40B0-9DBA-1F8D84B811F6}" type="sibTrans" cxnId="{E83CEEDE-D958-4D21-9560-14503696AB29}">
      <dgm:prSet/>
      <dgm:spPr/>
      <dgm:t>
        <a:bodyPr/>
        <a:lstStyle/>
        <a:p>
          <a:endParaRPr lang="en-US"/>
        </a:p>
      </dgm:t>
    </dgm:pt>
    <dgm:pt modelId="{2B7A4C8E-BECB-457A-832D-8CE610C3AEDC}" type="pres">
      <dgm:prSet presAssocID="{6BFC19C3-27B9-47A0-AFD4-71202D07ED4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81BD5AE8-0466-443A-BCDC-F6D6E21C8337}" type="pres">
      <dgm:prSet presAssocID="{6C23ED51-9799-4F70-B074-6BC0E5293615}" presName="thickLine" presStyleLbl="alignNode1" presStyleIdx="0" presStyleCnt="3"/>
      <dgm:spPr/>
    </dgm:pt>
    <dgm:pt modelId="{29990E21-88D0-4798-8F3A-FCB6D54F8A67}" type="pres">
      <dgm:prSet presAssocID="{6C23ED51-9799-4F70-B074-6BC0E5293615}" presName="horz1" presStyleCnt="0"/>
      <dgm:spPr/>
    </dgm:pt>
    <dgm:pt modelId="{609FA722-1F23-446E-9B91-26322776B1A0}" type="pres">
      <dgm:prSet presAssocID="{6C23ED51-9799-4F70-B074-6BC0E5293615}" presName="tx1" presStyleLbl="revTx" presStyleIdx="0" presStyleCnt="3"/>
      <dgm:spPr/>
      <dgm:t>
        <a:bodyPr/>
        <a:lstStyle/>
        <a:p>
          <a:endParaRPr lang="tr-TR"/>
        </a:p>
      </dgm:t>
    </dgm:pt>
    <dgm:pt modelId="{EDA0496C-74DD-4D8A-B93D-D589BC490280}" type="pres">
      <dgm:prSet presAssocID="{6C23ED51-9799-4F70-B074-6BC0E5293615}" presName="vert1" presStyleCnt="0"/>
      <dgm:spPr/>
    </dgm:pt>
    <dgm:pt modelId="{EB28532B-16D9-40DA-9D24-45B54EAD8C79}" type="pres">
      <dgm:prSet presAssocID="{B4C4AA3F-9CED-4C53-A1B9-C9536366C473}" presName="thickLine" presStyleLbl="alignNode1" presStyleIdx="1" presStyleCnt="3"/>
      <dgm:spPr/>
    </dgm:pt>
    <dgm:pt modelId="{DBF13C44-F628-42B9-B3F4-0042596F5BCC}" type="pres">
      <dgm:prSet presAssocID="{B4C4AA3F-9CED-4C53-A1B9-C9536366C473}" presName="horz1" presStyleCnt="0"/>
      <dgm:spPr/>
    </dgm:pt>
    <dgm:pt modelId="{E1ED2D20-A753-4EAE-92AB-E6E82160E944}" type="pres">
      <dgm:prSet presAssocID="{B4C4AA3F-9CED-4C53-A1B9-C9536366C473}" presName="tx1" presStyleLbl="revTx" presStyleIdx="1" presStyleCnt="3"/>
      <dgm:spPr/>
      <dgm:t>
        <a:bodyPr/>
        <a:lstStyle/>
        <a:p>
          <a:endParaRPr lang="tr-TR"/>
        </a:p>
      </dgm:t>
    </dgm:pt>
    <dgm:pt modelId="{3D44DD15-FFFC-4ABF-AEF7-3D26C46368EE}" type="pres">
      <dgm:prSet presAssocID="{B4C4AA3F-9CED-4C53-A1B9-C9536366C473}" presName="vert1" presStyleCnt="0"/>
      <dgm:spPr/>
    </dgm:pt>
    <dgm:pt modelId="{DBE31FE9-2CE5-444D-8574-E3038849F0A9}" type="pres">
      <dgm:prSet presAssocID="{E71508D4-AF0D-4565-8DE8-A229CD56855F}" presName="thickLine" presStyleLbl="alignNode1" presStyleIdx="2" presStyleCnt="3"/>
      <dgm:spPr/>
    </dgm:pt>
    <dgm:pt modelId="{56ACFFA2-9C9D-4556-9D1A-60B6BA166F80}" type="pres">
      <dgm:prSet presAssocID="{E71508D4-AF0D-4565-8DE8-A229CD56855F}" presName="horz1" presStyleCnt="0"/>
      <dgm:spPr/>
    </dgm:pt>
    <dgm:pt modelId="{142C87F8-A288-4C86-AD0B-19F6C80DF88E}" type="pres">
      <dgm:prSet presAssocID="{E71508D4-AF0D-4565-8DE8-A229CD56855F}" presName="tx1" presStyleLbl="revTx" presStyleIdx="2" presStyleCnt="3"/>
      <dgm:spPr/>
      <dgm:t>
        <a:bodyPr/>
        <a:lstStyle/>
        <a:p>
          <a:endParaRPr lang="tr-TR"/>
        </a:p>
      </dgm:t>
    </dgm:pt>
    <dgm:pt modelId="{275ECA6A-FEB2-4F06-9D62-EA23FB423A88}" type="pres">
      <dgm:prSet presAssocID="{E71508D4-AF0D-4565-8DE8-A229CD56855F}" presName="vert1" presStyleCnt="0"/>
      <dgm:spPr/>
    </dgm:pt>
  </dgm:ptLst>
  <dgm:cxnLst>
    <dgm:cxn modelId="{88E8C3A4-68F3-4531-9C49-44AC94ACA68C}" type="presOf" srcId="{6C23ED51-9799-4F70-B074-6BC0E5293615}" destId="{609FA722-1F23-446E-9B91-26322776B1A0}" srcOrd="0" destOrd="0" presId="urn:microsoft.com/office/officeart/2008/layout/LinedList"/>
    <dgm:cxn modelId="{20423F06-422E-4F49-9FF3-6AE5D6056EC1}" type="presOf" srcId="{B4C4AA3F-9CED-4C53-A1B9-C9536366C473}" destId="{E1ED2D20-A753-4EAE-92AB-E6E82160E944}" srcOrd="0" destOrd="0" presId="urn:microsoft.com/office/officeart/2008/layout/LinedList"/>
    <dgm:cxn modelId="{667E2BA2-A83E-48F6-9B11-AB4AAF1458E2}" type="presOf" srcId="{6BFC19C3-27B9-47A0-AFD4-71202D07ED49}" destId="{2B7A4C8E-BECB-457A-832D-8CE610C3AEDC}" srcOrd="0" destOrd="0" presId="urn:microsoft.com/office/officeart/2008/layout/LinedList"/>
    <dgm:cxn modelId="{E83CEEDE-D958-4D21-9560-14503696AB29}" srcId="{6BFC19C3-27B9-47A0-AFD4-71202D07ED49}" destId="{E71508D4-AF0D-4565-8DE8-A229CD56855F}" srcOrd="2" destOrd="0" parTransId="{5C1279DB-3740-4086-8D5A-32861E30A46C}" sibTransId="{F55855F1-5F4C-40B0-9DBA-1F8D84B811F6}"/>
    <dgm:cxn modelId="{7FB6637A-D2A3-4E1C-AE49-011804D00F07}" srcId="{6BFC19C3-27B9-47A0-AFD4-71202D07ED49}" destId="{B4C4AA3F-9CED-4C53-A1B9-C9536366C473}" srcOrd="1" destOrd="0" parTransId="{55A19D2B-8472-49C4-9921-0169BD1DB18A}" sibTransId="{63506123-791E-41E9-B632-EEC5071EEBD9}"/>
    <dgm:cxn modelId="{52968532-14B8-4825-9EE2-E9F9AE1D8AB1}" type="presOf" srcId="{E71508D4-AF0D-4565-8DE8-A229CD56855F}" destId="{142C87F8-A288-4C86-AD0B-19F6C80DF88E}" srcOrd="0" destOrd="0" presId="urn:microsoft.com/office/officeart/2008/layout/LinedList"/>
    <dgm:cxn modelId="{8D90BCBA-5AE8-44D6-A411-883DA736CC8A}" srcId="{6BFC19C3-27B9-47A0-AFD4-71202D07ED49}" destId="{6C23ED51-9799-4F70-B074-6BC0E5293615}" srcOrd="0" destOrd="0" parTransId="{A8A7E8F6-8CAE-4311-871E-D0A12C091C33}" sibTransId="{3BD5CF25-4299-4B04-AA15-D1C21AED9FBD}"/>
    <dgm:cxn modelId="{CF1F46FD-76C9-4428-995B-23ED50EA4242}" type="presParOf" srcId="{2B7A4C8E-BECB-457A-832D-8CE610C3AEDC}" destId="{81BD5AE8-0466-443A-BCDC-F6D6E21C8337}" srcOrd="0" destOrd="0" presId="urn:microsoft.com/office/officeart/2008/layout/LinedList"/>
    <dgm:cxn modelId="{AA501C58-0855-4BE5-B290-39D0431FA738}" type="presParOf" srcId="{2B7A4C8E-BECB-457A-832D-8CE610C3AEDC}" destId="{29990E21-88D0-4798-8F3A-FCB6D54F8A67}" srcOrd="1" destOrd="0" presId="urn:microsoft.com/office/officeart/2008/layout/LinedList"/>
    <dgm:cxn modelId="{25D72247-0B63-44A3-8FC8-971D7FF04D85}" type="presParOf" srcId="{29990E21-88D0-4798-8F3A-FCB6D54F8A67}" destId="{609FA722-1F23-446E-9B91-26322776B1A0}" srcOrd="0" destOrd="0" presId="urn:microsoft.com/office/officeart/2008/layout/LinedList"/>
    <dgm:cxn modelId="{8F0B1BBA-F3B0-4795-AA4B-87CE2B052FE9}" type="presParOf" srcId="{29990E21-88D0-4798-8F3A-FCB6D54F8A67}" destId="{EDA0496C-74DD-4D8A-B93D-D589BC490280}" srcOrd="1" destOrd="0" presId="urn:microsoft.com/office/officeart/2008/layout/LinedList"/>
    <dgm:cxn modelId="{ACF2E176-F7E4-4AD3-A6DE-790CAED2F23A}" type="presParOf" srcId="{2B7A4C8E-BECB-457A-832D-8CE610C3AEDC}" destId="{EB28532B-16D9-40DA-9D24-45B54EAD8C79}" srcOrd="2" destOrd="0" presId="urn:microsoft.com/office/officeart/2008/layout/LinedList"/>
    <dgm:cxn modelId="{7A0B4DE9-CA94-4CC9-9A26-84309F8E2F45}" type="presParOf" srcId="{2B7A4C8E-BECB-457A-832D-8CE610C3AEDC}" destId="{DBF13C44-F628-42B9-B3F4-0042596F5BCC}" srcOrd="3" destOrd="0" presId="urn:microsoft.com/office/officeart/2008/layout/LinedList"/>
    <dgm:cxn modelId="{6E064948-B444-4CC6-9A29-58EB7FBA79FA}" type="presParOf" srcId="{DBF13C44-F628-42B9-B3F4-0042596F5BCC}" destId="{E1ED2D20-A753-4EAE-92AB-E6E82160E944}" srcOrd="0" destOrd="0" presId="urn:microsoft.com/office/officeart/2008/layout/LinedList"/>
    <dgm:cxn modelId="{0110AF0D-B847-4E4F-902E-34FED12EDEED}" type="presParOf" srcId="{DBF13C44-F628-42B9-B3F4-0042596F5BCC}" destId="{3D44DD15-FFFC-4ABF-AEF7-3D26C46368EE}" srcOrd="1" destOrd="0" presId="urn:microsoft.com/office/officeart/2008/layout/LinedList"/>
    <dgm:cxn modelId="{BEF1E7F2-495B-425B-8003-589CEAED19AC}" type="presParOf" srcId="{2B7A4C8E-BECB-457A-832D-8CE610C3AEDC}" destId="{DBE31FE9-2CE5-444D-8574-E3038849F0A9}" srcOrd="4" destOrd="0" presId="urn:microsoft.com/office/officeart/2008/layout/LinedList"/>
    <dgm:cxn modelId="{3B397379-CCAA-414E-AB39-83D4C78B125E}" type="presParOf" srcId="{2B7A4C8E-BECB-457A-832D-8CE610C3AEDC}" destId="{56ACFFA2-9C9D-4556-9D1A-60B6BA166F80}" srcOrd="5" destOrd="0" presId="urn:microsoft.com/office/officeart/2008/layout/LinedList"/>
    <dgm:cxn modelId="{A3352DF4-E6CF-4E4D-826F-E8F4A46C2DBA}" type="presParOf" srcId="{56ACFFA2-9C9D-4556-9D1A-60B6BA166F80}" destId="{142C87F8-A288-4C86-AD0B-19F6C80DF88E}" srcOrd="0" destOrd="0" presId="urn:microsoft.com/office/officeart/2008/layout/LinedList"/>
    <dgm:cxn modelId="{2D6AF394-DA8E-4928-B3C5-D577046D7EFA}" type="presParOf" srcId="{56ACFFA2-9C9D-4556-9D1A-60B6BA166F80}" destId="{275ECA6A-FEB2-4F06-9D62-EA23FB423A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B50BC-4A5D-4619-A27C-3C35D5543CDE}" type="doc">
      <dgm:prSet loTypeId="urn:microsoft.com/office/officeart/2008/layout/LinedList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F3A9B737-BF06-4D8A-9450-0A53D7CCDAA7}">
      <dgm:prSet custT="1"/>
      <dgm:spPr/>
      <dgm:t>
        <a:bodyPr/>
        <a:lstStyle/>
        <a:p>
          <a:r>
            <a:rPr lang="tr-TR" sz="2000" dirty="0" smtClean="0">
              <a:latin typeface="Arial Narrow" panose="020B0606020202030204" pitchFamily="34" charset="0"/>
            </a:rPr>
            <a:t>Ürik asit, serbest radikalleri çeken bir mıknatıs görevi görür. 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AF072F86-0141-4FB2-817F-43A594B92286}" type="parTrans" cxnId="{CDE27E52-28E0-4C80-9BD9-7AF77B14F6C3}">
      <dgm:prSet/>
      <dgm:spPr/>
      <dgm:t>
        <a:bodyPr/>
        <a:lstStyle/>
        <a:p>
          <a:endParaRPr lang="en-US" sz="2000"/>
        </a:p>
      </dgm:t>
    </dgm:pt>
    <dgm:pt modelId="{FE3D6C70-1FA9-4595-A06C-B80666971119}" type="sibTrans" cxnId="{CDE27E52-28E0-4C80-9BD9-7AF77B14F6C3}">
      <dgm:prSet/>
      <dgm:spPr/>
      <dgm:t>
        <a:bodyPr/>
        <a:lstStyle/>
        <a:p>
          <a:endParaRPr lang="en-US" sz="2000"/>
        </a:p>
      </dgm:t>
    </dgm:pt>
    <dgm:pt modelId="{065392B7-3B29-4630-979E-CB1B2987AB4E}">
      <dgm:prSet custT="1"/>
      <dgm:spPr/>
      <dgm:t>
        <a:bodyPr/>
        <a:lstStyle/>
        <a:p>
          <a:r>
            <a:rPr lang="tr-TR" sz="2000" dirty="0" smtClean="0">
              <a:latin typeface="Arial Narrow" panose="020B0606020202030204" pitchFamily="34" charset="0"/>
            </a:rPr>
            <a:t>Ürik asit azalması doku yaşlanmasını hızlandırır.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528818D7-74F0-427E-9C09-5B7D423E28D2}" type="parTrans" cxnId="{3BAEFA76-7769-4127-A93B-82A4E2B52995}">
      <dgm:prSet/>
      <dgm:spPr/>
      <dgm:t>
        <a:bodyPr/>
        <a:lstStyle/>
        <a:p>
          <a:endParaRPr lang="en-US" sz="2000"/>
        </a:p>
      </dgm:t>
    </dgm:pt>
    <dgm:pt modelId="{52E83986-28F1-4200-8C58-A3A2A959CE92}" type="sibTrans" cxnId="{3BAEFA76-7769-4127-A93B-82A4E2B52995}">
      <dgm:prSet/>
      <dgm:spPr/>
      <dgm:t>
        <a:bodyPr/>
        <a:lstStyle/>
        <a:p>
          <a:endParaRPr lang="en-US" sz="2000"/>
        </a:p>
      </dgm:t>
    </dgm:pt>
    <dgm:pt modelId="{43A4517E-6F93-4475-901E-5AA8696CB377}">
      <dgm:prSet custT="1"/>
      <dgm:spPr/>
      <dgm:t>
        <a:bodyPr/>
        <a:lstStyle/>
        <a:p>
          <a:r>
            <a:rPr lang="tr-TR" sz="2000" dirty="0" smtClean="0">
              <a:latin typeface="Arial Narrow" panose="020B0606020202030204" pitchFamily="34" charset="0"/>
            </a:rPr>
            <a:t>Vitamin D3’ün </a:t>
          </a:r>
          <a:r>
            <a:rPr lang="tr-TR" sz="2000" dirty="0" err="1" smtClean="0">
              <a:latin typeface="Arial Narrow" panose="020B0606020202030204" pitchFamily="34" charset="0"/>
            </a:rPr>
            <a:t>prekürsör</a:t>
          </a:r>
          <a:r>
            <a:rPr lang="tr-TR" sz="2000" dirty="0" smtClean="0">
              <a:latin typeface="Arial Narrow" panose="020B0606020202030204" pitchFamily="34" charset="0"/>
            </a:rPr>
            <a:t> sentezi böbreklerde gerçekleşir. 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BE3A187D-9E24-49F0-9B57-A20FE30A3ED5}" type="parTrans" cxnId="{C934EAC2-EDD0-48F7-865D-3DF07574B62F}">
      <dgm:prSet/>
      <dgm:spPr/>
      <dgm:t>
        <a:bodyPr/>
        <a:lstStyle/>
        <a:p>
          <a:endParaRPr lang="en-US" sz="2000"/>
        </a:p>
      </dgm:t>
    </dgm:pt>
    <dgm:pt modelId="{07421F08-0480-4BDF-8291-A1B37A16958D}" type="sibTrans" cxnId="{C934EAC2-EDD0-48F7-865D-3DF07574B62F}">
      <dgm:prSet/>
      <dgm:spPr/>
      <dgm:t>
        <a:bodyPr/>
        <a:lstStyle/>
        <a:p>
          <a:endParaRPr lang="en-US" sz="2000"/>
        </a:p>
      </dgm:t>
    </dgm:pt>
    <dgm:pt modelId="{6C6882C7-F59A-4DD7-B9C0-E3C14CCE43A6}">
      <dgm:prSet custT="1"/>
      <dgm:spPr/>
      <dgm:t>
        <a:bodyPr/>
        <a:lstStyle/>
        <a:p>
          <a:r>
            <a:rPr lang="tr-TR" sz="2000" dirty="0" smtClean="0">
              <a:latin typeface="Arial Narrow" panose="020B0606020202030204" pitchFamily="34" charset="0"/>
            </a:rPr>
            <a:t>Dolaşımda artan fosfor miktarına cevaben </a:t>
          </a:r>
          <a:r>
            <a:rPr lang="tr-TR" sz="2000" dirty="0" err="1" smtClean="0">
              <a:latin typeface="Arial Narrow" panose="020B0606020202030204" pitchFamily="34" charset="0"/>
            </a:rPr>
            <a:t>paratiroid</a:t>
          </a:r>
          <a:r>
            <a:rPr lang="tr-TR" sz="2000" dirty="0" smtClean="0">
              <a:latin typeface="Arial Narrow" panose="020B0606020202030204" pitchFamily="34" charset="0"/>
            </a:rPr>
            <a:t> bezlerini aktive eder. 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8D7E51B7-2E17-4B14-9835-DB72DDEA1B95}" type="parTrans" cxnId="{87C64F06-69EC-4453-AA42-1AFB886B0C1C}">
      <dgm:prSet/>
      <dgm:spPr/>
      <dgm:t>
        <a:bodyPr/>
        <a:lstStyle/>
        <a:p>
          <a:endParaRPr lang="en-US" sz="2000"/>
        </a:p>
      </dgm:t>
    </dgm:pt>
    <dgm:pt modelId="{EFFCA11C-E361-4F1A-90E6-373773B524B7}" type="sibTrans" cxnId="{87C64F06-69EC-4453-AA42-1AFB886B0C1C}">
      <dgm:prSet/>
      <dgm:spPr/>
      <dgm:t>
        <a:bodyPr/>
        <a:lstStyle/>
        <a:p>
          <a:endParaRPr lang="en-US" sz="2000"/>
        </a:p>
      </dgm:t>
    </dgm:pt>
    <dgm:pt modelId="{4A17000C-A7E4-42E8-92DD-1611C0DC46D0}">
      <dgm:prSet custT="1"/>
      <dgm:spPr/>
      <dgm:t>
        <a:bodyPr/>
        <a:lstStyle/>
        <a:p>
          <a:r>
            <a:rPr lang="tr-TR" sz="2000" dirty="0" smtClean="0">
              <a:latin typeface="Arial Narrow" panose="020B0606020202030204" pitchFamily="34" charset="0"/>
            </a:rPr>
            <a:t>PTH fosforun atılımını ve kemikten kalsiyumun kana verilmesini sağlar. 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A8616214-7300-4517-B52F-A1BAE5471926}" type="parTrans" cxnId="{06B8187B-CEA1-40AD-8DB5-B5BB37DB2D1D}">
      <dgm:prSet/>
      <dgm:spPr/>
      <dgm:t>
        <a:bodyPr/>
        <a:lstStyle/>
        <a:p>
          <a:endParaRPr lang="en-US" sz="2000"/>
        </a:p>
      </dgm:t>
    </dgm:pt>
    <dgm:pt modelId="{31FA0687-BB9D-4DD1-AB0A-BCD13E09DAF5}" type="sibTrans" cxnId="{06B8187B-CEA1-40AD-8DB5-B5BB37DB2D1D}">
      <dgm:prSet/>
      <dgm:spPr/>
      <dgm:t>
        <a:bodyPr/>
        <a:lstStyle/>
        <a:p>
          <a:endParaRPr lang="en-US" sz="2000"/>
        </a:p>
      </dgm:t>
    </dgm:pt>
    <dgm:pt modelId="{33ED3FC3-DEE4-4FAE-AF5F-03DABDAF6A74}">
      <dgm:prSet custT="1"/>
      <dgm:spPr/>
      <dgm:t>
        <a:bodyPr/>
        <a:lstStyle/>
        <a:p>
          <a:r>
            <a:rPr lang="tr-TR" sz="2000" dirty="0" err="1" smtClean="0">
              <a:latin typeface="Arial Narrow" panose="020B0606020202030204" pitchFamily="34" charset="0"/>
            </a:rPr>
            <a:t>Eritropetin</a:t>
          </a:r>
          <a:r>
            <a:rPr lang="tr-TR" sz="2000" dirty="0" smtClean="0">
              <a:latin typeface="Arial Narrow" panose="020B0606020202030204" pitchFamily="34" charset="0"/>
            </a:rPr>
            <a:t> böbreklerde üretilir.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053BCBDE-9340-423A-9002-B6B4BA88DACC}" type="parTrans" cxnId="{0A24AC6B-6794-4325-862C-1F53E661CF70}">
      <dgm:prSet/>
      <dgm:spPr/>
      <dgm:t>
        <a:bodyPr/>
        <a:lstStyle/>
        <a:p>
          <a:endParaRPr lang="en-US" sz="2000"/>
        </a:p>
      </dgm:t>
    </dgm:pt>
    <dgm:pt modelId="{21FA0476-0821-4C8A-8426-200BD78DDBB5}" type="sibTrans" cxnId="{0A24AC6B-6794-4325-862C-1F53E661CF70}">
      <dgm:prSet/>
      <dgm:spPr/>
      <dgm:t>
        <a:bodyPr/>
        <a:lstStyle/>
        <a:p>
          <a:endParaRPr lang="en-US" sz="2000"/>
        </a:p>
      </dgm:t>
    </dgm:pt>
    <dgm:pt modelId="{88C61375-0B18-41AD-B73E-42C2175C9CAB}" type="pres">
      <dgm:prSet presAssocID="{76FB50BC-4A5D-4619-A27C-3C35D5543CD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23721ED-CED1-4CCA-BAA8-5B6DFF06E2EE}" type="pres">
      <dgm:prSet presAssocID="{F3A9B737-BF06-4D8A-9450-0A53D7CCDAA7}" presName="thickLine" presStyleLbl="alignNode1" presStyleIdx="0" presStyleCnt="6"/>
      <dgm:spPr/>
    </dgm:pt>
    <dgm:pt modelId="{C806CDA9-0F79-4763-AE53-B8D0278B47A0}" type="pres">
      <dgm:prSet presAssocID="{F3A9B737-BF06-4D8A-9450-0A53D7CCDAA7}" presName="horz1" presStyleCnt="0"/>
      <dgm:spPr/>
    </dgm:pt>
    <dgm:pt modelId="{D637CCA1-595C-4E16-B4F0-D7CF8FAA7B13}" type="pres">
      <dgm:prSet presAssocID="{F3A9B737-BF06-4D8A-9450-0A53D7CCDAA7}" presName="tx1" presStyleLbl="revTx" presStyleIdx="0" presStyleCnt="6"/>
      <dgm:spPr/>
      <dgm:t>
        <a:bodyPr/>
        <a:lstStyle/>
        <a:p>
          <a:endParaRPr lang="tr-TR"/>
        </a:p>
      </dgm:t>
    </dgm:pt>
    <dgm:pt modelId="{2B07D303-9DB4-4423-99CC-F0D9E43B37E7}" type="pres">
      <dgm:prSet presAssocID="{F3A9B737-BF06-4D8A-9450-0A53D7CCDAA7}" presName="vert1" presStyleCnt="0"/>
      <dgm:spPr/>
    </dgm:pt>
    <dgm:pt modelId="{97A657A1-F0BC-4533-9A9F-C57F5FA35096}" type="pres">
      <dgm:prSet presAssocID="{065392B7-3B29-4630-979E-CB1B2987AB4E}" presName="thickLine" presStyleLbl="alignNode1" presStyleIdx="1" presStyleCnt="6"/>
      <dgm:spPr/>
    </dgm:pt>
    <dgm:pt modelId="{6B76E550-04C8-4D52-9C99-2D672A0DDC3E}" type="pres">
      <dgm:prSet presAssocID="{065392B7-3B29-4630-979E-CB1B2987AB4E}" presName="horz1" presStyleCnt="0"/>
      <dgm:spPr/>
    </dgm:pt>
    <dgm:pt modelId="{57B1F2E8-476C-4710-B100-045AB07A9B13}" type="pres">
      <dgm:prSet presAssocID="{065392B7-3B29-4630-979E-CB1B2987AB4E}" presName="tx1" presStyleLbl="revTx" presStyleIdx="1" presStyleCnt="6"/>
      <dgm:spPr/>
      <dgm:t>
        <a:bodyPr/>
        <a:lstStyle/>
        <a:p>
          <a:endParaRPr lang="tr-TR"/>
        </a:p>
      </dgm:t>
    </dgm:pt>
    <dgm:pt modelId="{9E713184-AFC2-4323-AFFF-08D73ED33F24}" type="pres">
      <dgm:prSet presAssocID="{065392B7-3B29-4630-979E-CB1B2987AB4E}" presName="vert1" presStyleCnt="0"/>
      <dgm:spPr/>
    </dgm:pt>
    <dgm:pt modelId="{2904D93A-E604-4215-9E02-E5A8E822AC8C}" type="pres">
      <dgm:prSet presAssocID="{43A4517E-6F93-4475-901E-5AA8696CB377}" presName="thickLine" presStyleLbl="alignNode1" presStyleIdx="2" presStyleCnt="6"/>
      <dgm:spPr/>
    </dgm:pt>
    <dgm:pt modelId="{F16607CD-E81A-4F33-8B5F-A42FD9039D22}" type="pres">
      <dgm:prSet presAssocID="{43A4517E-6F93-4475-901E-5AA8696CB377}" presName="horz1" presStyleCnt="0"/>
      <dgm:spPr/>
    </dgm:pt>
    <dgm:pt modelId="{A035D360-0FE3-4AD0-A2A7-98BDE3EF1902}" type="pres">
      <dgm:prSet presAssocID="{43A4517E-6F93-4475-901E-5AA8696CB377}" presName="tx1" presStyleLbl="revTx" presStyleIdx="2" presStyleCnt="6"/>
      <dgm:spPr/>
      <dgm:t>
        <a:bodyPr/>
        <a:lstStyle/>
        <a:p>
          <a:endParaRPr lang="tr-TR"/>
        </a:p>
      </dgm:t>
    </dgm:pt>
    <dgm:pt modelId="{8B7AF8D4-6DBE-4105-B3BD-2D6119C0F2A0}" type="pres">
      <dgm:prSet presAssocID="{43A4517E-6F93-4475-901E-5AA8696CB377}" presName="vert1" presStyleCnt="0"/>
      <dgm:spPr/>
    </dgm:pt>
    <dgm:pt modelId="{07838FF8-3021-427C-9768-38FB81AE48CD}" type="pres">
      <dgm:prSet presAssocID="{6C6882C7-F59A-4DD7-B9C0-E3C14CCE43A6}" presName="thickLine" presStyleLbl="alignNode1" presStyleIdx="3" presStyleCnt="6"/>
      <dgm:spPr/>
    </dgm:pt>
    <dgm:pt modelId="{40862FE2-6C8C-472D-A4B3-6F0E72638FA5}" type="pres">
      <dgm:prSet presAssocID="{6C6882C7-F59A-4DD7-B9C0-E3C14CCE43A6}" presName="horz1" presStyleCnt="0"/>
      <dgm:spPr/>
    </dgm:pt>
    <dgm:pt modelId="{E5536830-85B6-4D53-B0BF-4490235F37A4}" type="pres">
      <dgm:prSet presAssocID="{6C6882C7-F59A-4DD7-B9C0-E3C14CCE43A6}" presName="tx1" presStyleLbl="revTx" presStyleIdx="3" presStyleCnt="6"/>
      <dgm:spPr/>
      <dgm:t>
        <a:bodyPr/>
        <a:lstStyle/>
        <a:p>
          <a:endParaRPr lang="tr-TR"/>
        </a:p>
      </dgm:t>
    </dgm:pt>
    <dgm:pt modelId="{34644BFA-DBAB-4242-B512-1C8493FF60F3}" type="pres">
      <dgm:prSet presAssocID="{6C6882C7-F59A-4DD7-B9C0-E3C14CCE43A6}" presName="vert1" presStyleCnt="0"/>
      <dgm:spPr/>
    </dgm:pt>
    <dgm:pt modelId="{33CF3D5D-F53F-47E3-80CA-5078C5AEE18B}" type="pres">
      <dgm:prSet presAssocID="{4A17000C-A7E4-42E8-92DD-1611C0DC46D0}" presName="thickLine" presStyleLbl="alignNode1" presStyleIdx="4" presStyleCnt="6"/>
      <dgm:spPr/>
    </dgm:pt>
    <dgm:pt modelId="{55156AF7-250A-405B-BE9B-FE24312A4812}" type="pres">
      <dgm:prSet presAssocID="{4A17000C-A7E4-42E8-92DD-1611C0DC46D0}" presName="horz1" presStyleCnt="0"/>
      <dgm:spPr/>
    </dgm:pt>
    <dgm:pt modelId="{640DEF29-68C9-4470-BCE8-7C76018C5A58}" type="pres">
      <dgm:prSet presAssocID="{4A17000C-A7E4-42E8-92DD-1611C0DC46D0}" presName="tx1" presStyleLbl="revTx" presStyleIdx="4" presStyleCnt="6"/>
      <dgm:spPr/>
      <dgm:t>
        <a:bodyPr/>
        <a:lstStyle/>
        <a:p>
          <a:endParaRPr lang="tr-TR"/>
        </a:p>
      </dgm:t>
    </dgm:pt>
    <dgm:pt modelId="{6303477E-5122-47B3-AF4F-AE6869FD2C37}" type="pres">
      <dgm:prSet presAssocID="{4A17000C-A7E4-42E8-92DD-1611C0DC46D0}" presName="vert1" presStyleCnt="0"/>
      <dgm:spPr/>
    </dgm:pt>
    <dgm:pt modelId="{40BCD6DA-7FC5-48EA-B60A-776C4BE655B6}" type="pres">
      <dgm:prSet presAssocID="{33ED3FC3-DEE4-4FAE-AF5F-03DABDAF6A74}" presName="thickLine" presStyleLbl="alignNode1" presStyleIdx="5" presStyleCnt="6"/>
      <dgm:spPr/>
    </dgm:pt>
    <dgm:pt modelId="{64C70F9C-A669-4DA8-8C87-4969CCDD82E3}" type="pres">
      <dgm:prSet presAssocID="{33ED3FC3-DEE4-4FAE-AF5F-03DABDAF6A74}" presName="horz1" presStyleCnt="0"/>
      <dgm:spPr/>
    </dgm:pt>
    <dgm:pt modelId="{255E072A-2C8E-4372-A9AB-9B2F3FB2DC48}" type="pres">
      <dgm:prSet presAssocID="{33ED3FC3-DEE4-4FAE-AF5F-03DABDAF6A74}" presName="tx1" presStyleLbl="revTx" presStyleIdx="5" presStyleCnt="6"/>
      <dgm:spPr/>
      <dgm:t>
        <a:bodyPr/>
        <a:lstStyle/>
        <a:p>
          <a:endParaRPr lang="tr-TR"/>
        </a:p>
      </dgm:t>
    </dgm:pt>
    <dgm:pt modelId="{C35B5424-5636-4664-BD74-B27D4A07E545}" type="pres">
      <dgm:prSet presAssocID="{33ED3FC3-DEE4-4FAE-AF5F-03DABDAF6A74}" presName="vert1" presStyleCnt="0"/>
      <dgm:spPr/>
    </dgm:pt>
  </dgm:ptLst>
  <dgm:cxnLst>
    <dgm:cxn modelId="{C934EAC2-EDD0-48F7-865D-3DF07574B62F}" srcId="{76FB50BC-4A5D-4619-A27C-3C35D5543CDE}" destId="{43A4517E-6F93-4475-901E-5AA8696CB377}" srcOrd="2" destOrd="0" parTransId="{BE3A187D-9E24-49F0-9B57-A20FE30A3ED5}" sibTransId="{07421F08-0480-4BDF-8291-A1B37A16958D}"/>
    <dgm:cxn modelId="{627BB5BA-BC42-492A-86AF-0C36950CFFF2}" type="presOf" srcId="{33ED3FC3-DEE4-4FAE-AF5F-03DABDAF6A74}" destId="{255E072A-2C8E-4372-A9AB-9B2F3FB2DC48}" srcOrd="0" destOrd="0" presId="urn:microsoft.com/office/officeart/2008/layout/LinedList"/>
    <dgm:cxn modelId="{3BAEFA76-7769-4127-A93B-82A4E2B52995}" srcId="{76FB50BC-4A5D-4619-A27C-3C35D5543CDE}" destId="{065392B7-3B29-4630-979E-CB1B2987AB4E}" srcOrd="1" destOrd="0" parTransId="{528818D7-74F0-427E-9C09-5B7D423E28D2}" sibTransId="{52E83986-28F1-4200-8C58-A3A2A959CE92}"/>
    <dgm:cxn modelId="{599936B9-1101-4FF9-9DB5-C8307402E748}" type="presOf" srcId="{4A17000C-A7E4-42E8-92DD-1611C0DC46D0}" destId="{640DEF29-68C9-4470-BCE8-7C76018C5A58}" srcOrd="0" destOrd="0" presId="urn:microsoft.com/office/officeart/2008/layout/LinedList"/>
    <dgm:cxn modelId="{3591C6DB-9194-4A6C-910A-5C2812462719}" type="presOf" srcId="{76FB50BC-4A5D-4619-A27C-3C35D5543CDE}" destId="{88C61375-0B18-41AD-B73E-42C2175C9CAB}" srcOrd="0" destOrd="0" presId="urn:microsoft.com/office/officeart/2008/layout/LinedList"/>
    <dgm:cxn modelId="{06B8187B-CEA1-40AD-8DB5-B5BB37DB2D1D}" srcId="{76FB50BC-4A5D-4619-A27C-3C35D5543CDE}" destId="{4A17000C-A7E4-42E8-92DD-1611C0DC46D0}" srcOrd="4" destOrd="0" parTransId="{A8616214-7300-4517-B52F-A1BAE5471926}" sibTransId="{31FA0687-BB9D-4DD1-AB0A-BCD13E09DAF5}"/>
    <dgm:cxn modelId="{B9D59207-0520-43FE-AA0A-98C2651DF8A4}" type="presOf" srcId="{6C6882C7-F59A-4DD7-B9C0-E3C14CCE43A6}" destId="{E5536830-85B6-4D53-B0BF-4490235F37A4}" srcOrd="0" destOrd="0" presId="urn:microsoft.com/office/officeart/2008/layout/LinedList"/>
    <dgm:cxn modelId="{87C64F06-69EC-4453-AA42-1AFB886B0C1C}" srcId="{76FB50BC-4A5D-4619-A27C-3C35D5543CDE}" destId="{6C6882C7-F59A-4DD7-B9C0-E3C14CCE43A6}" srcOrd="3" destOrd="0" parTransId="{8D7E51B7-2E17-4B14-9835-DB72DDEA1B95}" sibTransId="{EFFCA11C-E361-4F1A-90E6-373773B524B7}"/>
    <dgm:cxn modelId="{66EAD5FF-8E76-4D82-8172-DE0381329D5B}" type="presOf" srcId="{F3A9B737-BF06-4D8A-9450-0A53D7CCDAA7}" destId="{D637CCA1-595C-4E16-B4F0-D7CF8FAA7B13}" srcOrd="0" destOrd="0" presId="urn:microsoft.com/office/officeart/2008/layout/LinedList"/>
    <dgm:cxn modelId="{CBDD31E4-0741-4493-9E16-2A8AE8B49E01}" type="presOf" srcId="{43A4517E-6F93-4475-901E-5AA8696CB377}" destId="{A035D360-0FE3-4AD0-A2A7-98BDE3EF1902}" srcOrd="0" destOrd="0" presId="urn:microsoft.com/office/officeart/2008/layout/LinedList"/>
    <dgm:cxn modelId="{30D9A766-AE86-4171-9B11-E982E4131F8B}" type="presOf" srcId="{065392B7-3B29-4630-979E-CB1B2987AB4E}" destId="{57B1F2E8-476C-4710-B100-045AB07A9B13}" srcOrd="0" destOrd="0" presId="urn:microsoft.com/office/officeart/2008/layout/LinedList"/>
    <dgm:cxn modelId="{CDE27E52-28E0-4C80-9BD9-7AF77B14F6C3}" srcId="{76FB50BC-4A5D-4619-A27C-3C35D5543CDE}" destId="{F3A9B737-BF06-4D8A-9450-0A53D7CCDAA7}" srcOrd="0" destOrd="0" parTransId="{AF072F86-0141-4FB2-817F-43A594B92286}" sibTransId="{FE3D6C70-1FA9-4595-A06C-B80666971119}"/>
    <dgm:cxn modelId="{0A24AC6B-6794-4325-862C-1F53E661CF70}" srcId="{76FB50BC-4A5D-4619-A27C-3C35D5543CDE}" destId="{33ED3FC3-DEE4-4FAE-AF5F-03DABDAF6A74}" srcOrd="5" destOrd="0" parTransId="{053BCBDE-9340-423A-9002-B6B4BA88DACC}" sibTransId="{21FA0476-0821-4C8A-8426-200BD78DDBB5}"/>
    <dgm:cxn modelId="{E707886F-BF92-4B6A-89EA-F7D0A33F5975}" type="presParOf" srcId="{88C61375-0B18-41AD-B73E-42C2175C9CAB}" destId="{023721ED-CED1-4CCA-BAA8-5B6DFF06E2EE}" srcOrd="0" destOrd="0" presId="urn:microsoft.com/office/officeart/2008/layout/LinedList"/>
    <dgm:cxn modelId="{063A8B2F-19A1-409A-BF67-F04FA2BE776E}" type="presParOf" srcId="{88C61375-0B18-41AD-B73E-42C2175C9CAB}" destId="{C806CDA9-0F79-4763-AE53-B8D0278B47A0}" srcOrd="1" destOrd="0" presId="urn:microsoft.com/office/officeart/2008/layout/LinedList"/>
    <dgm:cxn modelId="{5D840D2D-7720-4070-9785-75FA5E9FAEBB}" type="presParOf" srcId="{C806CDA9-0F79-4763-AE53-B8D0278B47A0}" destId="{D637CCA1-595C-4E16-B4F0-D7CF8FAA7B13}" srcOrd="0" destOrd="0" presId="urn:microsoft.com/office/officeart/2008/layout/LinedList"/>
    <dgm:cxn modelId="{44D17D91-57CE-4C61-8B1D-59682F2877D9}" type="presParOf" srcId="{C806CDA9-0F79-4763-AE53-B8D0278B47A0}" destId="{2B07D303-9DB4-4423-99CC-F0D9E43B37E7}" srcOrd="1" destOrd="0" presId="urn:microsoft.com/office/officeart/2008/layout/LinedList"/>
    <dgm:cxn modelId="{E30098E3-68FE-4B74-ADF5-7153E0247E82}" type="presParOf" srcId="{88C61375-0B18-41AD-B73E-42C2175C9CAB}" destId="{97A657A1-F0BC-4533-9A9F-C57F5FA35096}" srcOrd="2" destOrd="0" presId="urn:microsoft.com/office/officeart/2008/layout/LinedList"/>
    <dgm:cxn modelId="{51E00B4E-E659-438F-AEE4-4DA8C8260915}" type="presParOf" srcId="{88C61375-0B18-41AD-B73E-42C2175C9CAB}" destId="{6B76E550-04C8-4D52-9C99-2D672A0DDC3E}" srcOrd="3" destOrd="0" presId="urn:microsoft.com/office/officeart/2008/layout/LinedList"/>
    <dgm:cxn modelId="{9797F6E0-036F-482F-BE4B-BEDCD57193F6}" type="presParOf" srcId="{6B76E550-04C8-4D52-9C99-2D672A0DDC3E}" destId="{57B1F2E8-476C-4710-B100-045AB07A9B13}" srcOrd="0" destOrd="0" presId="urn:microsoft.com/office/officeart/2008/layout/LinedList"/>
    <dgm:cxn modelId="{862FA123-1273-4A89-A58E-AF115999A240}" type="presParOf" srcId="{6B76E550-04C8-4D52-9C99-2D672A0DDC3E}" destId="{9E713184-AFC2-4323-AFFF-08D73ED33F24}" srcOrd="1" destOrd="0" presId="urn:microsoft.com/office/officeart/2008/layout/LinedList"/>
    <dgm:cxn modelId="{4B2136DC-F736-42E7-891F-9E2FECDDA55A}" type="presParOf" srcId="{88C61375-0B18-41AD-B73E-42C2175C9CAB}" destId="{2904D93A-E604-4215-9E02-E5A8E822AC8C}" srcOrd="4" destOrd="0" presId="urn:microsoft.com/office/officeart/2008/layout/LinedList"/>
    <dgm:cxn modelId="{4F9B890B-32BB-4FDF-AC52-6E0F6BC99CC8}" type="presParOf" srcId="{88C61375-0B18-41AD-B73E-42C2175C9CAB}" destId="{F16607CD-E81A-4F33-8B5F-A42FD9039D22}" srcOrd="5" destOrd="0" presId="urn:microsoft.com/office/officeart/2008/layout/LinedList"/>
    <dgm:cxn modelId="{C4BADFCA-F1B2-4B3E-84E3-6C58155ADD3C}" type="presParOf" srcId="{F16607CD-E81A-4F33-8B5F-A42FD9039D22}" destId="{A035D360-0FE3-4AD0-A2A7-98BDE3EF1902}" srcOrd="0" destOrd="0" presId="urn:microsoft.com/office/officeart/2008/layout/LinedList"/>
    <dgm:cxn modelId="{712ABD15-84AD-417C-B1B3-2FDF8FAF1F5E}" type="presParOf" srcId="{F16607CD-E81A-4F33-8B5F-A42FD9039D22}" destId="{8B7AF8D4-6DBE-4105-B3BD-2D6119C0F2A0}" srcOrd="1" destOrd="0" presId="urn:microsoft.com/office/officeart/2008/layout/LinedList"/>
    <dgm:cxn modelId="{D64A25CC-99E7-43C5-9542-3E4D49E8B5DB}" type="presParOf" srcId="{88C61375-0B18-41AD-B73E-42C2175C9CAB}" destId="{07838FF8-3021-427C-9768-38FB81AE48CD}" srcOrd="6" destOrd="0" presId="urn:microsoft.com/office/officeart/2008/layout/LinedList"/>
    <dgm:cxn modelId="{A7F44FD2-4FBF-47DE-8EF1-158ECC55E8CD}" type="presParOf" srcId="{88C61375-0B18-41AD-B73E-42C2175C9CAB}" destId="{40862FE2-6C8C-472D-A4B3-6F0E72638FA5}" srcOrd="7" destOrd="0" presId="urn:microsoft.com/office/officeart/2008/layout/LinedList"/>
    <dgm:cxn modelId="{D2636877-FCCD-4CC3-B2DD-184822E34543}" type="presParOf" srcId="{40862FE2-6C8C-472D-A4B3-6F0E72638FA5}" destId="{E5536830-85B6-4D53-B0BF-4490235F37A4}" srcOrd="0" destOrd="0" presId="urn:microsoft.com/office/officeart/2008/layout/LinedList"/>
    <dgm:cxn modelId="{C87A9A4E-3D31-47E5-96BD-016F5EBB4BFD}" type="presParOf" srcId="{40862FE2-6C8C-472D-A4B3-6F0E72638FA5}" destId="{34644BFA-DBAB-4242-B512-1C8493FF60F3}" srcOrd="1" destOrd="0" presId="urn:microsoft.com/office/officeart/2008/layout/LinedList"/>
    <dgm:cxn modelId="{E4EEF1C3-45B8-44D2-8B1C-A81844B9B14E}" type="presParOf" srcId="{88C61375-0B18-41AD-B73E-42C2175C9CAB}" destId="{33CF3D5D-F53F-47E3-80CA-5078C5AEE18B}" srcOrd="8" destOrd="0" presId="urn:microsoft.com/office/officeart/2008/layout/LinedList"/>
    <dgm:cxn modelId="{7724D4CA-2E53-4691-A257-00D1EF13FA8F}" type="presParOf" srcId="{88C61375-0B18-41AD-B73E-42C2175C9CAB}" destId="{55156AF7-250A-405B-BE9B-FE24312A4812}" srcOrd="9" destOrd="0" presId="urn:microsoft.com/office/officeart/2008/layout/LinedList"/>
    <dgm:cxn modelId="{191FD9F7-F95B-472A-A2F1-96FE24D1AB3F}" type="presParOf" srcId="{55156AF7-250A-405B-BE9B-FE24312A4812}" destId="{640DEF29-68C9-4470-BCE8-7C76018C5A58}" srcOrd="0" destOrd="0" presId="urn:microsoft.com/office/officeart/2008/layout/LinedList"/>
    <dgm:cxn modelId="{EBEBEF14-5AF7-4671-BA37-7E6CE1BE3D33}" type="presParOf" srcId="{55156AF7-250A-405B-BE9B-FE24312A4812}" destId="{6303477E-5122-47B3-AF4F-AE6869FD2C37}" srcOrd="1" destOrd="0" presId="urn:microsoft.com/office/officeart/2008/layout/LinedList"/>
    <dgm:cxn modelId="{F4FC0176-1AC5-46C4-BF8A-F1CE9A9C5073}" type="presParOf" srcId="{88C61375-0B18-41AD-B73E-42C2175C9CAB}" destId="{40BCD6DA-7FC5-48EA-B60A-776C4BE655B6}" srcOrd="10" destOrd="0" presId="urn:microsoft.com/office/officeart/2008/layout/LinedList"/>
    <dgm:cxn modelId="{10BCB756-9A0E-418A-BBC0-4535D646D60D}" type="presParOf" srcId="{88C61375-0B18-41AD-B73E-42C2175C9CAB}" destId="{64C70F9C-A669-4DA8-8C87-4969CCDD82E3}" srcOrd="11" destOrd="0" presId="urn:microsoft.com/office/officeart/2008/layout/LinedList"/>
    <dgm:cxn modelId="{54F88770-F182-4347-BF99-958CA0B8FF3D}" type="presParOf" srcId="{64C70F9C-A669-4DA8-8C87-4969CCDD82E3}" destId="{255E072A-2C8E-4372-A9AB-9B2F3FB2DC48}" srcOrd="0" destOrd="0" presId="urn:microsoft.com/office/officeart/2008/layout/LinedList"/>
    <dgm:cxn modelId="{D6E4BDE9-E3AB-4ED8-B00D-BAA535853682}" type="presParOf" srcId="{64C70F9C-A669-4DA8-8C87-4969CCDD82E3}" destId="{C35B5424-5636-4664-BD74-B27D4A07E5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6EE96F6-AD5A-4AD4-9764-2AA7E28AF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EFA695E0-7F87-49B4-886C-EF2EE4A48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D9EAAC-F559-474E-89DC-80D6A3CC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B45A71C-489D-4129-A8F0-B73EF1FA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4B89AC8-5755-4E60-944E-A9857D08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63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458EA3E-BEAD-4137-853C-AF02D647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19BB88AA-D1C9-4DF7-B127-D865BF675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D9F44B-F1F4-4192-87B5-8D863FE6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66ECD09-A621-4A52-AD4E-C2EBAFF75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FA829C2-644A-4860-A391-D4FE7B98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2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55E6246B-74F2-4068-9319-F60649277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1597D2ED-DC1A-4AF9-B05A-AD4C990C4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622D4F3-2D9F-43B6-B261-20E3272A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677100E-487E-4F41-95AB-D09B7A47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84C752C-2743-4E00-9DF2-0B27D72F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10E0512-F4BE-483A-ADD0-3BE13329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74ADE77-9233-4C77-A4F3-B538010F0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361CBDB-B514-445F-BFDE-F8CFB34B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B3D565B-F9CE-415B-9B00-40645F32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E1BB334-2B67-4059-B4D8-A5289285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48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60A01D5-D185-4905-8ABF-4DAA0DF9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D403D6B0-DC68-47AF-9186-5D3460878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E5DC93C8-90D7-4C14-A37E-D5873206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9123762-A3F9-4AF5-A716-C993BA0B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966E2D9-A43C-4231-8492-A86DF867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43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C4596CD-3BBA-488A-B28D-11DB304E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351740B-6298-4021-8F3B-648BAE9B2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6868BC7A-2B5C-43E8-A1B5-43A4DCEDD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7BEF8EF1-F890-4FA1-A87C-393DB309F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9D782789-B5EC-4B90-BA00-C40F3ED8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E60F72E3-5A85-436B-A419-B7D6CB0F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75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4FAF7A3-F9E9-4403-AF7C-6C15E1B4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2E881CBD-CF1F-4B70-AB50-030BDE90E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94D420BB-A875-45B5-93E8-9B4844A5B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25726E26-7376-4ECE-9C9B-2FEC92095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6F2C9557-AEB6-40B2-8111-42F333025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98890AF6-48D6-490E-A1A7-006DB937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4098C1DC-B8C7-49A2-85B7-8E02E407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1481B8AC-0A4C-483C-B3FA-038DC4C0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55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BAB8FFA-53AC-4539-83ED-023390EA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4AF1B60D-DDAC-48AF-8AAD-C2D05D73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783F5D03-3121-4945-9FD2-F10A6BB5A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890FA402-7D64-441C-93B6-4A8D9210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30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98EFF4BA-D689-4507-93CC-BF077341C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B8F407F1-C695-41CA-948C-A8E8DFC4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AE9BE6BC-1BB4-461C-B4AB-9A4EE3EA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45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DE86242F-9112-4BF8-9F6C-9E085EE1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3ABCF45-253E-42FE-BF74-49142A4D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DF5EB5D2-D893-4FF2-A541-08C136433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42EEB070-7105-401F-9CCF-93735808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F67047FA-8605-40F7-BB02-077180C9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0DE2693-D536-4CB3-801D-3280A692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309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5D68CB7-8D90-42A6-980E-5BF79603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375D306A-A047-4619-8826-BBFCE2635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7638B6D8-2DBF-4E01-B16D-9B70D0E31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48187EF1-526D-4648-8F82-305554EC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FA10020-FC4F-491E-ACE6-A879093F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9F673E2-FE2A-4F49-AC67-3161D1D4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031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298E7C83-2AB7-4FC7-9ECB-E13BE15A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C40387EB-023E-49B2-9B88-B587C8CD1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627413F3-33DB-4962-83D1-6514C3834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544F-CCCA-460E-9BEA-C4493B5D5A1C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F5F1A0E-32B3-4FC9-9647-307DD2870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324F6C4-D18A-42FA-8BA0-022D126C6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94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C6510DF5-E9BB-4482-A400-AC065AC2A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tr-TR" b="1" dirty="0" smtClean="0"/>
              <a:t>KANATLILARDA BOŞALTIM SİSTEMİ</a:t>
            </a:r>
            <a:endParaRPr lang="tr-TR" b="1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02A454CE-704F-49EA-9BC6-5CE2B5F61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5824" y="4934874"/>
            <a:ext cx="4828433" cy="1737360"/>
          </a:xfrm>
        </p:spPr>
        <p:txBody>
          <a:bodyPr anchor="ctr">
            <a:normAutofit/>
          </a:bodyPr>
          <a:lstStyle/>
          <a:p>
            <a:pPr algn="l"/>
            <a:r>
              <a:rPr lang="tr-TR" sz="2000" dirty="0"/>
              <a:t>Doç. Dr. Yasemin SALGIRLI DEMİRBAŞ</a:t>
            </a:r>
          </a:p>
        </p:txBody>
      </p:sp>
    </p:spTree>
    <p:extLst>
      <p:ext uri="{BB962C8B-B14F-4D97-AF65-F5344CB8AC3E}">
        <p14:creationId xmlns:p14="http://schemas.microsoft.com/office/powerpoint/2010/main" val="185295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D96B607E-933B-4D58-85B0-13E2A0AF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Arial Narrow" panose="020B0606020202030204" pitchFamily="34" charset="0"/>
              </a:rPr>
              <a:t>NEFRON TİPLERİ</a:t>
            </a:r>
            <a:endParaRPr lang="tr-TR" b="1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0AD4247-8CCA-4597-90DA-FAC8E5D01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8520" cy="4773958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tr-TR" dirty="0" smtClean="0"/>
              <a:t>Kanatlı hayvanlarda iki tip </a:t>
            </a:r>
            <a:r>
              <a:rPr lang="tr-TR" dirty="0" err="1" smtClean="0"/>
              <a:t>nefron</a:t>
            </a:r>
            <a:r>
              <a:rPr lang="tr-TR" dirty="0" smtClean="0"/>
              <a:t> bulunur</a:t>
            </a:r>
            <a:r>
              <a:rPr lang="en-US" dirty="0" smtClean="0"/>
              <a:t>.</a:t>
            </a:r>
            <a:endParaRPr lang="en-US" dirty="0"/>
          </a:p>
          <a:p>
            <a:pPr fontAlgn="base"/>
            <a:r>
              <a:rPr lang="tr-TR" dirty="0" smtClean="0"/>
              <a:t>Sürüngen tipi </a:t>
            </a:r>
            <a:r>
              <a:rPr lang="tr-TR" dirty="0" err="1" smtClean="0"/>
              <a:t>nefronda</a:t>
            </a:r>
            <a:r>
              <a:rPr lang="tr-TR" dirty="0" smtClean="0"/>
              <a:t> küçük bir </a:t>
            </a:r>
            <a:r>
              <a:rPr lang="tr-TR" dirty="0" err="1" smtClean="0"/>
              <a:t>glomerulus</a:t>
            </a:r>
            <a:r>
              <a:rPr lang="tr-TR" dirty="0" smtClean="0"/>
              <a:t> vardır ve </a:t>
            </a:r>
            <a:r>
              <a:rPr lang="tr-TR" dirty="0" err="1" smtClean="0"/>
              <a:t>henle</a:t>
            </a:r>
            <a:r>
              <a:rPr lang="tr-TR" dirty="0" smtClean="0"/>
              <a:t> kulpu yoktur – tamamı </a:t>
            </a:r>
            <a:r>
              <a:rPr lang="tr-TR" dirty="0" err="1" smtClean="0"/>
              <a:t>kortex’tedir</a:t>
            </a:r>
            <a:r>
              <a:rPr lang="tr-TR" dirty="0" smtClean="0"/>
              <a:t>.</a:t>
            </a:r>
            <a:endParaRPr lang="en-US" dirty="0"/>
          </a:p>
          <a:p>
            <a:pPr fontAlgn="base"/>
            <a:r>
              <a:rPr lang="tr-TR" dirty="0" smtClean="0"/>
              <a:t>Memeli tipi </a:t>
            </a:r>
            <a:r>
              <a:rPr lang="tr-TR" dirty="0" err="1" smtClean="0"/>
              <a:t>nefronda</a:t>
            </a:r>
            <a:r>
              <a:rPr lang="en-US" dirty="0" smtClean="0"/>
              <a:t>, </a:t>
            </a:r>
            <a:r>
              <a:rPr lang="tr-TR" dirty="0" err="1" smtClean="0"/>
              <a:t>tubüller</a:t>
            </a:r>
            <a:r>
              <a:rPr lang="tr-TR" dirty="0" smtClean="0"/>
              <a:t> </a:t>
            </a:r>
            <a:r>
              <a:rPr lang="tr-TR" dirty="0" err="1" smtClean="0"/>
              <a:t>kortex’te</a:t>
            </a:r>
            <a:r>
              <a:rPr lang="tr-TR" dirty="0" smtClean="0"/>
              <a:t> </a:t>
            </a:r>
            <a:r>
              <a:rPr lang="tr-TR" dirty="0" err="1" smtClean="0"/>
              <a:t>henle</a:t>
            </a:r>
            <a:r>
              <a:rPr lang="tr-TR" dirty="0" smtClean="0"/>
              <a:t> kulpu ise </a:t>
            </a:r>
            <a:r>
              <a:rPr lang="tr-TR" dirty="0" err="1" smtClean="0"/>
              <a:t>medullar</a:t>
            </a:r>
            <a:r>
              <a:rPr lang="tr-TR" dirty="0" smtClean="0"/>
              <a:t> konide yer almaktadır – idrar konsantre etme yetisine sahiptir.</a:t>
            </a:r>
          </a:p>
          <a:p>
            <a:pPr fontAlgn="base"/>
            <a:r>
              <a:rPr lang="tr-TR" dirty="0" smtClean="0"/>
              <a:t>Memeli tipi </a:t>
            </a:r>
            <a:r>
              <a:rPr lang="tr-TR" dirty="0" err="1" smtClean="0"/>
              <a:t>nefronda</a:t>
            </a:r>
            <a:r>
              <a:rPr lang="tr-TR" dirty="0" smtClean="0"/>
              <a:t> </a:t>
            </a:r>
            <a:r>
              <a:rPr lang="tr-TR" dirty="0" err="1" smtClean="0"/>
              <a:t>filtrasyon</a:t>
            </a:r>
            <a:r>
              <a:rPr lang="tr-TR" dirty="0" smtClean="0"/>
              <a:t> hızı yüksektir ve daima aktiftir.</a:t>
            </a:r>
          </a:p>
          <a:p>
            <a:pPr fontAlgn="base"/>
            <a:r>
              <a:rPr lang="tr-TR" dirty="0" smtClean="0"/>
              <a:t>Sürüngen tipi </a:t>
            </a:r>
            <a:r>
              <a:rPr lang="tr-TR" dirty="0" err="1" smtClean="0"/>
              <a:t>nefronda</a:t>
            </a:r>
            <a:r>
              <a:rPr lang="tr-TR" dirty="0" smtClean="0"/>
              <a:t> ise </a:t>
            </a:r>
            <a:r>
              <a:rPr lang="tr-TR" dirty="0" err="1" smtClean="0"/>
              <a:t>filtrasyon</a:t>
            </a:r>
            <a:r>
              <a:rPr lang="tr-TR" dirty="0" smtClean="0"/>
              <a:t> hızı düşüktür ve aşırı tuz yüklemelerinde kapanır. </a:t>
            </a:r>
          </a:p>
          <a:p>
            <a:pPr fontAlgn="base"/>
            <a:r>
              <a:rPr lang="tr-TR" dirty="0" smtClean="0"/>
              <a:t>Bu şekilde </a:t>
            </a:r>
            <a:r>
              <a:rPr lang="tr-TR" dirty="0" err="1" smtClean="0"/>
              <a:t>ozmotik</a:t>
            </a:r>
            <a:r>
              <a:rPr lang="tr-TR" dirty="0" smtClean="0"/>
              <a:t> ayarlamalarda su tasarrufu sağlanır ve idrar konsantrasyonu maksimize edilir.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6F5E17D8-B29C-4BFE-9D57-FCEF336EC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32" y="2001520"/>
            <a:ext cx="4768427" cy="35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4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0C644EE-A6D1-4C54-B3FF-24E6C723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Arial Narrow" panose="020B0606020202030204" pitchFamily="34" charset="0"/>
              </a:rPr>
              <a:t>NEFRON TİPLERİ</a:t>
            </a:r>
            <a:endParaRPr lang="tr-TR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6153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7502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4407ED0E-52BC-467A-ABDD-8666B2D11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21" y="1667552"/>
            <a:ext cx="5941068" cy="2584363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xmlns="" id="{F72DBE78-48F1-4C2B-A8B3-7F6B36C8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KLOAKA</a:t>
            </a:r>
            <a:endParaRPr lang="tr-TR" sz="40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781F828-C824-4DB5-B0C2-58DD072D1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551" y="493160"/>
            <a:ext cx="4898852" cy="4543868"/>
          </a:xfrm>
        </p:spPr>
        <p:txBody>
          <a:bodyPr anchor="ctr">
            <a:noAutofit/>
          </a:bodyPr>
          <a:lstStyle/>
          <a:p>
            <a:pPr fontAlgn="base"/>
            <a:r>
              <a:rPr lang="tr-TR" sz="2000" dirty="0" err="1" smtClean="0"/>
              <a:t>Kloakanın</a:t>
            </a:r>
            <a:r>
              <a:rPr lang="tr-TR" sz="2000" dirty="0" smtClean="0"/>
              <a:t> üç bölümü mevcuttur:</a:t>
            </a:r>
            <a:endParaRPr lang="tr-TR" sz="2000" dirty="0"/>
          </a:p>
          <a:p>
            <a:pPr marL="514350" indent="-514350" fontAlgn="base">
              <a:buFont typeface="+mj-lt"/>
              <a:buAutoNum type="arabicPeriod"/>
            </a:pPr>
            <a:r>
              <a:rPr lang="tr-TR" sz="2000" dirty="0" err="1" smtClean="0"/>
              <a:t>Koprodeum</a:t>
            </a:r>
            <a:r>
              <a:rPr lang="en-US" sz="2000" dirty="0" smtClean="0"/>
              <a:t>, </a:t>
            </a:r>
            <a:r>
              <a:rPr lang="tr-TR" sz="2000" dirty="0" smtClean="0"/>
              <a:t>dışkının geldiği bölüm</a:t>
            </a:r>
            <a:r>
              <a:rPr lang="en-US" sz="2000" dirty="0" smtClean="0"/>
              <a:t>, </a:t>
            </a:r>
            <a:endParaRPr lang="tr-TR" sz="2000" dirty="0"/>
          </a:p>
          <a:p>
            <a:pPr marL="514350" indent="-514350" fontAlgn="base">
              <a:buFont typeface="+mj-lt"/>
              <a:buAutoNum type="arabicPeriod"/>
            </a:pPr>
            <a:r>
              <a:rPr lang="tr-TR" sz="2000" dirty="0" err="1" smtClean="0"/>
              <a:t>Üredeum</a:t>
            </a:r>
            <a:r>
              <a:rPr lang="tr-TR" sz="2000" dirty="0" smtClean="0"/>
              <a:t>, </a:t>
            </a:r>
            <a:r>
              <a:rPr lang="tr-TR" sz="2000" dirty="0" err="1" smtClean="0"/>
              <a:t>üreter</a:t>
            </a:r>
            <a:r>
              <a:rPr lang="tr-TR" sz="2000" dirty="0" smtClean="0"/>
              <a:t> ve </a:t>
            </a:r>
            <a:r>
              <a:rPr lang="tr-TR" sz="2000" dirty="0" err="1" smtClean="0"/>
              <a:t>gonadal</a:t>
            </a:r>
            <a:r>
              <a:rPr lang="tr-TR" sz="2000" dirty="0" smtClean="0"/>
              <a:t> kanalların giriş yeri</a:t>
            </a:r>
            <a:r>
              <a:rPr lang="en-US" sz="2000" dirty="0" smtClean="0"/>
              <a:t> </a:t>
            </a:r>
            <a:endParaRPr lang="tr-TR" sz="2000" dirty="0"/>
          </a:p>
          <a:p>
            <a:pPr marL="514350" indent="-514350" fontAlgn="base">
              <a:buFont typeface="+mj-lt"/>
              <a:buAutoNum type="arabicPeriod"/>
            </a:pPr>
            <a:r>
              <a:rPr lang="tr-TR" sz="2000" dirty="0" err="1" smtClean="0"/>
              <a:t>Proktodeum</a:t>
            </a:r>
            <a:r>
              <a:rPr lang="tr-TR" sz="2000" dirty="0" smtClean="0"/>
              <a:t>, ortak açılma alanı</a:t>
            </a:r>
            <a:endParaRPr lang="en-US" sz="2000" dirty="0"/>
          </a:p>
          <a:p>
            <a:pPr fontAlgn="base"/>
            <a:r>
              <a:rPr lang="tr-TR" sz="2000" dirty="0" err="1" smtClean="0"/>
              <a:t>Kloakaya</a:t>
            </a:r>
            <a:r>
              <a:rPr lang="tr-TR" sz="2000" dirty="0" smtClean="0"/>
              <a:t> gelen idrar ve ürik asit partikülleri kalın bağırsaklara geri gönderilir.</a:t>
            </a:r>
          </a:p>
          <a:p>
            <a:pPr fontAlgn="base"/>
            <a:r>
              <a:rPr lang="tr-TR" sz="2000" dirty="0" smtClean="0"/>
              <a:t>Burada mikroorganizmalar protein kılıfı onarır-su-elektrolit geri emilimi gerçekleşir. </a:t>
            </a:r>
          </a:p>
          <a:p>
            <a:pPr fontAlgn="base"/>
            <a:r>
              <a:rPr lang="tr-TR" sz="2000" dirty="0" smtClean="0"/>
              <a:t>Serbest amino asit ve şeker taşıyıcı sistemler aracılığı ile kalın bağırsaklara taşınır. </a:t>
            </a:r>
          </a:p>
          <a:p>
            <a:pPr fontAlgn="base"/>
            <a:r>
              <a:rPr lang="tr-TR" sz="2000" dirty="0" smtClean="0"/>
              <a:t>Kalan ürün </a:t>
            </a:r>
            <a:r>
              <a:rPr lang="tr-TR" sz="2000" dirty="0" err="1" smtClean="0"/>
              <a:t>kloakaya</a:t>
            </a:r>
            <a:r>
              <a:rPr lang="tr-TR" sz="2000" dirty="0" smtClean="0"/>
              <a:t> gönderilir.</a:t>
            </a:r>
            <a:r>
              <a:rPr lang="en-US" sz="2000" dirty="0" smtClean="0"/>
              <a:t>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38362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D3E3693-33C2-4615-92D0-EDC229E72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 Narrow" panose="020B0606020202030204" pitchFamily="34" charset="0"/>
              </a:rPr>
              <a:t>DİĞER FONKSİYONLARI</a:t>
            </a:r>
            <a:endParaRPr lang="tr-TR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307743"/>
              </p:ext>
            </p:extLst>
          </p:nvPr>
        </p:nvGraphicFramePr>
        <p:xfrm>
          <a:off x="838200" y="1590261"/>
          <a:ext cx="10515600" cy="4586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05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8AA5BC-4F7A-4226-8F99-6D824B226A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5445C6-DD42-4979-86FF-03730E8C6D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5000665-DFC7-417E-8FD7-516A0F15C97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47FF5CD7-67BF-457D-99CC-E87AAECE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tr-TR" sz="5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TEŞEKKÜRLER</a:t>
            </a:r>
            <a:endParaRPr lang="en-US" sz="5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7781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FC3DB61C-6B6A-4E16-9419-68860871E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1" r="223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tr-TR" b="1" dirty="0" smtClean="0"/>
              <a:t>GÖREVİ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tr-TR" dirty="0" smtClean="0"/>
              <a:t>Vücudun artık maddeleri uzaklaştırma sistemidir</a:t>
            </a:r>
            <a:r>
              <a:rPr lang="en-US" dirty="0" smtClean="0"/>
              <a:t>. </a:t>
            </a:r>
            <a:endParaRPr lang="tr-TR" dirty="0"/>
          </a:p>
          <a:p>
            <a:r>
              <a:rPr lang="tr-TR" dirty="0" smtClean="0"/>
              <a:t>Ana görevleri:</a:t>
            </a: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tr-TR" i="1" dirty="0" smtClean="0"/>
              <a:t>artık madde ve iyonların kandan uzaklaştırılması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i="1" dirty="0" smtClean="0"/>
              <a:t> </a:t>
            </a:r>
            <a:r>
              <a:rPr lang="tr-TR" i="1" dirty="0" smtClean="0"/>
              <a:t>kan hacminin kontrol edilmesi ve</a:t>
            </a:r>
            <a:endParaRPr lang="tr-TR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i="1" dirty="0" smtClean="0"/>
              <a:t>elektrolit dengesinin sağlanmasıdır.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76841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FBDFA86-51D3-4729-B154-7969183728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43A0D5C2-DBFE-47EE-8E92-66627F70E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017" y="1858975"/>
            <a:ext cx="4007904" cy="31400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F1CE7C6-BE91-42A7-9214-F33FD918C38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19BBF54A-34DE-40DF-88A3-15C0EBEF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FFFF"/>
                </a:solidFill>
              </a:rPr>
              <a:t>FARKLAR</a:t>
            </a:r>
            <a:endParaRPr lang="tr-TR" b="1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D4EC33C-4D3A-4FA7-A186-2B5F17956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3" y="1958009"/>
            <a:ext cx="5449378" cy="4259911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FFFF"/>
                </a:solidFill>
              </a:rPr>
              <a:t>Devekuşu haricindeki kanatlı hayvanların çoğunda idrar kesesi bulunmaz.</a:t>
            </a:r>
            <a:endParaRPr lang="tr-TR" sz="2400" dirty="0">
              <a:solidFill>
                <a:srgbClr val="FFFFFF"/>
              </a:solidFill>
            </a:endParaRPr>
          </a:p>
          <a:p>
            <a:r>
              <a:rPr lang="tr-TR" sz="2400" dirty="0" smtClean="0">
                <a:solidFill>
                  <a:srgbClr val="FFFFFF"/>
                </a:solidFill>
              </a:rPr>
              <a:t>Kanatlı hayvanlarda son ürün ürik asittir.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endParaRPr lang="tr-TR" sz="2400" dirty="0">
              <a:solidFill>
                <a:srgbClr val="FFFFFF"/>
              </a:solidFill>
            </a:endParaRPr>
          </a:p>
          <a:p>
            <a:r>
              <a:rPr lang="tr-TR" sz="2400" dirty="0" err="1" smtClean="0">
                <a:solidFill>
                  <a:srgbClr val="FFFFFF"/>
                </a:solidFill>
              </a:rPr>
              <a:t>Toksik</a:t>
            </a:r>
            <a:r>
              <a:rPr lang="tr-TR" sz="2400" dirty="0" smtClean="0">
                <a:solidFill>
                  <a:srgbClr val="FFFFFF"/>
                </a:solidFill>
              </a:rPr>
              <a:t> olan üre vücuttan büyük miktarda su ile uzaklaştırılır-memelilerde.</a:t>
            </a:r>
          </a:p>
          <a:p>
            <a:r>
              <a:rPr lang="tr-TR" sz="2400" dirty="0" err="1" smtClean="0">
                <a:solidFill>
                  <a:srgbClr val="FFFFFF"/>
                </a:solidFill>
              </a:rPr>
              <a:t>Toksik</a:t>
            </a:r>
            <a:r>
              <a:rPr lang="tr-TR" sz="2400" dirty="0" smtClean="0">
                <a:solidFill>
                  <a:srgbClr val="FFFFFF"/>
                </a:solidFill>
              </a:rPr>
              <a:t> olmayan ürik asit ise nitrojen metabolizmasının artık ürünüdür, çözünme özelliği azdır ve az miktar su ile uzaklaştırılır. </a:t>
            </a:r>
          </a:p>
          <a:p>
            <a:r>
              <a:rPr lang="tr-TR" sz="2400" dirty="0" smtClean="0">
                <a:solidFill>
                  <a:srgbClr val="FFFFFF"/>
                </a:solidFill>
              </a:rPr>
              <a:t>Kurak iklimler için bir adaptasyon mekanizması olduğu düşünülmektedir.</a:t>
            </a:r>
            <a:endParaRPr lang="tr-T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3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FBDFA86-51D3-4729-B154-7969183728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rgbClr val="343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407A31D6-0771-4859-A1C0-6FCBF20DF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017" y="1946076"/>
            <a:ext cx="4007904" cy="296584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F1CE7C6-BE91-42A7-9214-F33FD918C38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044779C4-9454-465C-A3F2-B1FA8ED6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FFFF"/>
                </a:solidFill>
              </a:rPr>
              <a:t>FARKLAR</a:t>
            </a: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E951EE4-2DBE-466C-BB4D-60183184F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975" y="1740724"/>
            <a:ext cx="5081232" cy="3931920"/>
          </a:xfrm>
        </p:spPr>
        <p:txBody>
          <a:bodyPr>
            <a:noAutofit/>
          </a:bodyPr>
          <a:lstStyle/>
          <a:p>
            <a:r>
              <a:rPr lang="tr-TR" sz="2400" dirty="0" smtClean="0">
                <a:solidFill>
                  <a:srgbClr val="FFFFFF"/>
                </a:solidFill>
              </a:rPr>
              <a:t>Ürik asit atılmasındaki diğer bir neden yumurtlama ile ilgilidir.</a:t>
            </a:r>
            <a:endParaRPr lang="tr-TR" sz="2400" dirty="0">
              <a:solidFill>
                <a:srgbClr val="FFFFFF"/>
              </a:solidFill>
            </a:endParaRPr>
          </a:p>
          <a:p>
            <a:r>
              <a:rPr lang="tr-TR" sz="2400" dirty="0" smtClean="0">
                <a:solidFill>
                  <a:srgbClr val="FFFFFF"/>
                </a:solidFill>
              </a:rPr>
              <a:t>Embriyo yumurta içinde saklıdır ve yumurtadan çıkmadan önce sadece gaz ürünleri çıkarabilir. </a:t>
            </a:r>
          </a:p>
          <a:p>
            <a:r>
              <a:rPr lang="tr-TR" sz="2400" dirty="0" smtClean="0">
                <a:solidFill>
                  <a:srgbClr val="FFFFFF"/>
                </a:solidFill>
              </a:rPr>
              <a:t>Nitrojen sistemine de ait olmak üzere diğer artık ürünler yumurtadan çıkana kadar yumurta içinde kalmaktadır. </a:t>
            </a:r>
          </a:p>
          <a:p>
            <a:r>
              <a:rPr lang="tr-TR" sz="2400" dirty="0" smtClean="0">
                <a:solidFill>
                  <a:srgbClr val="FFFFFF"/>
                </a:solidFill>
              </a:rPr>
              <a:t>Üre ile birlikte atılan büyük miktarda su için yumurtada yer yoktur.</a:t>
            </a:r>
          </a:p>
          <a:p>
            <a:r>
              <a:rPr lang="tr-TR" sz="2400" dirty="0" smtClean="0">
                <a:solidFill>
                  <a:srgbClr val="FFFFFF"/>
                </a:solidFill>
              </a:rPr>
              <a:t>Ürik asit ise yumurtadan çıkana kadar güvenle yumurta içinde kalabilir.</a:t>
            </a:r>
            <a:endParaRPr lang="tr-T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1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883E8E8B-8866-4656-99D4-60526BB3F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4" r="5693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xmlns="" id="{57B042E9-70E8-4055-8C76-1B53F005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 smtClean="0"/>
              <a:t>BÖBREKLER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1A5F56B-C704-4A66-9D8D-78A821CA7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51" y="2396130"/>
            <a:ext cx="6331601" cy="3462228"/>
          </a:xfrm>
        </p:spPr>
        <p:txBody>
          <a:bodyPr>
            <a:noAutofit/>
          </a:bodyPr>
          <a:lstStyle/>
          <a:p>
            <a:r>
              <a:rPr lang="tr-TR" sz="2000" dirty="0" smtClean="0"/>
              <a:t>Kanatlı hayvanların böbrekleri görece olarak büyüktür.</a:t>
            </a:r>
            <a:endParaRPr lang="tr-TR" sz="2000" dirty="0"/>
          </a:p>
          <a:p>
            <a:r>
              <a:rPr lang="tr-TR" sz="2000" dirty="0" err="1" smtClean="0"/>
              <a:t>Cranial</a:t>
            </a:r>
            <a:r>
              <a:rPr lang="tr-TR" sz="2000" dirty="0" smtClean="0"/>
              <a:t>, orta ve </a:t>
            </a:r>
            <a:r>
              <a:rPr lang="tr-TR" sz="2000" dirty="0" err="1" smtClean="0"/>
              <a:t>caudal</a:t>
            </a:r>
            <a:r>
              <a:rPr lang="tr-TR" sz="2000" dirty="0" smtClean="0"/>
              <a:t> olmak üzere üç lobu mevcuttur.</a:t>
            </a:r>
            <a:endParaRPr lang="tr-TR" sz="2000" dirty="0"/>
          </a:p>
          <a:p>
            <a:r>
              <a:rPr lang="tr-TR" sz="2000" dirty="0" smtClean="0"/>
              <a:t>Belirgin </a:t>
            </a:r>
            <a:r>
              <a:rPr lang="tr-TR" sz="2000" dirty="0" err="1" smtClean="0"/>
              <a:t>kortekd</a:t>
            </a:r>
            <a:r>
              <a:rPr lang="tr-TR" sz="2000" dirty="0" smtClean="0"/>
              <a:t>, </a:t>
            </a:r>
            <a:r>
              <a:rPr lang="tr-TR" sz="2000" dirty="0" err="1" smtClean="0"/>
              <a:t>medulla</a:t>
            </a:r>
            <a:r>
              <a:rPr lang="tr-TR" sz="2000" dirty="0" smtClean="0"/>
              <a:t> ve </a:t>
            </a:r>
            <a:r>
              <a:rPr lang="tr-TR" sz="2000" dirty="0" err="1" smtClean="0"/>
              <a:t>renal</a:t>
            </a:r>
            <a:r>
              <a:rPr lang="tr-TR" sz="2000" dirty="0" smtClean="0"/>
              <a:t> </a:t>
            </a:r>
            <a:r>
              <a:rPr lang="tr-TR" sz="2000" dirty="0" err="1" smtClean="0"/>
              <a:t>pelvisleri</a:t>
            </a:r>
            <a:r>
              <a:rPr lang="tr-TR" sz="2000" dirty="0" smtClean="0"/>
              <a:t> bulunmaz. </a:t>
            </a:r>
          </a:p>
          <a:p>
            <a:r>
              <a:rPr lang="tr-TR" sz="2000" dirty="0" err="1" smtClean="0"/>
              <a:t>Lobullere</a:t>
            </a:r>
            <a:r>
              <a:rPr lang="tr-TR" sz="2000" dirty="0" smtClean="0"/>
              <a:t> ayrılmıştır ve </a:t>
            </a:r>
            <a:r>
              <a:rPr lang="tr-TR" sz="2000" dirty="0" err="1" smtClean="0"/>
              <a:t>lobullerde</a:t>
            </a:r>
            <a:r>
              <a:rPr lang="tr-TR" sz="2000" dirty="0" smtClean="0"/>
              <a:t> korteks ve </a:t>
            </a:r>
            <a:r>
              <a:rPr lang="tr-TR" sz="2000" dirty="0" err="1" smtClean="0"/>
              <a:t>medullar</a:t>
            </a:r>
            <a:r>
              <a:rPr lang="tr-TR" sz="2000" dirty="0" smtClean="0"/>
              <a:t> koni bulunur.</a:t>
            </a:r>
            <a:endParaRPr lang="tr-TR" sz="2000" dirty="0"/>
          </a:p>
          <a:p>
            <a:r>
              <a:rPr lang="tr-TR" sz="2000" dirty="0" err="1" smtClean="0"/>
              <a:t>Nefronlar</a:t>
            </a:r>
            <a:r>
              <a:rPr lang="tr-TR" sz="2000" dirty="0" smtClean="0"/>
              <a:t> </a:t>
            </a:r>
            <a:r>
              <a:rPr lang="tr-TR" sz="2000" dirty="0" err="1" smtClean="0"/>
              <a:t>lobullerde</a:t>
            </a:r>
            <a:r>
              <a:rPr lang="tr-TR" sz="2000" dirty="0" smtClean="0"/>
              <a:t> bulunur ve </a:t>
            </a:r>
            <a:r>
              <a:rPr lang="tr-TR" sz="2000" dirty="0" err="1" smtClean="0"/>
              <a:t>lobulleri</a:t>
            </a:r>
            <a:r>
              <a:rPr lang="tr-TR" sz="2000" dirty="0" smtClean="0"/>
              <a:t> saran toplayıcı kanallara açılır.</a:t>
            </a:r>
            <a:endParaRPr lang="tr-TR" sz="2000" dirty="0"/>
          </a:p>
          <a:p>
            <a:r>
              <a:rPr lang="tr-TR" sz="2000" dirty="0" err="1" smtClean="0"/>
              <a:t>Lumbosacral</a:t>
            </a:r>
            <a:r>
              <a:rPr lang="tr-TR" sz="2000" dirty="0" smtClean="0"/>
              <a:t> sinir (siyatik) böbrekten geçer. Böbrekte tümör </a:t>
            </a:r>
            <a:r>
              <a:rPr lang="tr-TR" sz="2000" dirty="0" err="1" smtClean="0"/>
              <a:t>vb</a:t>
            </a:r>
            <a:r>
              <a:rPr lang="tr-TR" sz="2000" dirty="0" smtClean="0"/>
              <a:t> durumlarda bir veya iki bacakta </a:t>
            </a:r>
            <a:r>
              <a:rPr lang="tr-TR" sz="2000" dirty="0" err="1" smtClean="0"/>
              <a:t>paraliz</a:t>
            </a:r>
            <a:r>
              <a:rPr lang="tr-TR" sz="2000" dirty="0" smtClean="0"/>
              <a:t> görülebilir.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64017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FBDFA86-51D3-4729-B154-7969183728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rgbClr val="797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102DA3F9-D15A-4D77-86AA-65CF868B0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017" y="1927970"/>
            <a:ext cx="4007904" cy="300205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F1CE7C6-BE91-42A7-9214-F33FD918C38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5D3FF510-63D2-466C-A15C-4AB2617C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FFFF"/>
                </a:solidFill>
              </a:rPr>
              <a:t>NEFRONLAR</a:t>
            </a:r>
            <a:endParaRPr lang="tr-TR" b="1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B75E1BE-C3FE-4816-93FE-03C7AE485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279" y="1927970"/>
            <a:ext cx="5343361" cy="4133088"/>
          </a:xfrm>
        </p:spPr>
        <p:txBody>
          <a:bodyPr>
            <a:noAutofit/>
          </a:bodyPr>
          <a:lstStyle/>
          <a:p>
            <a:r>
              <a:rPr lang="tr-TR" dirty="0" smtClean="0"/>
              <a:t>Böbreğin fonksiyonel en küçük birimidir.</a:t>
            </a:r>
            <a:endParaRPr lang="tr-TR" dirty="0"/>
          </a:p>
          <a:p>
            <a:r>
              <a:rPr lang="tr-TR" dirty="0" err="1" smtClean="0"/>
              <a:t>Glomerulus</a:t>
            </a:r>
            <a:r>
              <a:rPr lang="tr-TR" dirty="0" smtClean="0"/>
              <a:t>,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tubul</a:t>
            </a:r>
            <a:r>
              <a:rPr lang="tr-TR" dirty="0" smtClean="0"/>
              <a:t>, </a:t>
            </a:r>
            <a:r>
              <a:rPr lang="tr-TR" dirty="0" err="1" smtClean="0"/>
              <a:t>Henle</a:t>
            </a:r>
            <a:r>
              <a:rPr lang="tr-TR" dirty="0" smtClean="0"/>
              <a:t> </a:t>
            </a:r>
            <a:r>
              <a:rPr lang="tr-TR" dirty="0" err="1" smtClean="0"/>
              <a:t>kulbu</a:t>
            </a:r>
            <a:r>
              <a:rPr lang="tr-TR" dirty="0" smtClean="0"/>
              <a:t> ve </a:t>
            </a:r>
            <a:r>
              <a:rPr lang="tr-TR" dirty="0" err="1" smtClean="0"/>
              <a:t>peritubuler</a:t>
            </a:r>
            <a:r>
              <a:rPr lang="tr-TR" dirty="0" smtClean="0"/>
              <a:t> </a:t>
            </a:r>
            <a:r>
              <a:rPr lang="tr-TR" dirty="0" err="1" smtClean="0"/>
              <a:t>kapillerlerden</a:t>
            </a:r>
            <a:r>
              <a:rPr lang="tr-TR" dirty="0" smtClean="0"/>
              <a:t> oluşmaktadır. </a:t>
            </a:r>
          </a:p>
          <a:p>
            <a:r>
              <a:rPr lang="tr-TR" dirty="0" err="1" smtClean="0"/>
              <a:t>Glomerulus’u</a:t>
            </a:r>
            <a:r>
              <a:rPr lang="tr-TR" dirty="0" smtClean="0"/>
              <a:t> saran </a:t>
            </a:r>
            <a:r>
              <a:rPr lang="tr-TR" dirty="0" err="1" smtClean="0"/>
              <a:t>Bowman</a:t>
            </a:r>
            <a:r>
              <a:rPr lang="tr-TR" dirty="0" smtClean="0"/>
              <a:t> kapsülü de mevcuttur.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223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xmlns="" id="{E4F9F79B-A093-478E-96B5-EE02BC93A8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xmlns="" id="{D4C22394-EBC2-4FAF-A555-6C02D589EED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7194F93-1F71-4A70-9DF1-28F1837711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7C5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BBC0C84-DC2A-43AE-9576-0A44295E8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A3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ACFAC563-773E-4E92-B9C0-045266D06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2887"/>
          <a:stretch/>
        </p:blipFill>
        <p:spPr>
          <a:xfrm>
            <a:off x="6492114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xmlns="" id="{5D3FF510-63D2-466C-A15C-4AB2617C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tr-TR" sz="4800" b="1" dirty="0" smtClean="0"/>
              <a:t>NEFRONLAR</a:t>
            </a:r>
            <a:endParaRPr lang="tr-TR" sz="48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B75E1BE-C3FE-4816-93FE-03C7AE485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6416703" cy="3787864"/>
          </a:xfrm>
        </p:spPr>
        <p:txBody>
          <a:bodyPr anchor="ctr">
            <a:normAutofit/>
          </a:bodyPr>
          <a:lstStyle/>
          <a:p>
            <a:r>
              <a:rPr lang="tr-TR" sz="2400" dirty="0" err="1" smtClean="0"/>
              <a:t>Glomerulus</a:t>
            </a:r>
            <a:r>
              <a:rPr lang="tr-TR" sz="2400" dirty="0" smtClean="0"/>
              <a:t> </a:t>
            </a:r>
            <a:r>
              <a:rPr lang="tr-TR" sz="2400" dirty="0" err="1" smtClean="0"/>
              <a:t>artiollerle</a:t>
            </a:r>
            <a:r>
              <a:rPr lang="tr-TR" sz="2400" dirty="0" smtClean="0"/>
              <a:t> beslenir ve drene edilir.</a:t>
            </a:r>
          </a:p>
          <a:p>
            <a:r>
              <a:rPr lang="tr-TR" sz="2400" dirty="0" smtClean="0"/>
              <a:t>Bu bölümde kan basıncı çok yüksektir. </a:t>
            </a:r>
          </a:p>
          <a:p>
            <a:r>
              <a:rPr lang="tr-TR" sz="2400" dirty="0" smtClean="0"/>
              <a:t>Su ve proteinden daha küçük </a:t>
            </a:r>
            <a:r>
              <a:rPr lang="tr-TR" sz="2400" dirty="0" err="1" smtClean="0"/>
              <a:t>solutler</a:t>
            </a:r>
            <a:r>
              <a:rPr lang="tr-TR" sz="2400" dirty="0" smtClean="0"/>
              <a:t> </a:t>
            </a:r>
            <a:r>
              <a:rPr lang="tr-TR" sz="2400" dirty="0" err="1" smtClean="0"/>
              <a:t>glomeruler</a:t>
            </a:r>
            <a:r>
              <a:rPr lang="tr-TR" sz="2400" dirty="0" smtClean="0"/>
              <a:t> kapsülden </a:t>
            </a:r>
            <a:r>
              <a:rPr lang="tr-TR" sz="2400" dirty="0" err="1" smtClean="0"/>
              <a:t>renal</a:t>
            </a:r>
            <a:r>
              <a:rPr lang="tr-TR" sz="2400" dirty="0" smtClean="0"/>
              <a:t> </a:t>
            </a:r>
            <a:r>
              <a:rPr lang="tr-TR" sz="2400" dirty="0" err="1" smtClean="0"/>
              <a:t>tubül</a:t>
            </a:r>
            <a:r>
              <a:rPr lang="tr-TR" sz="2400" dirty="0" smtClean="0"/>
              <a:t> içerisine süzülürler – </a:t>
            </a:r>
            <a:r>
              <a:rPr lang="tr-TR" sz="2400" dirty="0" err="1" smtClean="0"/>
              <a:t>filtrat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Su</a:t>
            </a:r>
            <a:r>
              <a:rPr lang="en-US" sz="2400" dirty="0" smtClean="0"/>
              <a:t>, g</a:t>
            </a:r>
            <a:r>
              <a:rPr lang="tr-TR" sz="2400" dirty="0" err="1" smtClean="0"/>
              <a:t>likoz</a:t>
            </a:r>
            <a:r>
              <a:rPr lang="en-US" sz="2400" dirty="0" smtClean="0"/>
              <a:t>, </a:t>
            </a:r>
            <a:r>
              <a:rPr lang="en-US" sz="2400" dirty="0"/>
              <a:t>amino </a:t>
            </a:r>
            <a:r>
              <a:rPr lang="en-US" sz="2400" dirty="0" smtClean="0"/>
              <a:t>a</a:t>
            </a:r>
            <a:r>
              <a:rPr lang="tr-TR" sz="2400" dirty="0" smtClean="0"/>
              <a:t>sit ve ihtiyaç duyulan iyonlar </a:t>
            </a:r>
            <a:r>
              <a:rPr lang="tr-TR" sz="2400" dirty="0" err="1" smtClean="0"/>
              <a:t>kapiller</a:t>
            </a:r>
            <a:r>
              <a:rPr lang="tr-TR" sz="2400" dirty="0" smtClean="0"/>
              <a:t> kana geri emilecektir.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8307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415D2A08-10C9-40E3-89F9-994EB48C7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85" y="2240618"/>
            <a:ext cx="4260814" cy="3195610"/>
          </a:xfrm>
          <a:prstGeom prst="rect">
            <a:avLst/>
          </a:prstGeom>
        </p:spPr>
      </p:pic>
      <p:sp>
        <p:nvSpPr>
          <p:cNvPr id="24" name="Freeform: Shape 20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2FDA8836-6D20-4BE6-B94F-DEAE3BF4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tr-TR" sz="3700" dirty="0" err="1" smtClean="0">
                <a:solidFill>
                  <a:schemeClr val="bg1"/>
                </a:solidFill>
              </a:rPr>
              <a:t>PERiTUBÜLER</a:t>
            </a:r>
            <a:r>
              <a:rPr lang="tr-TR" sz="3700" dirty="0" smtClean="0">
                <a:solidFill>
                  <a:schemeClr val="bg1"/>
                </a:solidFill>
              </a:rPr>
              <a:t> KAPİLLERLER– </a:t>
            </a:r>
            <a:r>
              <a:rPr lang="tr-TR" sz="3700" dirty="0">
                <a:solidFill>
                  <a:schemeClr val="bg1"/>
                </a:solidFill>
              </a:rPr>
              <a:t>RENAL PORTAL </a:t>
            </a:r>
            <a:r>
              <a:rPr lang="tr-TR" sz="3700" dirty="0" smtClean="0">
                <a:solidFill>
                  <a:schemeClr val="bg1"/>
                </a:solidFill>
              </a:rPr>
              <a:t>SİSTEM</a:t>
            </a:r>
            <a:endParaRPr lang="tr-TR" sz="37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734EFC4-433D-4A0C-BC0C-7D657F54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28169" cy="3399518"/>
          </a:xfrm>
        </p:spPr>
        <p:txBody>
          <a:bodyPr>
            <a:normAutofit/>
          </a:bodyPr>
          <a:lstStyle/>
          <a:p>
            <a:r>
              <a:rPr lang="tr-TR" sz="2400" dirty="0" err="1" smtClean="0">
                <a:solidFill>
                  <a:schemeClr val="bg1"/>
                </a:solidFill>
              </a:rPr>
              <a:t>Peritubüler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kapillerler</a:t>
            </a:r>
            <a:r>
              <a:rPr lang="tr-TR" sz="2400" dirty="0" smtClean="0">
                <a:solidFill>
                  <a:schemeClr val="bg1"/>
                </a:solidFill>
              </a:rPr>
              <a:t> düşük basınçlı, </a:t>
            </a:r>
            <a:r>
              <a:rPr lang="tr-TR" sz="2400" dirty="0" err="1" smtClean="0">
                <a:solidFill>
                  <a:schemeClr val="bg1"/>
                </a:solidFill>
              </a:rPr>
              <a:t>peröz</a:t>
            </a:r>
            <a:r>
              <a:rPr lang="tr-TR" sz="2400" dirty="0" smtClean="0">
                <a:solidFill>
                  <a:schemeClr val="bg1"/>
                </a:solidFill>
              </a:rPr>
              <a:t> damarlardır.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Su ve </a:t>
            </a:r>
            <a:r>
              <a:rPr lang="tr-TR" sz="2400" dirty="0" err="1" smtClean="0">
                <a:solidFill>
                  <a:schemeClr val="bg1"/>
                </a:solidFill>
              </a:rPr>
              <a:t>solütleri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reabsorbe</a:t>
            </a:r>
            <a:r>
              <a:rPr lang="tr-TR" sz="2400" dirty="0" smtClean="0">
                <a:solidFill>
                  <a:schemeClr val="bg1"/>
                </a:solidFill>
              </a:rPr>
              <a:t> ederek </a:t>
            </a:r>
            <a:r>
              <a:rPr lang="tr-TR" sz="2400" dirty="0" err="1" smtClean="0">
                <a:solidFill>
                  <a:schemeClr val="bg1"/>
                </a:solidFill>
              </a:rPr>
              <a:t>venöz</a:t>
            </a:r>
            <a:r>
              <a:rPr lang="tr-TR" sz="2400" dirty="0" smtClean="0">
                <a:solidFill>
                  <a:schemeClr val="bg1"/>
                </a:solidFill>
              </a:rPr>
              <a:t> sisteme iletirler. 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H, K ve azot artıkları </a:t>
            </a:r>
            <a:r>
              <a:rPr lang="tr-TR" sz="2400" dirty="0" err="1" smtClean="0">
                <a:solidFill>
                  <a:schemeClr val="bg1"/>
                </a:solidFill>
              </a:rPr>
              <a:t>peritubüler</a:t>
            </a:r>
            <a:r>
              <a:rPr lang="tr-TR" sz="2400" dirty="0" smtClean="0">
                <a:solidFill>
                  <a:schemeClr val="bg1"/>
                </a:solidFill>
              </a:rPr>
              <a:t> kandan </a:t>
            </a:r>
            <a:r>
              <a:rPr lang="tr-TR" sz="2400" dirty="0" err="1" smtClean="0">
                <a:solidFill>
                  <a:schemeClr val="bg1"/>
                </a:solidFill>
              </a:rPr>
              <a:t>tubül</a:t>
            </a:r>
            <a:r>
              <a:rPr lang="tr-TR" sz="2400" dirty="0" smtClean="0">
                <a:solidFill>
                  <a:schemeClr val="bg1"/>
                </a:solidFill>
              </a:rPr>
              <a:t> ve toplayıcı kanallara geçerler ve ürik asit olarak atılırlar.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8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415D2A08-10C9-40E3-89F9-994EB48C7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85" y="2240618"/>
            <a:ext cx="4260814" cy="3195610"/>
          </a:xfrm>
          <a:prstGeom prst="rect">
            <a:avLst/>
          </a:prstGeom>
        </p:spPr>
      </p:pic>
      <p:sp>
        <p:nvSpPr>
          <p:cNvPr id="24" name="Freeform: Shape 20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2FDA8836-6D20-4BE6-B94F-DEAE3BF4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tr-TR" sz="3700" dirty="0" err="1">
                <a:solidFill>
                  <a:schemeClr val="bg1"/>
                </a:solidFill>
              </a:rPr>
              <a:t>PERiTUBÜLER</a:t>
            </a:r>
            <a:r>
              <a:rPr lang="tr-TR" sz="3700" dirty="0">
                <a:solidFill>
                  <a:schemeClr val="bg1"/>
                </a:solidFill>
              </a:rPr>
              <a:t> KAPİLLERLER– RENAL PORTAL SİSTEM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734EFC4-433D-4A0C-BC0C-7D657F54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28169" cy="4431956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Kanatlılarda </a:t>
            </a:r>
            <a:r>
              <a:rPr lang="tr-TR" sz="2400" dirty="0" err="1" smtClean="0">
                <a:solidFill>
                  <a:schemeClr val="bg1"/>
                </a:solidFill>
              </a:rPr>
              <a:t>renal</a:t>
            </a:r>
            <a:r>
              <a:rPr lang="tr-TR" sz="2400" dirty="0" smtClean="0">
                <a:solidFill>
                  <a:schemeClr val="bg1"/>
                </a:solidFill>
              </a:rPr>
              <a:t> portal sistemi mevcuttur.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Portal olmasına rağmen </a:t>
            </a:r>
            <a:r>
              <a:rPr lang="tr-TR" sz="2400" dirty="0" err="1" smtClean="0">
                <a:solidFill>
                  <a:schemeClr val="bg1"/>
                </a:solidFill>
              </a:rPr>
              <a:t>tubüllere</a:t>
            </a:r>
            <a:r>
              <a:rPr lang="tr-TR" sz="2400" dirty="0" smtClean="0">
                <a:solidFill>
                  <a:schemeClr val="bg1"/>
                </a:solidFill>
              </a:rPr>
              <a:t> kan taşıdığından arter özelliği gösterir. </a:t>
            </a:r>
          </a:p>
          <a:p>
            <a:r>
              <a:rPr lang="tr-TR" sz="2400" dirty="0" err="1" smtClean="0">
                <a:solidFill>
                  <a:schemeClr val="bg1"/>
                </a:solidFill>
              </a:rPr>
              <a:t>Renal</a:t>
            </a:r>
            <a:r>
              <a:rPr lang="tr-TR" sz="2400" dirty="0" smtClean="0">
                <a:solidFill>
                  <a:schemeClr val="bg1"/>
                </a:solidFill>
              </a:rPr>
              <a:t> portal sistemindeki kan akışı kapakçıklarla kontrol edilir.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Epinefrin açılmalarına neden olur.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20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614</Words>
  <Application>Microsoft Office PowerPoint</Application>
  <PresentationFormat>Geniş ekran</PresentationFormat>
  <Paragraphs>73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Wingdings</vt:lpstr>
      <vt:lpstr>Office Teması</vt:lpstr>
      <vt:lpstr>KANATLILARDA BOŞALTIM SİSTEMİ</vt:lpstr>
      <vt:lpstr>GÖREVİ</vt:lpstr>
      <vt:lpstr>FARKLAR</vt:lpstr>
      <vt:lpstr>FARKLAR</vt:lpstr>
      <vt:lpstr>BÖBREKLER</vt:lpstr>
      <vt:lpstr>NEFRONLAR</vt:lpstr>
      <vt:lpstr>NEFRONLAR</vt:lpstr>
      <vt:lpstr>PERiTUBÜLER KAPİLLERLER– RENAL PORTAL SİSTEM</vt:lpstr>
      <vt:lpstr>PERiTUBÜLER KAPİLLERLER– RENAL PORTAL SİSTEM</vt:lpstr>
      <vt:lpstr>NEFRON TİPLERİ</vt:lpstr>
      <vt:lpstr>NEFRON TİPLERİ</vt:lpstr>
      <vt:lpstr>KLOAKA</vt:lpstr>
      <vt:lpstr>DİĞER FONKSİYONLARI</vt:lpstr>
      <vt:lpstr>TEŞEKKÜRLER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AVIAN URINARY SYSTEM</dc:title>
  <dc:creator>yasem</dc:creator>
  <cp:lastModifiedBy>Fizyolab1</cp:lastModifiedBy>
  <cp:revision>34</cp:revision>
  <dcterms:created xsi:type="dcterms:W3CDTF">2017-11-02T07:31:45Z</dcterms:created>
  <dcterms:modified xsi:type="dcterms:W3CDTF">2017-12-20T06:59:59Z</dcterms:modified>
</cp:coreProperties>
</file>