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0" d="100"/>
          <a:sy n="70" d="100"/>
        </p:scale>
        <p:origin x="-104" y="-6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3101B943-1AB7-E849-B9AD-6B53E5A25FA9}"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21556E-9917-D845-992D-95C3885AEEA8}" type="slidenum">
              <a:rPr lang="en-US" smtClean="0"/>
              <a:t>‹#›</a:t>
            </a:fld>
            <a:endParaRPr lang="en-US"/>
          </a:p>
        </p:txBody>
      </p:sp>
    </p:spTree>
    <p:extLst>
      <p:ext uri="{BB962C8B-B14F-4D97-AF65-F5344CB8AC3E}">
        <p14:creationId xmlns:p14="http://schemas.microsoft.com/office/powerpoint/2010/main" val="1946331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3101B943-1AB7-E849-B9AD-6B53E5A25FA9}"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21556E-9917-D845-992D-95C3885AEEA8}" type="slidenum">
              <a:rPr lang="en-US" smtClean="0"/>
              <a:t>‹#›</a:t>
            </a:fld>
            <a:endParaRPr lang="en-US"/>
          </a:p>
        </p:txBody>
      </p:sp>
    </p:spTree>
    <p:extLst>
      <p:ext uri="{BB962C8B-B14F-4D97-AF65-F5344CB8AC3E}">
        <p14:creationId xmlns:p14="http://schemas.microsoft.com/office/powerpoint/2010/main" val="504233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3101B943-1AB7-E849-B9AD-6B53E5A25FA9}"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21556E-9917-D845-992D-95C3885AEEA8}" type="slidenum">
              <a:rPr lang="en-US" smtClean="0"/>
              <a:t>‹#›</a:t>
            </a:fld>
            <a:endParaRPr lang="en-US"/>
          </a:p>
        </p:txBody>
      </p:sp>
    </p:spTree>
    <p:extLst>
      <p:ext uri="{BB962C8B-B14F-4D97-AF65-F5344CB8AC3E}">
        <p14:creationId xmlns:p14="http://schemas.microsoft.com/office/powerpoint/2010/main" val="2490168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3101B943-1AB7-E849-B9AD-6B53E5A25FA9}"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21556E-9917-D845-992D-95C3885AEEA8}" type="slidenum">
              <a:rPr lang="en-US" smtClean="0"/>
              <a:t>‹#›</a:t>
            </a:fld>
            <a:endParaRPr lang="en-US"/>
          </a:p>
        </p:txBody>
      </p:sp>
    </p:spTree>
    <p:extLst>
      <p:ext uri="{BB962C8B-B14F-4D97-AF65-F5344CB8AC3E}">
        <p14:creationId xmlns:p14="http://schemas.microsoft.com/office/powerpoint/2010/main" val="16400738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3101B943-1AB7-E849-B9AD-6B53E5A25FA9}"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21556E-9917-D845-992D-95C3885AEEA8}" type="slidenum">
              <a:rPr lang="en-US" smtClean="0"/>
              <a:t>‹#›</a:t>
            </a:fld>
            <a:endParaRPr lang="en-US"/>
          </a:p>
        </p:txBody>
      </p:sp>
    </p:spTree>
    <p:extLst>
      <p:ext uri="{BB962C8B-B14F-4D97-AF65-F5344CB8AC3E}">
        <p14:creationId xmlns:p14="http://schemas.microsoft.com/office/powerpoint/2010/main" val="23208586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3101B943-1AB7-E849-B9AD-6B53E5A25FA9}" type="datetimeFigureOut">
              <a:rPr lang="en-US" smtClean="0"/>
              <a:t>07/11/17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21556E-9917-D845-992D-95C3885AEEA8}" type="slidenum">
              <a:rPr lang="en-US" smtClean="0"/>
              <a:t>‹#›</a:t>
            </a:fld>
            <a:endParaRPr lang="en-US"/>
          </a:p>
        </p:txBody>
      </p:sp>
    </p:spTree>
    <p:extLst>
      <p:ext uri="{BB962C8B-B14F-4D97-AF65-F5344CB8AC3E}">
        <p14:creationId xmlns:p14="http://schemas.microsoft.com/office/powerpoint/2010/main" val="875036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3101B943-1AB7-E849-B9AD-6B53E5A25FA9}" type="datetimeFigureOut">
              <a:rPr lang="en-US" smtClean="0"/>
              <a:t>07/11/17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21556E-9917-D845-992D-95C3885AEEA8}" type="slidenum">
              <a:rPr lang="en-US" smtClean="0"/>
              <a:t>‹#›</a:t>
            </a:fld>
            <a:endParaRPr lang="en-US"/>
          </a:p>
        </p:txBody>
      </p:sp>
    </p:spTree>
    <p:extLst>
      <p:ext uri="{BB962C8B-B14F-4D97-AF65-F5344CB8AC3E}">
        <p14:creationId xmlns:p14="http://schemas.microsoft.com/office/powerpoint/2010/main" val="25126301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3101B943-1AB7-E849-B9AD-6B53E5A25FA9}" type="datetimeFigureOut">
              <a:rPr lang="en-US" smtClean="0"/>
              <a:t>07/11/17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21556E-9917-D845-992D-95C3885AEEA8}" type="slidenum">
              <a:rPr lang="en-US" smtClean="0"/>
              <a:t>‹#›</a:t>
            </a:fld>
            <a:endParaRPr lang="en-US"/>
          </a:p>
        </p:txBody>
      </p:sp>
    </p:spTree>
    <p:extLst>
      <p:ext uri="{BB962C8B-B14F-4D97-AF65-F5344CB8AC3E}">
        <p14:creationId xmlns:p14="http://schemas.microsoft.com/office/powerpoint/2010/main" val="28623679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01B943-1AB7-E849-B9AD-6B53E5A25FA9}" type="datetimeFigureOut">
              <a:rPr lang="en-US" smtClean="0"/>
              <a:t>07/11/17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C21556E-9917-D845-992D-95C3885AEEA8}" type="slidenum">
              <a:rPr lang="en-US" smtClean="0"/>
              <a:t>‹#›</a:t>
            </a:fld>
            <a:endParaRPr lang="en-US"/>
          </a:p>
        </p:txBody>
      </p:sp>
    </p:spTree>
    <p:extLst>
      <p:ext uri="{BB962C8B-B14F-4D97-AF65-F5344CB8AC3E}">
        <p14:creationId xmlns:p14="http://schemas.microsoft.com/office/powerpoint/2010/main" val="2801366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3101B943-1AB7-E849-B9AD-6B53E5A25FA9}" type="datetimeFigureOut">
              <a:rPr lang="en-US" smtClean="0"/>
              <a:t>07/11/17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21556E-9917-D845-992D-95C3885AEEA8}" type="slidenum">
              <a:rPr lang="en-US" smtClean="0"/>
              <a:t>‹#›</a:t>
            </a:fld>
            <a:endParaRPr lang="en-US"/>
          </a:p>
        </p:txBody>
      </p:sp>
    </p:spTree>
    <p:extLst>
      <p:ext uri="{BB962C8B-B14F-4D97-AF65-F5344CB8AC3E}">
        <p14:creationId xmlns:p14="http://schemas.microsoft.com/office/powerpoint/2010/main" val="485017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3101B943-1AB7-E849-B9AD-6B53E5A25FA9}" type="datetimeFigureOut">
              <a:rPr lang="en-US" smtClean="0"/>
              <a:t>07/11/17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21556E-9917-D845-992D-95C3885AEEA8}" type="slidenum">
              <a:rPr lang="en-US" smtClean="0"/>
              <a:t>‹#›</a:t>
            </a:fld>
            <a:endParaRPr lang="en-US"/>
          </a:p>
        </p:txBody>
      </p:sp>
    </p:spTree>
    <p:extLst>
      <p:ext uri="{BB962C8B-B14F-4D97-AF65-F5344CB8AC3E}">
        <p14:creationId xmlns:p14="http://schemas.microsoft.com/office/powerpoint/2010/main" val="404006253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01B943-1AB7-E849-B9AD-6B53E5A25FA9}" type="datetimeFigureOut">
              <a:rPr lang="en-US" smtClean="0"/>
              <a:t>07/11/17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21556E-9917-D845-992D-95C3885AEEA8}" type="slidenum">
              <a:rPr lang="en-US" smtClean="0"/>
              <a:t>‹#›</a:t>
            </a:fld>
            <a:endParaRPr lang="en-US"/>
          </a:p>
        </p:txBody>
      </p:sp>
    </p:spTree>
    <p:extLst>
      <p:ext uri="{BB962C8B-B14F-4D97-AF65-F5344CB8AC3E}">
        <p14:creationId xmlns:p14="http://schemas.microsoft.com/office/powerpoint/2010/main" val="9484650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MESLEK ETİK İLKELERİ</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454493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81429" y="1600200"/>
            <a:ext cx="8690427" cy="5040086"/>
          </a:xfrm>
        </p:spPr>
        <p:txBody>
          <a:bodyPr>
            <a:normAutofit fontScale="92500" lnSpcReduction="20000"/>
          </a:bodyPr>
          <a:lstStyle/>
          <a:p>
            <a:r>
              <a:rPr lang="tr-TR" b="1" dirty="0"/>
              <a:t>MADDE 30 –</a:t>
            </a:r>
            <a:r>
              <a:rPr lang="tr-TR" dirty="0"/>
              <a:t> (1) Turist rehberleri, mesleğin icrasında;</a:t>
            </a:r>
            <a:endParaRPr lang="en-US" dirty="0"/>
          </a:p>
          <a:p>
            <a:r>
              <a:rPr lang="tr-TR" dirty="0"/>
              <a:t>a) Kültür, tarih ve turizm bilincine sahip olmak,</a:t>
            </a:r>
            <a:endParaRPr lang="en-US" dirty="0"/>
          </a:p>
          <a:p>
            <a:r>
              <a:rPr lang="tr-TR" dirty="0"/>
              <a:t>b) Yasal kurallara ve hizmet standartlarına uygun davranmak,</a:t>
            </a:r>
            <a:endParaRPr lang="en-US" dirty="0"/>
          </a:p>
          <a:p>
            <a:r>
              <a:rPr lang="tr-TR" dirty="0"/>
              <a:t>c) Dürüst, tarafsız, insan ve toplum değerlerine saygılı ve nezaketli olmak,</a:t>
            </a:r>
            <a:endParaRPr lang="en-US" dirty="0"/>
          </a:p>
          <a:p>
            <a:r>
              <a:rPr lang="tr-TR" dirty="0"/>
              <a:t>ç) Güvenilir ve sorumluluk sahibi olmak,</a:t>
            </a:r>
            <a:endParaRPr lang="en-US" dirty="0"/>
          </a:p>
          <a:p>
            <a:r>
              <a:rPr lang="tr-TR" dirty="0"/>
              <a:t>d) Görev ve yetkilerini haksız çıkar sağlamak amacıyla kullanmamak,</a:t>
            </a:r>
            <a:endParaRPr lang="en-US" dirty="0"/>
          </a:p>
          <a:p>
            <a:r>
              <a:rPr lang="tr-TR" dirty="0"/>
              <a:t>e) Tarihi, kültürel, doğal varlıkları ve çevreyi korumak,</a:t>
            </a:r>
            <a:endParaRPr lang="en-US" dirty="0"/>
          </a:p>
          <a:p>
            <a:endParaRPr lang="en-US" dirty="0"/>
          </a:p>
        </p:txBody>
      </p:sp>
    </p:spTree>
    <p:extLst>
      <p:ext uri="{BB962C8B-B14F-4D97-AF65-F5344CB8AC3E}">
        <p14:creationId xmlns:p14="http://schemas.microsoft.com/office/powerpoint/2010/main" val="2630334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35857" y="1600200"/>
            <a:ext cx="8599714" cy="4985657"/>
          </a:xfrm>
        </p:spPr>
        <p:txBody>
          <a:bodyPr>
            <a:normAutofit fontScale="77500" lnSpcReduction="20000"/>
          </a:bodyPr>
          <a:lstStyle/>
          <a:p>
            <a:r>
              <a:rPr lang="tr-TR" dirty="0" smtClean="0"/>
              <a:t>f) Görev ve yetkisi dışında beyanda bulunmamak, gerçek dışı beyanda bulunmamak, her türlü ayrımcılıktan kaçınmak,</a:t>
            </a:r>
            <a:endParaRPr lang="en-US" dirty="0" smtClean="0"/>
          </a:p>
          <a:p>
            <a:r>
              <a:rPr lang="tr-TR" dirty="0" smtClean="0"/>
              <a:t>g) Mesleğin güven ve saygınlığını, mesleki dayanışmayı zedeleyici tutum ve davranışlardan özenle sakınmak,</a:t>
            </a:r>
            <a:endParaRPr lang="en-US" dirty="0" smtClean="0"/>
          </a:p>
          <a:p>
            <a:r>
              <a:rPr lang="tr-TR" dirty="0" smtClean="0"/>
              <a:t>ğ) Meslektaşları arasında haksız rekabete yol açacak her türlü tutum ve davranışlardan kaçınmak,</a:t>
            </a:r>
            <a:endParaRPr lang="en-US" dirty="0" smtClean="0"/>
          </a:p>
          <a:p>
            <a:r>
              <a:rPr lang="tr-TR" dirty="0" smtClean="0"/>
              <a:t>h) Kişisel politik, ekonomik ve sosyal görüşlerini genel görüş olarak açıklamamak,</a:t>
            </a:r>
            <a:endParaRPr lang="en-US" dirty="0" smtClean="0"/>
          </a:p>
          <a:p>
            <a:r>
              <a:rPr lang="tr-TR" dirty="0" smtClean="0"/>
              <a:t>ı) Hediye alma ve menfaat sağlama yasağına uymak,</a:t>
            </a:r>
            <a:endParaRPr lang="en-US" dirty="0" smtClean="0"/>
          </a:p>
          <a:p>
            <a:r>
              <a:rPr lang="tr-TR" dirty="0" smtClean="0"/>
              <a:t>i) Meslekten geçici men veya meslekten çıkarma cezası almış olması durumunda çalışma kartını tebliğ belgesinde belirtilen süre içinde teslim etmek,</a:t>
            </a:r>
            <a:r>
              <a:rPr lang="en-US" dirty="0" smtClean="0"/>
              <a:t> </a:t>
            </a:r>
            <a:r>
              <a:rPr lang="tr-TR" dirty="0" smtClean="0"/>
              <a:t>zorundadır.</a:t>
            </a:r>
            <a:endParaRPr lang="en-US" dirty="0" smtClean="0"/>
          </a:p>
          <a:p>
            <a:endParaRPr lang="en-US" dirty="0"/>
          </a:p>
        </p:txBody>
      </p:sp>
    </p:spTree>
    <p:extLst>
      <p:ext uri="{BB962C8B-B14F-4D97-AF65-F5344CB8AC3E}">
        <p14:creationId xmlns:p14="http://schemas.microsoft.com/office/powerpoint/2010/main" val="6171120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indent="0">
              <a:buNone/>
            </a:pPr>
            <a:r>
              <a:rPr lang="tr-TR" b="1" dirty="0"/>
              <a:t>Seyahat </a:t>
            </a:r>
            <a:r>
              <a:rPr lang="tr-TR" b="1" dirty="0" err="1"/>
              <a:t>acentacılığı</a:t>
            </a:r>
            <a:r>
              <a:rPr lang="tr-TR" b="1" dirty="0"/>
              <a:t> faaliyetinde bulunma yasağı</a:t>
            </a:r>
            <a:endParaRPr lang="en-US" dirty="0"/>
          </a:p>
          <a:p>
            <a:r>
              <a:rPr lang="tr-TR" b="1" dirty="0"/>
              <a:t>MADDE 32 –</a:t>
            </a:r>
            <a:r>
              <a:rPr lang="tr-TR" dirty="0"/>
              <a:t> (1) Turist rehberleri; tur, paket tur, ulaşım, konaklama, transfer gibi seyahat </a:t>
            </a:r>
            <a:r>
              <a:rPr lang="tr-TR" dirty="0" err="1"/>
              <a:t>acentacılığı</a:t>
            </a:r>
            <a:r>
              <a:rPr lang="tr-TR" dirty="0"/>
              <a:t> faaliyeti kapsamına giren hizmetleri vermemek koşuluyla yalnızca turist rehberliği hizmeti sunabilir. Buna aykırı davranan turist rehberleri hakkında ilgili mevzuat hükümleri çerçevesinde işlem yapılır.</a:t>
            </a:r>
            <a:endParaRPr lang="en-US" dirty="0"/>
          </a:p>
          <a:p>
            <a:endParaRPr lang="en-US" dirty="0"/>
          </a:p>
        </p:txBody>
      </p:sp>
    </p:spTree>
    <p:extLst>
      <p:ext uri="{BB962C8B-B14F-4D97-AF65-F5344CB8AC3E}">
        <p14:creationId xmlns:p14="http://schemas.microsoft.com/office/powerpoint/2010/main" val="15619692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5857" y="453571"/>
            <a:ext cx="8599714" cy="6077857"/>
          </a:xfrm>
        </p:spPr>
        <p:txBody>
          <a:bodyPr>
            <a:normAutofit fontScale="77500" lnSpcReduction="20000"/>
          </a:bodyPr>
          <a:lstStyle/>
          <a:p>
            <a:r>
              <a:rPr lang="tr-TR" b="1" dirty="0"/>
              <a:t>Odaya üye olma zorunluluğu</a:t>
            </a:r>
            <a:endParaRPr lang="en-US" dirty="0"/>
          </a:p>
          <a:p>
            <a:r>
              <a:rPr lang="tr-TR" b="1" dirty="0"/>
              <a:t>MADDE 33 –</a:t>
            </a:r>
            <a:r>
              <a:rPr lang="tr-TR" dirty="0"/>
              <a:t> (1) Turist rehberlerinin, yerleşim yerinin bulunduğu ilde kurulmuş odalardan birine, yerleşim yeri olan ilde oda kurulmamışsa en yakın ilde kurulmuş odalardan birine üye olmaları zorunludur. Hangi odaların hangi illerdeki turist rehberlerini üye olarak kaydedebilecekleri Bakanlıkça belirlenir. Ancak daha sonra oda olmayan ilde oda kurulduğu veya yerleşim yerleri değiştiği takdirde turist rehberleri yerleşim yerinin bulunduğu odaya nakil olmak zorundadırlar.</a:t>
            </a:r>
            <a:endParaRPr lang="en-US" dirty="0"/>
          </a:p>
          <a:p>
            <a:r>
              <a:rPr lang="tr-TR" dirty="0"/>
              <a:t>(2) Turist rehberleri birden fazla odaya üye olamazlar.</a:t>
            </a:r>
            <a:endParaRPr lang="en-US" dirty="0"/>
          </a:p>
          <a:p>
            <a:r>
              <a:rPr lang="tr-TR" dirty="0"/>
              <a:t>(3) Oda üyeliği için yeni başvuruların, ruhsatnamenin teslim alındığı tarihten itibaren altı ay içinde </a:t>
            </a:r>
            <a:r>
              <a:rPr lang="tr-TR" dirty="0" err="1"/>
              <a:t>yapılmasıgerekir</a:t>
            </a:r>
            <a:r>
              <a:rPr lang="tr-TR" dirty="0"/>
              <a:t>.</a:t>
            </a:r>
            <a:endParaRPr lang="en-US" dirty="0"/>
          </a:p>
          <a:p>
            <a:r>
              <a:rPr lang="tr-TR" dirty="0"/>
              <a:t>(4) Sürekli olarak yurt dışında yaşayan ve yurt içinde yerleşim yeri bulunmayan turist rehberleri bu </a:t>
            </a:r>
            <a:r>
              <a:rPr lang="tr-TR" dirty="0" err="1"/>
              <a:t>durumlarınıbelgelemeleri</a:t>
            </a:r>
            <a:r>
              <a:rPr lang="tr-TR" dirty="0"/>
              <a:t> halinde; mevcut odalardan birine üye olabilir.</a:t>
            </a:r>
            <a:endParaRPr lang="en-US" dirty="0"/>
          </a:p>
          <a:p>
            <a:endParaRPr lang="en-US" dirty="0"/>
          </a:p>
        </p:txBody>
      </p:sp>
    </p:spTree>
    <p:extLst>
      <p:ext uri="{BB962C8B-B14F-4D97-AF65-F5344CB8AC3E}">
        <p14:creationId xmlns:p14="http://schemas.microsoft.com/office/powerpoint/2010/main" val="24136414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TotalTime>
  <Words>19</Words>
  <Application>Microsoft Macintosh PowerPoint</Application>
  <PresentationFormat>On-screen Show (4:3)</PresentationFormat>
  <Paragraphs>21</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MESLEK ETİK İLKELERİ</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MESLEK ETİK İLKELERİ</dc:title>
  <dc:creator>azade</dc:creator>
  <cp:lastModifiedBy>azade</cp:lastModifiedBy>
  <cp:revision>1</cp:revision>
  <dcterms:created xsi:type="dcterms:W3CDTF">2017-11-06T23:42:27Z</dcterms:created>
  <dcterms:modified xsi:type="dcterms:W3CDTF">2017-11-06T23:51:40Z</dcterms:modified>
</cp:coreProperties>
</file>