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9" r:id="rId5"/>
    <p:sldId id="669" r:id="rId6"/>
    <p:sldId id="670" r:id="rId7"/>
    <p:sldId id="671" r:id="rId8"/>
    <p:sldId id="672" r:id="rId9"/>
    <p:sldId id="673" r:id="rId10"/>
    <p:sldId id="674"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varlığını belirleyerek ve araziden elde edilecek faydaların nasıl sağlanacağını belirleyen düzenlemelerdir (UNECE 1996).</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Arazi Politikası; ekonomik kalkınma, sosyal adalet, eşitlik ve kalkınma  hedeflerin geliştirilmesinde, ulusal politikanın bir parçasını oluşturmaktadır.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Politikası</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defRPr/>
            </a:pPr>
            <a:r>
              <a:rPr lang="tr-TR" b="1" dirty="0"/>
              <a:t>Arazi politikasının temel konuları; </a:t>
            </a:r>
          </a:p>
          <a:p>
            <a:pPr algn="just">
              <a:lnSpc>
                <a:spcPct val="100000"/>
              </a:lnSpc>
              <a:spcBef>
                <a:spcPts val="300"/>
              </a:spcBef>
              <a:buClr>
                <a:srgbClr val="160093"/>
              </a:buClr>
              <a:buFont typeface="Courier New" panose="02070309020205020404" pitchFamily="49" charset="0"/>
              <a:buChar char="o"/>
              <a:defRPr/>
            </a:pPr>
            <a:r>
              <a:rPr lang="tr-TR" dirty="0"/>
              <a:t>Mülkiyet güvenliği, </a:t>
            </a:r>
          </a:p>
          <a:p>
            <a:pPr algn="just">
              <a:lnSpc>
                <a:spcPct val="100000"/>
              </a:lnSpc>
              <a:spcBef>
                <a:spcPts val="300"/>
              </a:spcBef>
              <a:buClr>
                <a:srgbClr val="160093"/>
              </a:buClr>
              <a:buFont typeface="Courier New" panose="02070309020205020404" pitchFamily="49" charset="0"/>
              <a:buChar char="o"/>
              <a:defRPr/>
            </a:pPr>
            <a:r>
              <a:rPr lang="tr-TR" dirty="0"/>
              <a:t>Kırsal ve kentsel arazi pazarlarını geliştirme ve denetim, </a:t>
            </a:r>
          </a:p>
          <a:p>
            <a:pPr algn="just">
              <a:lnSpc>
                <a:spcPct val="100000"/>
              </a:lnSpc>
              <a:spcBef>
                <a:spcPts val="300"/>
              </a:spcBef>
              <a:buClr>
                <a:srgbClr val="160093"/>
              </a:buClr>
              <a:buFont typeface="Courier New" panose="02070309020205020404" pitchFamily="49" charset="0"/>
              <a:buChar char="o"/>
              <a:defRPr/>
            </a:pPr>
            <a:r>
              <a:rPr lang="tr-TR" dirty="0"/>
              <a:t>Taşınmaz vergilendirmesi, </a:t>
            </a:r>
          </a:p>
          <a:p>
            <a:pPr algn="just">
              <a:lnSpc>
                <a:spcPct val="100000"/>
              </a:lnSpc>
              <a:spcBef>
                <a:spcPts val="300"/>
              </a:spcBef>
              <a:buClr>
                <a:srgbClr val="160093"/>
              </a:buClr>
              <a:buFont typeface="Courier New" panose="02070309020205020404" pitchFamily="49" charset="0"/>
              <a:buChar char="o"/>
              <a:defRPr/>
            </a:pPr>
            <a:r>
              <a:rPr lang="tr-TR" dirty="0"/>
              <a:t>Arazi kullanımı, </a:t>
            </a:r>
          </a:p>
          <a:p>
            <a:pPr algn="just">
              <a:lnSpc>
                <a:spcPct val="100000"/>
              </a:lnSpc>
              <a:spcBef>
                <a:spcPts val="300"/>
              </a:spcBef>
              <a:buClr>
                <a:srgbClr val="160093"/>
              </a:buClr>
              <a:buFont typeface="Courier New" panose="02070309020205020404" pitchFamily="49" charset="0"/>
              <a:buChar char="o"/>
              <a:defRPr/>
            </a:pPr>
            <a:r>
              <a:rPr lang="tr-TR" dirty="0"/>
              <a:t>Doğal kaynaklar ve çevrenin sürdürülebilir yönetimi ve kontrolü, </a:t>
            </a:r>
          </a:p>
          <a:p>
            <a:pPr algn="just">
              <a:lnSpc>
                <a:spcPct val="100000"/>
              </a:lnSpc>
              <a:spcBef>
                <a:spcPts val="300"/>
              </a:spcBef>
              <a:buClr>
                <a:srgbClr val="160093"/>
              </a:buClr>
              <a:buFont typeface="Courier New" panose="02070309020205020404" pitchFamily="49" charset="0"/>
              <a:buChar char="o"/>
              <a:defRPr/>
            </a:pPr>
            <a:r>
              <a:rPr lang="tr-TR" dirty="0"/>
              <a:t>Topraksız ve az topraklı çiftçileri topraklandırma, </a:t>
            </a:r>
          </a:p>
          <a:p>
            <a:pPr algn="just">
              <a:lnSpc>
                <a:spcPct val="100000"/>
              </a:lnSpc>
              <a:spcBef>
                <a:spcPts val="300"/>
              </a:spcBef>
              <a:buClr>
                <a:srgbClr val="160093"/>
              </a:buClr>
              <a:buFont typeface="Courier New" panose="02070309020205020404" pitchFamily="49" charset="0"/>
              <a:buChar char="o"/>
              <a:defRPr/>
            </a:pPr>
            <a:r>
              <a:rPr lang="tr-TR" dirty="0"/>
              <a:t>Arazi ve arsa spekülasyonunu önleme,</a:t>
            </a:r>
          </a:p>
          <a:p>
            <a:pPr algn="just">
              <a:lnSpc>
                <a:spcPct val="100000"/>
              </a:lnSpc>
              <a:spcBef>
                <a:spcPts val="300"/>
              </a:spcBef>
              <a:buClr>
                <a:srgbClr val="160093"/>
              </a:buClr>
              <a:buFont typeface="Courier New" panose="02070309020205020404" pitchFamily="49" charset="0"/>
              <a:buChar char="o"/>
              <a:defRPr/>
            </a:pPr>
            <a:r>
              <a:rPr lang="tr-TR" dirty="0"/>
              <a:t>Arazi anlaşmazlıklarını yönetme önlemleri ve</a:t>
            </a:r>
          </a:p>
          <a:p>
            <a:pPr algn="just">
              <a:lnSpc>
                <a:spcPct val="100000"/>
              </a:lnSpc>
              <a:spcBef>
                <a:spcPts val="300"/>
              </a:spcBef>
              <a:buClr>
                <a:srgbClr val="160093"/>
              </a:buClr>
              <a:buFont typeface="Courier New" panose="02070309020205020404" pitchFamily="49" charset="0"/>
              <a:buChar char="o"/>
              <a:defRPr/>
            </a:pPr>
            <a:r>
              <a:rPr lang="tr-TR" dirty="0"/>
              <a:t>Diğerleri</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Politikası</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173931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defRPr/>
            </a:pPr>
            <a:r>
              <a:rPr lang="tr-TR" b="1" dirty="0"/>
              <a:t>Arazi Değerlemesi:</a:t>
            </a:r>
          </a:p>
          <a:p>
            <a:pPr algn="just">
              <a:lnSpc>
                <a:spcPct val="100000"/>
              </a:lnSpc>
              <a:spcBef>
                <a:spcPts val="300"/>
              </a:spcBef>
              <a:buClr>
                <a:srgbClr val="160093"/>
              </a:buClr>
              <a:defRPr/>
            </a:pPr>
            <a:r>
              <a:rPr lang="tr-TR" dirty="0"/>
              <a:t>Arazi; sosyal, politik ve ekonomik boyutlara sahip olup arazi idaresi ve ulusal ekonomi içindeki varlığın temel üreticisi durumundadır.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defRPr/>
            </a:pPr>
            <a:r>
              <a:rPr lang="tr-TR" dirty="0"/>
              <a:t>Arazi ve gayrimenkul vergileri merkezi ve yerel yönetimlere gelir sağlaması, bir araç olarak arazi kullanımına ve kalkınmasına rehberlik etmesi bakımından faydalıdır.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Politikası</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4657476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defRPr/>
            </a:pPr>
            <a:r>
              <a:rPr lang="tr-TR" b="1" dirty="0"/>
              <a:t>Arazi Değerlemesi:</a:t>
            </a:r>
          </a:p>
          <a:p>
            <a:pPr algn="just">
              <a:lnSpc>
                <a:spcPct val="100000"/>
              </a:lnSpc>
              <a:spcBef>
                <a:spcPts val="300"/>
              </a:spcBef>
              <a:buClr>
                <a:srgbClr val="160093"/>
              </a:buClr>
              <a:defRPr/>
            </a:pPr>
            <a:r>
              <a:rPr lang="tr-TR" dirty="0"/>
              <a:t>Arazi değerlemesi, </a:t>
            </a:r>
            <a:r>
              <a:rPr lang="tr-TR" dirty="0" err="1"/>
              <a:t>Dale</a:t>
            </a:r>
            <a:r>
              <a:rPr lang="tr-TR" dirty="0"/>
              <a:t> ve </a:t>
            </a:r>
            <a:r>
              <a:rPr lang="tr-TR" dirty="0" err="1"/>
              <a:t>Mclaughlin</a:t>
            </a:r>
            <a:r>
              <a:rPr lang="tr-TR" dirty="0"/>
              <a:t> (1999)’e göre aşağıdaki nitelikte olmalıdır:</a:t>
            </a:r>
          </a:p>
          <a:p>
            <a:pPr algn="just">
              <a:lnSpc>
                <a:spcPct val="100000"/>
              </a:lnSpc>
              <a:spcBef>
                <a:spcPts val="300"/>
              </a:spcBef>
              <a:buClr>
                <a:srgbClr val="160093"/>
              </a:buClr>
              <a:defRPr/>
            </a:pPr>
            <a:endParaRPr lang="tr-TR" dirty="0"/>
          </a:p>
          <a:p>
            <a:pPr marL="342900" indent="-342900" algn="just">
              <a:lnSpc>
                <a:spcPct val="100000"/>
              </a:lnSpc>
              <a:spcBef>
                <a:spcPts val="300"/>
              </a:spcBef>
              <a:buClr>
                <a:srgbClr val="160093"/>
              </a:buClr>
              <a:buFont typeface="Wingdings" panose="020B0604020202020204" pitchFamily="2" charset="2"/>
              <a:buChar char="§"/>
              <a:defRPr/>
            </a:pPr>
            <a:r>
              <a:rPr lang="tr-TR" dirty="0"/>
              <a:t>Vergiye konu olan taşınmazın tanımlanması ve haritalanması,</a:t>
            </a:r>
          </a:p>
          <a:p>
            <a:pPr marL="342900" indent="-342900" algn="just">
              <a:lnSpc>
                <a:spcPct val="100000"/>
              </a:lnSpc>
              <a:spcBef>
                <a:spcPts val="300"/>
              </a:spcBef>
              <a:buClr>
                <a:srgbClr val="160093"/>
              </a:buClr>
              <a:buFont typeface="Wingdings" panose="020B0604020202020204" pitchFamily="2" charset="2"/>
              <a:buChar char="§"/>
              <a:defRPr/>
            </a:pPr>
            <a:r>
              <a:rPr lang="tr-TR" dirty="0"/>
              <a:t>Kentsel ve kırsal alanlardaki tüm taşınmazların sınıflandırılması, değer etmenleri ve değerleme için gereksinilen ekonomik ve çevresel verilerin kaydedilmesi,</a:t>
            </a:r>
          </a:p>
          <a:p>
            <a:pPr marL="342900" indent="-342900" algn="just">
              <a:lnSpc>
                <a:spcPct val="100000"/>
              </a:lnSpc>
              <a:spcBef>
                <a:spcPts val="300"/>
              </a:spcBef>
              <a:buClr>
                <a:srgbClr val="160093"/>
              </a:buClr>
              <a:buFont typeface="Wingdings" panose="020B0604020202020204" pitchFamily="2" charset="2"/>
              <a:buChar char="§"/>
              <a:defRPr/>
            </a:pPr>
            <a:r>
              <a:rPr lang="tr-TR" dirty="0"/>
              <a:t>Taşınmazın satış fiyatları ve satış tarihleri, kiraları, bakım-onarım giderleri, net gelirleri gibi piyasa verilerinin derlenmesi ve analizi,</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Politikası</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939086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defRPr/>
            </a:pPr>
            <a:r>
              <a:rPr lang="tr-TR" b="1" dirty="0" smtClean="0"/>
              <a:t> Arazi </a:t>
            </a:r>
            <a:r>
              <a:rPr lang="tr-TR" b="1" dirty="0"/>
              <a:t>Değerlemesi:</a:t>
            </a:r>
          </a:p>
          <a:p>
            <a:pPr marL="342900" indent="-342900" algn="just">
              <a:lnSpc>
                <a:spcPct val="100000"/>
              </a:lnSpc>
              <a:spcBef>
                <a:spcPts val="300"/>
              </a:spcBef>
              <a:buClr>
                <a:srgbClr val="160093"/>
              </a:buClr>
              <a:buFont typeface="Wingdings" panose="020B0604020202020204" pitchFamily="2" charset="2"/>
              <a:buChar char="§"/>
              <a:defRPr/>
            </a:pPr>
            <a:r>
              <a:rPr lang="tr-TR" dirty="0"/>
              <a:t>Taşınmazın vergiye esas olacak zemin ve yapı değerlerinin kestirimi,</a:t>
            </a:r>
          </a:p>
          <a:p>
            <a:pPr marL="342900" indent="-342900" algn="just">
              <a:lnSpc>
                <a:spcPct val="100000"/>
              </a:lnSpc>
              <a:spcBef>
                <a:spcPts val="300"/>
              </a:spcBef>
              <a:buClr>
                <a:srgbClr val="160093"/>
              </a:buClr>
              <a:buFont typeface="Wingdings" panose="020B0604020202020204" pitchFamily="2" charset="2"/>
              <a:buChar char="§"/>
              <a:defRPr/>
            </a:pPr>
            <a:endParaRPr lang="tr-TR" dirty="0"/>
          </a:p>
          <a:p>
            <a:pPr marL="342900" indent="-342900" algn="just">
              <a:lnSpc>
                <a:spcPct val="100000"/>
              </a:lnSpc>
              <a:spcBef>
                <a:spcPts val="300"/>
              </a:spcBef>
              <a:buClr>
                <a:srgbClr val="160093"/>
              </a:buClr>
              <a:buFont typeface="Wingdings" panose="020B0604020202020204" pitchFamily="2" charset="2"/>
              <a:buChar char="§"/>
              <a:defRPr/>
            </a:pPr>
            <a:r>
              <a:rPr lang="tr-TR" dirty="0"/>
              <a:t>Her bir taşınmaz için vergi yükümlülüğünün tanımlanması, </a:t>
            </a:r>
          </a:p>
          <a:p>
            <a:pPr marL="342900" indent="-342900" algn="just">
              <a:lnSpc>
                <a:spcPct val="100000"/>
              </a:lnSpc>
              <a:spcBef>
                <a:spcPts val="300"/>
              </a:spcBef>
              <a:buClr>
                <a:srgbClr val="160093"/>
              </a:buClr>
              <a:buFont typeface="Wingdings" panose="020B0604020202020204" pitchFamily="2" charset="2"/>
              <a:buChar char="§"/>
              <a:defRPr/>
            </a:pPr>
            <a:endParaRPr lang="tr-TR" dirty="0"/>
          </a:p>
          <a:p>
            <a:pPr marL="342900" indent="-342900" algn="just">
              <a:lnSpc>
                <a:spcPct val="100000"/>
              </a:lnSpc>
              <a:spcBef>
                <a:spcPts val="300"/>
              </a:spcBef>
              <a:buClr>
                <a:srgbClr val="160093"/>
              </a:buClr>
              <a:buFont typeface="Wingdings" panose="020B0604020202020204" pitchFamily="2" charset="2"/>
              <a:buChar char="§"/>
              <a:defRPr/>
            </a:pPr>
            <a:r>
              <a:rPr lang="tr-TR" dirty="0"/>
              <a:t>Vergi yükümlülerince ödenmesi zorunlu olan vergi miktarının belirlenmesi,</a:t>
            </a:r>
          </a:p>
          <a:p>
            <a:pPr marL="342900" indent="-342900" algn="just">
              <a:lnSpc>
                <a:spcPct val="100000"/>
              </a:lnSpc>
              <a:spcBef>
                <a:spcPts val="300"/>
              </a:spcBef>
              <a:buClr>
                <a:srgbClr val="160093"/>
              </a:buClr>
              <a:buFont typeface="Wingdings" panose="020B0604020202020204" pitchFamily="2" charset="2"/>
              <a:buChar char="§"/>
              <a:defRPr/>
            </a:pPr>
            <a:endParaRPr lang="tr-TR" dirty="0"/>
          </a:p>
          <a:p>
            <a:pPr marL="342900" indent="-342900" algn="just">
              <a:lnSpc>
                <a:spcPct val="100000"/>
              </a:lnSpc>
              <a:spcBef>
                <a:spcPts val="300"/>
              </a:spcBef>
              <a:buClr>
                <a:srgbClr val="160093"/>
              </a:buClr>
              <a:buFont typeface="Wingdings" panose="020B0604020202020204" pitchFamily="2" charset="2"/>
              <a:buChar char="§"/>
              <a:defRPr/>
            </a:pPr>
            <a:r>
              <a:rPr lang="tr-TR" dirty="0"/>
              <a:t>Yerel ya da bölgesel düzeyde taşınmaz fiyatlarının izlenmesi ve istatistikî bilgilerin üretimi.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Politikası</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6940482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defRPr/>
            </a:pPr>
            <a:r>
              <a:rPr lang="tr-TR" b="1" dirty="0" smtClean="0"/>
              <a:t> </a:t>
            </a:r>
            <a:r>
              <a:rPr lang="tr-TR" b="1" dirty="0"/>
              <a:t>Arazi Kullanım Planlaması:</a:t>
            </a:r>
          </a:p>
          <a:p>
            <a:pPr marL="342900" indent="-342900" algn="just">
              <a:lnSpc>
                <a:spcPct val="100000"/>
              </a:lnSpc>
              <a:spcBef>
                <a:spcPts val="300"/>
              </a:spcBef>
              <a:buClr>
                <a:srgbClr val="160093"/>
              </a:buClr>
              <a:buFont typeface="Wingdings" panose="020B0604020202020204" pitchFamily="2" charset="2"/>
              <a:buChar char="§"/>
              <a:defRPr/>
            </a:pPr>
            <a:r>
              <a:rPr lang="tr-TR" dirty="0"/>
              <a:t>Arazi kullanım planlaması arazi yönetim sisteminin önemli bir parçasıdır.</a:t>
            </a:r>
          </a:p>
          <a:p>
            <a:pPr algn="just">
              <a:lnSpc>
                <a:spcPct val="100000"/>
              </a:lnSpc>
              <a:spcBef>
                <a:spcPts val="300"/>
              </a:spcBef>
              <a:buClr>
                <a:srgbClr val="160093"/>
              </a:buClr>
              <a:defRPr/>
            </a:pPr>
            <a:endParaRPr lang="tr-TR" dirty="0"/>
          </a:p>
          <a:p>
            <a:pPr marL="342900" indent="-342900" algn="just">
              <a:lnSpc>
                <a:spcPct val="100000"/>
              </a:lnSpc>
              <a:spcBef>
                <a:spcPts val="300"/>
              </a:spcBef>
              <a:buClr>
                <a:srgbClr val="160093"/>
              </a:buClr>
              <a:buFont typeface="Wingdings" panose="020B0604020202020204" pitchFamily="2" charset="2"/>
              <a:buChar char="§"/>
              <a:defRPr/>
            </a:pPr>
            <a:r>
              <a:rPr lang="tr-TR" dirty="0"/>
              <a:t>Arazi kullanımı ve sürdürülebilirlik: Hem insan etkileriyle hem de doğal yöntemlerle bütün görünümler zamanla değişebilir. Kalkınabilir olmak, sadece ekonomik ve sosyal hedefler değil aynı zamanda çevresel sürdürülebilirlikle ilişkili olmalıdır.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Politikası</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187194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defRPr/>
            </a:pPr>
            <a:r>
              <a:rPr lang="tr-TR" b="1" dirty="0" smtClean="0"/>
              <a:t> </a:t>
            </a:r>
            <a:r>
              <a:rPr lang="tr-TR" b="1" dirty="0"/>
              <a:t>Arazi Kullanım Planlaması:</a:t>
            </a:r>
          </a:p>
          <a:p>
            <a:pPr marL="342900" indent="-342900" algn="just">
              <a:lnSpc>
                <a:spcPct val="100000"/>
              </a:lnSpc>
              <a:spcBef>
                <a:spcPts val="300"/>
              </a:spcBef>
              <a:buClr>
                <a:srgbClr val="160093"/>
              </a:buClr>
              <a:buFont typeface="Wingdings" panose="020B0604020202020204" pitchFamily="2" charset="2"/>
              <a:buChar char="§"/>
              <a:defRPr/>
            </a:pPr>
            <a:r>
              <a:rPr lang="tr-TR" dirty="0"/>
              <a:t>Arazi kullanım kontrolü: Arazinin nasıl gelişebileceği kalkınabileceği kurumlar tarafından belirlenip, harekete geçirici hazırlıklar ve düzenlemeler yapılmalıdır. </a:t>
            </a:r>
          </a:p>
          <a:p>
            <a:pPr algn="just">
              <a:lnSpc>
                <a:spcPct val="100000"/>
              </a:lnSpc>
              <a:spcBef>
                <a:spcPts val="300"/>
              </a:spcBef>
              <a:buClr>
                <a:srgbClr val="160093"/>
              </a:buClr>
              <a:defRPr/>
            </a:pPr>
            <a:endParaRPr lang="tr-TR" dirty="0"/>
          </a:p>
          <a:p>
            <a:pPr marL="342900" indent="-342900" algn="just">
              <a:lnSpc>
                <a:spcPct val="100000"/>
              </a:lnSpc>
              <a:spcBef>
                <a:spcPts val="300"/>
              </a:spcBef>
              <a:buClr>
                <a:srgbClr val="160093"/>
              </a:buClr>
              <a:buFont typeface="Wingdings" panose="020B0604020202020204" pitchFamily="2" charset="2"/>
              <a:buChar char="§"/>
              <a:defRPr/>
            </a:pPr>
            <a:r>
              <a:rPr lang="tr-TR" dirty="0"/>
              <a:t>Arazi birleştirmesi: Mal sahiplerinin arazilerini küçük parçalara bölerek araziyi kazançsız hale getirmesi nedeniyle, araziyi bu olumsuzluktan kurtarmak için arazi birleştirmesi tasarlanmıştır. Genellikle parçalanmalar miras işlemleri sonucu oluşmaktadır. Miras bir kişiye ait olan bir parselin çok dağınık parseller haline gelmesine neden olur.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Politikası</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6884520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25645</TotalTime>
  <Words>402</Words>
  <Application>Microsoft Office PowerPoint</Application>
  <PresentationFormat>Ekran Gösterisi (4:3)</PresentationFormat>
  <Paragraphs>74</Paragraphs>
  <Slides>8</Slides>
  <Notes>0</Notes>
  <HiddenSlides>0</HiddenSlides>
  <MMClips>0</MMClips>
  <ScaleCrop>false</ScaleCrop>
  <HeadingPairs>
    <vt:vector size="4" baseType="variant">
      <vt:variant>
        <vt:lpstr>Tema</vt:lpstr>
      </vt:variant>
      <vt:variant>
        <vt:i4>3</vt:i4>
      </vt:variant>
      <vt:variant>
        <vt:lpstr>Slayt Başlıkları</vt:lpstr>
      </vt:variant>
      <vt:variant>
        <vt:i4>8</vt:i4>
      </vt:variant>
    </vt:vector>
  </HeadingPairs>
  <TitlesOfParts>
    <vt:vector size="11" baseType="lpstr">
      <vt:lpstr>ekonomi</vt:lpstr>
      <vt:lpstr>1_Rics</vt:lpstr>
      <vt:lpstr>h.t.</vt:lpstr>
      <vt:lpstr>PowerPoint Sunusu</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950</cp:revision>
  <cp:lastPrinted>2016-10-24T07:53:35Z</cp:lastPrinted>
  <dcterms:created xsi:type="dcterms:W3CDTF">2016-09-18T09:35:24Z</dcterms:created>
  <dcterms:modified xsi:type="dcterms:W3CDTF">2020-02-19T11:44:41Z</dcterms:modified>
</cp:coreProperties>
</file>