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293" r:id="rId4"/>
    <p:sldId id="294" r:id="rId5"/>
    <p:sldId id="295" r:id="rId6"/>
    <p:sldId id="297" r:id="rId7"/>
    <p:sldId id="298" r:id="rId8"/>
    <p:sldId id="299" r:id="rId9"/>
    <p:sldId id="307" r:id="rId10"/>
    <p:sldId id="308" r:id="rId11"/>
    <p:sldId id="257" r:id="rId12"/>
    <p:sldId id="310" r:id="rId13"/>
    <p:sldId id="311" r:id="rId14"/>
    <p:sldId id="313" r:id="rId15"/>
    <p:sldId id="314" r:id="rId16"/>
    <p:sldId id="260" r:id="rId17"/>
    <p:sldId id="261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91" r:id="rId27"/>
    <p:sldId id="305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6841-232C-4AB2-BCD5-0A223547D4F7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C671-B911-49AF-83BC-7EC6D36665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6841-232C-4AB2-BCD5-0A223547D4F7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C671-B911-49AF-83BC-7EC6D36665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6841-232C-4AB2-BCD5-0A223547D4F7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C671-B911-49AF-83BC-7EC6D36665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6841-232C-4AB2-BCD5-0A223547D4F7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C671-B911-49AF-83BC-7EC6D36665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6841-232C-4AB2-BCD5-0A223547D4F7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C671-B911-49AF-83BC-7EC6D36665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6841-232C-4AB2-BCD5-0A223547D4F7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C671-B911-49AF-83BC-7EC6D36665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6841-232C-4AB2-BCD5-0A223547D4F7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C671-B911-49AF-83BC-7EC6D36665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6841-232C-4AB2-BCD5-0A223547D4F7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C671-B911-49AF-83BC-7EC6D36665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6841-232C-4AB2-BCD5-0A223547D4F7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C671-B911-49AF-83BC-7EC6D36665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6841-232C-4AB2-BCD5-0A223547D4F7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C671-B911-49AF-83BC-7EC6D36665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6841-232C-4AB2-BCD5-0A223547D4F7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C671-B911-49AF-83BC-7EC6D36665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86841-232C-4AB2-BCD5-0A223547D4F7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EC671-B911-49AF-83BC-7EC6D366658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Radyoterapide </a:t>
            </a:r>
            <a:r>
              <a:rPr lang="tr-TR" dirty="0" smtClean="0"/>
              <a:t>E</a:t>
            </a:r>
            <a:r>
              <a:rPr lang="tr-TR" dirty="0" smtClean="0"/>
              <a:t>nfeksiyon </a:t>
            </a:r>
            <a:r>
              <a:rPr lang="tr-TR" dirty="0" smtClean="0"/>
              <a:t>K</a:t>
            </a:r>
            <a:r>
              <a:rPr lang="tr-TR" dirty="0" smtClean="0"/>
              <a:t>ontrolü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525963"/>
          </a:xfrm>
        </p:spPr>
        <p:txBody>
          <a:bodyPr/>
          <a:lstStyle/>
          <a:p>
            <a:pPr marL="1127125" lvl="2" indent="-457200">
              <a:spcAft>
                <a:spcPts val="300"/>
              </a:spcAft>
              <a:buClr>
                <a:srgbClr val="C3260C"/>
              </a:buClr>
              <a:buSzPct val="130000"/>
              <a:buNone/>
              <a:defRPr/>
            </a:pPr>
            <a:r>
              <a:rPr lang="tr-TR" sz="2800" u="sng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Cam malzemeler, kesici delici atıklar</a:t>
            </a:r>
            <a:r>
              <a:rPr lang="tr-TR" sz="2800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delici kesici alet kutusuna</a:t>
            </a:r>
            <a:endParaRPr lang="tr-TR" sz="2800" dirty="0" smtClean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Aft>
                <a:spcPts val="300"/>
              </a:spcAft>
              <a:buClr>
                <a:srgbClr val="C3260C"/>
              </a:buClr>
              <a:buSzPct val="130000"/>
              <a:buNone/>
              <a:defRPr/>
            </a:pPr>
            <a:r>
              <a:rPr lang="tr-TR" sz="2800" b="1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	  </a:t>
            </a:r>
            <a:r>
              <a:rPr lang="tr-TR" sz="2800" u="sng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Evsel  </a:t>
            </a:r>
            <a:r>
              <a:rPr lang="tr-TR" sz="2800" u="sng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nitelikli  atıklar </a:t>
            </a:r>
            <a:r>
              <a:rPr lang="tr-TR" sz="2800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→ Siyah poşet</a:t>
            </a:r>
          </a:p>
          <a:p>
            <a:pPr marL="457200" indent="-457200">
              <a:spcAft>
                <a:spcPts val="300"/>
              </a:spcAft>
              <a:buClr>
                <a:srgbClr val="C3260C"/>
              </a:buClr>
              <a:buSzPct val="130000"/>
              <a:buFont typeface="Wingdings" pitchFamily="2" charset="2"/>
              <a:buChar char="Ø"/>
              <a:defRPr/>
            </a:pPr>
            <a:endParaRPr lang="tr-TR" sz="2800" dirty="0" smtClean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Aft>
                <a:spcPts val="300"/>
              </a:spcAft>
              <a:buClr>
                <a:srgbClr val="C3260C"/>
              </a:buClr>
              <a:buSzPct val="130000"/>
              <a:buNone/>
              <a:defRPr/>
            </a:pPr>
            <a:r>
              <a:rPr lang="tr-TR" sz="2800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u="sng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 Ambalaj </a:t>
            </a:r>
            <a:r>
              <a:rPr lang="tr-TR" sz="2800" u="sng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atıkları </a:t>
            </a:r>
            <a:r>
              <a:rPr lang="tr-TR" sz="2800" b="1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tr-TR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Mavi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poşet</a:t>
            </a:r>
          </a:p>
          <a:p>
            <a:pPr marL="457200" indent="-457200">
              <a:spcAft>
                <a:spcPts val="300"/>
              </a:spcAft>
              <a:buClr>
                <a:srgbClr val="C3260C"/>
              </a:buClr>
              <a:buSzPct val="130000"/>
              <a:buFont typeface="Wingdings" pitchFamily="2" charset="2"/>
              <a:buChar char="Ø"/>
              <a:defRPr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Aft>
                <a:spcPts val="300"/>
              </a:spcAft>
              <a:buClr>
                <a:srgbClr val="C3260C"/>
              </a:buClr>
              <a:buSzPct val="130000"/>
              <a:buNone/>
              <a:defRPr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u="sng" dirty="0" smtClean="0">
                <a:latin typeface="Times New Roman" pitchFamily="18" charset="0"/>
                <a:cs typeface="Times New Roman" pitchFamily="18" charset="0"/>
              </a:rPr>
              <a:t>  Tıbbi atıklar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kırmızı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poşet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cs typeface="Times New Roman" pitchFamily="18" charset="0"/>
              </a:rPr>
              <a:t>Enfeksiyon Kontrol</a:t>
            </a:r>
            <a:br>
              <a:rPr lang="tr-TR" b="1" dirty="0" smtClean="0">
                <a:cs typeface="Times New Roman" pitchFamily="18" charset="0"/>
              </a:rPr>
            </a:br>
            <a:r>
              <a:rPr lang="tr-TR" b="1" dirty="0" smtClean="0">
                <a:cs typeface="Times New Roman" pitchFamily="18" charset="0"/>
              </a:rPr>
              <a:t> Programı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tr-TR" altLang="tr-TR" b="1" dirty="0" smtClean="0">
                <a:cs typeface="Times New Roman" pitchFamily="18" charset="0"/>
              </a:rPr>
              <a:t>                            </a:t>
            </a:r>
            <a:r>
              <a:rPr lang="tr-TR" altLang="tr-TR" dirty="0" smtClean="0">
                <a:cs typeface="Times New Roman" pitchFamily="18" charset="0"/>
              </a:rPr>
              <a:t>El Hijyeni</a:t>
            </a:r>
          </a:p>
          <a:p>
            <a:pPr marL="0" indent="0">
              <a:buFontTx/>
              <a:buNone/>
            </a:pPr>
            <a:r>
              <a:rPr lang="tr-TR" altLang="tr-TR" dirty="0" smtClean="0">
                <a:cs typeface="Times New Roman" pitchFamily="18" charset="0"/>
              </a:rPr>
              <a:t>                      Standart Önlemler </a:t>
            </a:r>
          </a:p>
          <a:p>
            <a:pPr marL="0" indent="0">
              <a:buFontTx/>
              <a:buNone/>
            </a:pPr>
            <a:r>
              <a:rPr lang="tr-TR" altLang="tr-TR" dirty="0" smtClean="0">
                <a:cs typeface="Times New Roman" pitchFamily="18" charset="0"/>
              </a:rPr>
              <a:t>                     İzolasyon Önlemleri </a:t>
            </a:r>
          </a:p>
          <a:p>
            <a:pPr marL="0" indent="0">
              <a:buFontTx/>
              <a:buNone/>
            </a:pPr>
            <a:r>
              <a:rPr lang="tr-TR" altLang="tr-TR" dirty="0" smtClean="0">
                <a:cs typeface="Times New Roman" pitchFamily="18" charset="0"/>
              </a:rPr>
              <a:t>                                Eğitim      </a:t>
            </a:r>
          </a:p>
          <a:p>
            <a:pPr marL="0" indent="0">
              <a:buFontTx/>
              <a:buNone/>
            </a:pPr>
            <a:r>
              <a:rPr lang="tr-TR" altLang="tr-TR" dirty="0" smtClean="0">
                <a:cs typeface="Times New Roman" pitchFamily="18" charset="0"/>
              </a:rPr>
              <a:t>                            </a:t>
            </a:r>
            <a:r>
              <a:rPr lang="tr-TR" altLang="tr-TR" dirty="0" err="1" smtClean="0">
                <a:cs typeface="Times New Roman" pitchFamily="18" charset="0"/>
              </a:rPr>
              <a:t>Sürveyans</a:t>
            </a:r>
            <a:endParaRPr lang="tr-TR" altLang="tr-TR" dirty="0" smtClean="0">
              <a:cs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tr-TR" altLang="tr-TR" dirty="0" smtClean="0">
                <a:cs typeface="Times New Roman" pitchFamily="18" charset="0"/>
              </a:rPr>
              <a:t>                  Güncel kılavuzların takibi</a:t>
            </a:r>
          </a:p>
          <a:p>
            <a:pPr marL="0" indent="0">
              <a:buFontTx/>
              <a:buNone/>
            </a:pPr>
            <a:r>
              <a:rPr lang="tr-TR" altLang="tr-TR" dirty="0" smtClean="0">
                <a:cs typeface="Times New Roman" pitchFamily="18" charset="0"/>
              </a:rPr>
              <a:t>                 Uygun antibiyotik kullanımı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 smtClean="0">
                <a:cs typeface="Arial" charset="0"/>
              </a:rPr>
              <a:t>EL HİJYENİ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tr-TR" altLang="tr-TR" dirty="0" smtClean="0">
                <a:cs typeface="Arial" charset="0"/>
              </a:rPr>
              <a:t>Ellerde gözle görülür kirlenme varlığında;</a:t>
            </a:r>
          </a:p>
          <a:p>
            <a:pPr>
              <a:buClr>
                <a:srgbClr val="0033CC"/>
              </a:buClr>
              <a:buNone/>
            </a:pPr>
            <a:r>
              <a:rPr lang="tr-TR" altLang="tr-TR" dirty="0" smtClean="0">
                <a:cs typeface="Arial" charset="0"/>
              </a:rPr>
              <a:t>   Su ve sabun ile el yıkama</a:t>
            </a:r>
            <a:endParaRPr lang="en-US" altLang="tr-TR" dirty="0" smtClean="0">
              <a:cs typeface="Arial" charset="0"/>
            </a:endParaRPr>
          </a:p>
          <a:p>
            <a:pPr>
              <a:buClr>
                <a:schemeClr val="tx1"/>
              </a:buClr>
            </a:pPr>
            <a:r>
              <a:rPr lang="tr-TR" altLang="tr-TR" dirty="0" smtClean="0">
                <a:cs typeface="Arial" charset="0"/>
              </a:rPr>
              <a:t>Ellerde gözle görülür kirlenme yoksa;</a:t>
            </a:r>
          </a:p>
          <a:p>
            <a:pPr>
              <a:buClr>
                <a:schemeClr val="tx1"/>
              </a:buClr>
              <a:buNone/>
            </a:pPr>
            <a:r>
              <a:rPr lang="tr-TR" altLang="tr-TR" dirty="0" smtClean="0">
                <a:cs typeface="Arial" charset="0"/>
              </a:rPr>
              <a:t>	A</a:t>
            </a:r>
            <a:r>
              <a:rPr lang="en-US" altLang="tr-TR" dirty="0" smtClean="0">
                <a:cs typeface="Arial" charset="0"/>
              </a:rPr>
              <a:t>l</a:t>
            </a:r>
            <a:r>
              <a:rPr lang="tr-TR" altLang="tr-TR" dirty="0" smtClean="0">
                <a:cs typeface="Arial" charset="0"/>
              </a:rPr>
              <a:t>kol bazlı el antiseptikleri ile el ovalama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ETKİLİ EL YIKAMA</a:t>
            </a:r>
            <a:r>
              <a:rPr lang="tr-TR" b="1" dirty="0" smtClean="0"/>
              <a:t> BASAMAKLARI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altLang="tr-TR" dirty="0" smtClean="0"/>
              <a:t>Eller su ile </a:t>
            </a:r>
            <a:r>
              <a:rPr lang="tr-TR" altLang="tr-TR" dirty="0" smtClean="0"/>
              <a:t>ıslatılır</a:t>
            </a:r>
          </a:p>
          <a:p>
            <a:r>
              <a:rPr lang="tr-TR" dirty="0" smtClean="0">
                <a:cs typeface="Arial" charset="0"/>
              </a:rPr>
              <a:t>Sıvı sabun </a:t>
            </a:r>
            <a:r>
              <a:rPr lang="tr-TR" dirty="0" smtClean="0">
                <a:cs typeface="Arial" charset="0"/>
              </a:rPr>
              <a:t>alınır</a:t>
            </a:r>
          </a:p>
          <a:p>
            <a:r>
              <a:rPr lang="tr-TR" dirty="0" smtClean="0">
                <a:solidFill>
                  <a:srgbClr val="000000"/>
                </a:solidFill>
              </a:rPr>
              <a:t>Eller köpürtülür </a:t>
            </a:r>
            <a:endParaRPr lang="tr-TR" dirty="0" smtClean="0">
              <a:solidFill>
                <a:srgbClr val="000000"/>
              </a:solidFill>
            </a:endParaRPr>
          </a:p>
          <a:p>
            <a:r>
              <a:rPr lang="tr-TR" altLang="tr-TR" dirty="0" smtClean="0">
                <a:solidFill>
                  <a:srgbClr val="000000"/>
                </a:solidFill>
              </a:rPr>
              <a:t>Her iki el sırtı </a:t>
            </a:r>
            <a:r>
              <a:rPr lang="tr-TR" altLang="tr-TR" dirty="0" smtClean="0">
                <a:solidFill>
                  <a:srgbClr val="000000"/>
                </a:solidFill>
              </a:rPr>
              <a:t>ovuşturulur</a:t>
            </a:r>
          </a:p>
          <a:p>
            <a:r>
              <a:rPr lang="tr-TR" altLang="tr-TR" dirty="0" smtClean="0">
                <a:solidFill>
                  <a:srgbClr val="000000"/>
                </a:solidFill>
              </a:rPr>
              <a:t>Parmak araları </a:t>
            </a:r>
            <a:r>
              <a:rPr lang="tr-TR" altLang="tr-TR" dirty="0" smtClean="0">
                <a:solidFill>
                  <a:srgbClr val="000000"/>
                </a:solidFill>
              </a:rPr>
              <a:t>ovalanır</a:t>
            </a:r>
          </a:p>
          <a:p>
            <a:r>
              <a:rPr lang="tr-TR" altLang="tr-TR" dirty="0" smtClean="0">
                <a:solidFill>
                  <a:srgbClr val="000000"/>
                </a:solidFill>
              </a:rPr>
              <a:t>Her iki el parmak uçları </a:t>
            </a:r>
            <a:r>
              <a:rPr lang="tr-TR" altLang="tr-TR" dirty="0" smtClean="0">
                <a:solidFill>
                  <a:srgbClr val="000000"/>
                </a:solidFill>
              </a:rPr>
              <a:t>ovalanır</a:t>
            </a:r>
          </a:p>
          <a:p>
            <a:r>
              <a:rPr lang="tr-TR" altLang="tr-TR" dirty="0" smtClean="0">
                <a:solidFill>
                  <a:srgbClr val="000000"/>
                </a:solidFill>
              </a:rPr>
              <a:t>Baş parmak </a:t>
            </a:r>
            <a:r>
              <a:rPr lang="tr-TR" altLang="tr-TR" dirty="0" smtClean="0">
                <a:solidFill>
                  <a:srgbClr val="000000"/>
                </a:solidFill>
              </a:rPr>
              <a:t>ovalanır</a:t>
            </a:r>
          </a:p>
          <a:p>
            <a:r>
              <a:rPr lang="tr-TR" altLang="tr-TR" dirty="0" smtClean="0">
                <a:solidFill>
                  <a:srgbClr val="000000"/>
                </a:solidFill>
              </a:rPr>
              <a:t>Bilekler </a:t>
            </a:r>
            <a:r>
              <a:rPr lang="tr-TR" altLang="tr-TR" dirty="0" smtClean="0">
                <a:solidFill>
                  <a:srgbClr val="000000"/>
                </a:solidFill>
              </a:rPr>
              <a:t>ovalanır</a:t>
            </a:r>
          </a:p>
          <a:p>
            <a:r>
              <a:rPr lang="tr-TR" altLang="tr-TR" dirty="0" smtClean="0">
                <a:solidFill>
                  <a:srgbClr val="000000"/>
                </a:solidFill>
              </a:rPr>
              <a:t>Eller durulanır </a:t>
            </a:r>
            <a:endParaRPr lang="tr-TR" altLang="tr-TR" dirty="0" smtClean="0">
              <a:solidFill>
                <a:srgbClr val="000000"/>
              </a:solidFill>
            </a:endParaRPr>
          </a:p>
          <a:p>
            <a:r>
              <a:rPr lang="tr-TR" altLang="tr-TR" dirty="0" smtClean="0">
                <a:solidFill>
                  <a:srgbClr val="000000"/>
                </a:solidFill>
              </a:rPr>
              <a:t>Eller kurulanır </a:t>
            </a:r>
            <a:endParaRPr lang="tr-TR" altLang="tr-TR" dirty="0" smtClean="0">
              <a:solidFill>
                <a:srgbClr val="000000"/>
              </a:solidFill>
            </a:endParaRPr>
          </a:p>
          <a:p>
            <a:r>
              <a:rPr lang="tr-TR" altLang="tr-TR" dirty="0" smtClean="0"/>
              <a:t>Kâğıt havlu çöp kutusuna atılır</a:t>
            </a:r>
            <a:br>
              <a:rPr lang="tr-TR" altLang="tr-TR" dirty="0" smtClean="0"/>
            </a:br>
            <a:r>
              <a:rPr lang="tr-TR" altLang="tr-TR" dirty="0" smtClean="0">
                <a:solidFill>
                  <a:srgbClr val="000000"/>
                </a:solidFill>
              </a:rPr>
              <a:t/>
            </a:r>
            <a:br>
              <a:rPr lang="tr-TR" altLang="tr-TR" dirty="0" smtClean="0">
                <a:solidFill>
                  <a:srgbClr val="000000"/>
                </a:solidFill>
              </a:rPr>
            </a:br>
            <a:r>
              <a:rPr lang="tr-TR" altLang="tr-TR" dirty="0" smtClean="0">
                <a:solidFill>
                  <a:srgbClr val="000000"/>
                </a:solidFill>
              </a:rPr>
              <a:t/>
            </a:r>
            <a:br>
              <a:rPr lang="tr-TR" altLang="tr-TR" dirty="0" smtClean="0">
                <a:solidFill>
                  <a:srgbClr val="000000"/>
                </a:solidFill>
              </a:rPr>
            </a:br>
            <a:r>
              <a:rPr lang="tr-TR" altLang="tr-TR" dirty="0" smtClean="0">
                <a:solidFill>
                  <a:srgbClr val="000000"/>
                </a:solidFill>
              </a:rPr>
              <a:t/>
            </a:r>
            <a:br>
              <a:rPr lang="tr-TR" altLang="tr-TR" dirty="0" smtClean="0">
                <a:solidFill>
                  <a:srgbClr val="000000"/>
                </a:solidFill>
              </a:rPr>
            </a:br>
            <a:r>
              <a:rPr lang="tr-TR" dirty="0" smtClean="0">
                <a:solidFill>
                  <a:srgbClr val="000000"/>
                </a:solidFill>
              </a:rPr>
              <a:t/>
            </a:r>
            <a:br>
              <a:rPr lang="tr-TR" dirty="0" smtClean="0">
                <a:solidFill>
                  <a:srgbClr val="000000"/>
                </a:solidFill>
              </a:rPr>
            </a:br>
            <a:endParaRPr lang="tr-TR" alt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b="1" dirty="0" smtClean="0"/>
              <a:t>ALKOL BAZLI </a:t>
            </a:r>
            <a:br>
              <a:rPr lang="tr-TR" altLang="tr-TR" b="1" dirty="0" smtClean="0"/>
            </a:br>
            <a:r>
              <a:rPr lang="tr-TR" altLang="tr-TR" b="1" dirty="0" smtClean="0"/>
              <a:t>EL ANTİSEPTİĞİ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Eldiven giymeden önce uygulanan alkol bazlı el antiseptiğinin tam olarak kurumuş olmasına dikkat edilmeli!</a:t>
            </a:r>
          </a:p>
          <a:p>
            <a:r>
              <a:rPr lang="tr-TR" altLang="tr-TR" dirty="0" smtClean="0"/>
              <a:t>Tam kuruma sağlanana kadar eller ovalanmaya devam edilmeli</a:t>
            </a:r>
          </a:p>
          <a:p>
            <a:r>
              <a:rPr lang="tr-TR" altLang="tr-TR" dirty="0" smtClean="0"/>
              <a:t>Uçucu ve yanıcı olduğu </a:t>
            </a:r>
            <a:r>
              <a:rPr lang="tr-TR" altLang="tr-TR" dirty="0" smtClean="0"/>
              <a:t>unutulmamalı</a:t>
            </a:r>
          </a:p>
          <a:p>
            <a:endParaRPr lang="tr-TR" alt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err="1" smtClean="0"/>
              <a:t>Etkili</a:t>
            </a:r>
            <a:r>
              <a:rPr lang="en-GB" b="1" dirty="0" smtClean="0"/>
              <a:t> el </a:t>
            </a:r>
            <a:r>
              <a:rPr lang="tr-TR" b="1" dirty="0" smtClean="0"/>
              <a:t>antiseptiği kullanım basamakları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>
                <a:solidFill>
                  <a:srgbClr val="000000"/>
                </a:solidFill>
              </a:rPr>
              <a:t>3-5 ml el antiseptiği </a:t>
            </a:r>
            <a:r>
              <a:rPr lang="tr-TR" altLang="tr-TR" dirty="0" smtClean="0">
                <a:solidFill>
                  <a:srgbClr val="000000"/>
                </a:solidFill>
              </a:rPr>
              <a:t>alınır</a:t>
            </a:r>
          </a:p>
          <a:p>
            <a:r>
              <a:rPr lang="tr-TR" altLang="tr-TR" dirty="0" smtClean="0"/>
              <a:t>Avuç içi ve el sırtı </a:t>
            </a:r>
            <a:r>
              <a:rPr lang="tr-TR" altLang="tr-TR" dirty="0" smtClean="0"/>
              <a:t>ovalanır</a:t>
            </a:r>
          </a:p>
          <a:p>
            <a:r>
              <a:rPr lang="tr-TR" altLang="tr-TR" dirty="0" smtClean="0"/>
              <a:t>Baş parmaklar  ovalanır  ve ellerin </a:t>
            </a:r>
            <a:br>
              <a:rPr lang="tr-TR" altLang="tr-TR" dirty="0" smtClean="0"/>
            </a:br>
            <a:r>
              <a:rPr lang="tr-TR" altLang="tr-TR" dirty="0" smtClean="0"/>
              <a:t>15-20 saniye  kuruması beklenir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 smtClean="0">
                <a:cs typeface="Arial" charset="0"/>
              </a:rPr>
              <a:t>STANDART ÖNLEMLER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>
                <a:cs typeface="Arial" charset="0"/>
              </a:rPr>
              <a:t>Hastanedeki tüm hastalara tanısına ve enfeksiyonu olup olmadığına bakılmaksızın uygulanması gereken önlemlerdir.</a:t>
            </a:r>
          </a:p>
          <a:p>
            <a:r>
              <a:rPr lang="tr-TR" altLang="tr-TR" dirty="0" smtClean="0">
                <a:cs typeface="Arial" charset="0"/>
              </a:rPr>
              <a:t>Kan ve tüm vücut sıvıları, </a:t>
            </a:r>
            <a:r>
              <a:rPr lang="tr-TR" altLang="tr-TR" dirty="0" err="1" smtClean="0">
                <a:cs typeface="Arial" charset="0"/>
              </a:rPr>
              <a:t>sekresyonlara</a:t>
            </a:r>
            <a:r>
              <a:rPr lang="tr-TR" altLang="tr-TR" dirty="0" smtClean="0">
                <a:cs typeface="Arial" charset="0"/>
              </a:rPr>
              <a:t>,</a:t>
            </a:r>
          </a:p>
          <a:p>
            <a:r>
              <a:rPr lang="tr-TR" altLang="tr-TR" dirty="0" smtClean="0">
                <a:cs typeface="Arial" charset="0"/>
              </a:rPr>
              <a:t>Bütünlüğü bozulmuş deriye,</a:t>
            </a:r>
          </a:p>
          <a:p>
            <a:pPr>
              <a:buClr>
                <a:schemeClr val="tx1"/>
              </a:buClr>
            </a:pPr>
            <a:r>
              <a:rPr lang="tr-TR" altLang="tr-TR" dirty="0" err="1" smtClean="0">
                <a:cs typeface="Arial" charset="0"/>
              </a:rPr>
              <a:t>Mukoz</a:t>
            </a:r>
            <a:r>
              <a:rPr lang="tr-TR" altLang="tr-TR" dirty="0" smtClean="0">
                <a:cs typeface="Arial" charset="0"/>
              </a:rPr>
              <a:t> </a:t>
            </a:r>
            <a:r>
              <a:rPr lang="tr-TR" altLang="tr-TR" dirty="0" err="1" smtClean="0">
                <a:cs typeface="Arial" charset="0"/>
              </a:rPr>
              <a:t>membranlara</a:t>
            </a:r>
            <a:r>
              <a:rPr lang="tr-TR" altLang="tr-TR" dirty="0" smtClean="0">
                <a:cs typeface="Arial" charset="0"/>
              </a:rPr>
              <a:t> temas riski olduğunda, standart önlemlere uyulmalıdır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>
                <a:cs typeface="Arial" charset="0"/>
              </a:rPr>
              <a:t>STANDART ÖNLEMLER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altLang="tr-TR" dirty="0" smtClean="0">
                <a:cs typeface="Arial" charset="0"/>
              </a:rPr>
              <a:t>El hijyeni</a:t>
            </a:r>
          </a:p>
          <a:p>
            <a:pPr algn="just"/>
            <a:r>
              <a:rPr lang="tr-TR" altLang="tr-TR" dirty="0" smtClean="0">
                <a:cs typeface="Arial" charset="0"/>
              </a:rPr>
              <a:t>Eldiven giyme</a:t>
            </a:r>
          </a:p>
          <a:p>
            <a:pPr algn="just"/>
            <a:r>
              <a:rPr lang="tr-TR" altLang="tr-TR" dirty="0" smtClean="0">
                <a:cs typeface="Arial" charset="0"/>
              </a:rPr>
              <a:t>Maske-gözlük (gerektiğinde)</a:t>
            </a:r>
          </a:p>
          <a:p>
            <a:pPr algn="just"/>
            <a:r>
              <a:rPr lang="tr-TR" altLang="tr-TR" dirty="0" smtClean="0">
                <a:cs typeface="Arial" charset="0"/>
              </a:rPr>
              <a:t>Koruyucu önlük (gerektiğinde)</a:t>
            </a:r>
          </a:p>
          <a:p>
            <a:pPr algn="just"/>
            <a:r>
              <a:rPr lang="tr-TR" altLang="tr-TR" dirty="0" smtClean="0">
                <a:cs typeface="Arial" charset="0"/>
              </a:rPr>
              <a:t>Tıbbi atık yönetimi </a:t>
            </a:r>
          </a:p>
          <a:p>
            <a:pPr algn="just"/>
            <a:r>
              <a:rPr lang="tr-TR" altLang="tr-TR" dirty="0" smtClean="0">
                <a:cs typeface="Arial" charset="0"/>
              </a:rPr>
              <a:t>Sağlık personelinin korunması </a:t>
            </a:r>
          </a:p>
          <a:p>
            <a:pPr algn="just"/>
            <a:r>
              <a:rPr lang="tr-TR" altLang="tr-TR" dirty="0" smtClean="0">
                <a:cs typeface="Arial" charset="0"/>
              </a:rPr>
              <a:t>Çevresel kontrol</a:t>
            </a:r>
          </a:p>
          <a:p>
            <a:pPr algn="just">
              <a:buClr>
                <a:schemeClr val="tx1"/>
              </a:buClr>
            </a:pPr>
            <a:r>
              <a:rPr lang="tr-TR" altLang="tr-TR" dirty="0" smtClean="0">
                <a:cs typeface="Arial" charset="0"/>
              </a:rPr>
              <a:t>Sterilizasyon ve dezenfeksiyon</a:t>
            </a:r>
            <a:endParaRPr lang="tr-TR" alt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>
                <a:cs typeface="Arial" charset="0"/>
              </a:rPr>
              <a:t>ELDİVEN KULLANIMI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tr-TR" altLang="tr-TR" dirty="0" smtClean="0">
                <a:cs typeface="Arial" charset="0"/>
              </a:rPr>
              <a:t>Personelden hastaya, hastadan personele veya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tr-TR" altLang="tr-TR" dirty="0">
                <a:cs typeface="Arial" charset="0"/>
              </a:rPr>
              <a:t>b</a:t>
            </a:r>
            <a:r>
              <a:rPr lang="tr-TR" altLang="tr-TR" dirty="0" smtClean="0">
                <a:cs typeface="Arial" charset="0"/>
              </a:rPr>
              <a:t>ir hastadan diğer bir hastaya enfeksiyon bulaş riskini azaltan önemli bir bariyerdir</a:t>
            </a:r>
          </a:p>
          <a:p>
            <a:pPr>
              <a:buClr>
                <a:schemeClr val="tx1"/>
              </a:buClr>
              <a:defRPr/>
            </a:pPr>
            <a:r>
              <a:rPr lang="tr-TR" dirty="0">
                <a:cs typeface="Arial" charset="0"/>
              </a:rPr>
              <a:t>Kan ve vücut sıvıları, </a:t>
            </a:r>
            <a:r>
              <a:rPr lang="tr-TR" dirty="0" err="1">
                <a:cs typeface="Arial" charset="0"/>
              </a:rPr>
              <a:t>sekresyonlar</a:t>
            </a:r>
            <a:r>
              <a:rPr lang="tr-TR" dirty="0">
                <a:cs typeface="Arial" charset="0"/>
              </a:rPr>
              <a:t>,  </a:t>
            </a:r>
            <a:r>
              <a:rPr lang="tr-TR" dirty="0" err="1">
                <a:cs typeface="Arial" charset="0"/>
              </a:rPr>
              <a:t>mukoz</a:t>
            </a:r>
            <a:r>
              <a:rPr lang="tr-TR" dirty="0">
                <a:cs typeface="Arial" charset="0"/>
              </a:rPr>
              <a:t> </a:t>
            </a:r>
            <a:r>
              <a:rPr lang="tr-TR" dirty="0" err="1">
                <a:cs typeface="Arial" charset="0"/>
              </a:rPr>
              <a:t>membranlar</a:t>
            </a:r>
            <a:r>
              <a:rPr lang="tr-TR" dirty="0">
                <a:cs typeface="Arial" charset="0"/>
              </a:rPr>
              <a:t>, bütünlüğü bozulmuş deri ve  </a:t>
            </a:r>
            <a:r>
              <a:rPr lang="tr-TR" dirty="0" err="1">
                <a:cs typeface="Arial" charset="0"/>
              </a:rPr>
              <a:t>kontamine</a:t>
            </a:r>
            <a:r>
              <a:rPr lang="tr-TR" dirty="0">
                <a:cs typeface="Arial" charset="0"/>
              </a:rPr>
              <a:t> olmuş eşya ve çevre yüzeylerine temasta, </a:t>
            </a:r>
            <a:r>
              <a:rPr lang="tr-TR" dirty="0" err="1" smtClean="0">
                <a:cs typeface="Arial" charset="0"/>
              </a:rPr>
              <a:t>İnvaziv</a:t>
            </a:r>
            <a:r>
              <a:rPr lang="tr-TR" dirty="0" smtClean="0">
                <a:cs typeface="Arial" charset="0"/>
              </a:rPr>
              <a:t> </a:t>
            </a:r>
            <a:r>
              <a:rPr lang="tr-TR" dirty="0">
                <a:cs typeface="Arial" charset="0"/>
              </a:rPr>
              <a:t>girişimlerde </a:t>
            </a:r>
            <a:r>
              <a:rPr lang="tr-TR" dirty="0" smtClean="0">
                <a:cs typeface="Arial" charset="0"/>
              </a:rPr>
              <a:t>MUTLAKA eldiven giyilmelidir.</a:t>
            </a:r>
            <a:endParaRPr lang="tr-TR" dirty="0"/>
          </a:p>
          <a:p>
            <a:pPr marL="0" indent="0">
              <a:buClr>
                <a:schemeClr val="tx1"/>
              </a:buClr>
              <a:buNone/>
            </a:pPr>
            <a:endParaRPr lang="tr-TR" altLang="tr-TR" dirty="0" smtClean="0">
              <a:cs typeface="Arial" charset="0"/>
            </a:endParaRPr>
          </a:p>
          <a:p>
            <a:pPr marL="0" indent="0">
              <a:buClr>
                <a:schemeClr val="tx1"/>
              </a:buCl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>
                <a:cs typeface="Arial" charset="0"/>
              </a:rPr>
              <a:t>ELDİVEN KULLANIMI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tx1"/>
              </a:buClr>
            </a:pPr>
            <a:r>
              <a:rPr lang="tr-TR" altLang="tr-TR" dirty="0" smtClean="0">
                <a:cs typeface="Arial" charset="0"/>
              </a:rPr>
              <a:t>Hastadan hastaya geçişte eldiven değiştirilmeli.</a:t>
            </a:r>
          </a:p>
          <a:p>
            <a:pPr>
              <a:buClr>
                <a:schemeClr val="tx1"/>
              </a:buClr>
            </a:pPr>
            <a:r>
              <a:rPr lang="tr-TR" altLang="tr-TR" dirty="0" smtClean="0">
                <a:cs typeface="Arial" charset="0"/>
              </a:rPr>
              <a:t>Aynı hastada </a:t>
            </a:r>
            <a:r>
              <a:rPr lang="tr-TR" altLang="tr-TR" dirty="0" err="1" smtClean="0">
                <a:cs typeface="Arial" charset="0"/>
              </a:rPr>
              <a:t>kontamine</a:t>
            </a:r>
            <a:r>
              <a:rPr lang="tr-TR" altLang="tr-TR" dirty="0" smtClean="0">
                <a:cs typeface="Arial" charset="0"/>
              </a:rPr>
              <a:t> vücut alanından temiz alana geçişte eldivenler değiştirilmeli.</a:t>
            </a:r>
          </a:p>
          <a:p>
            <a:pPr>
              <a:buClr>
                <a:schemeClr val="tx1"/>
              </a:buClr>
            </a:pPr>
            <a:r>
              <a:rPr lang="tr-TR" altLang="tr-TR" dirty="0" smtClean="0">
                <a:cs typeface="Arial" charset="0"/>
              </a:rPr>
              <a:t>Sağlık personelinin ellerinde kesik, çizik ve çatlakların olması durumunda eldiven giyilmeli</a:t>
            </a:r>
          </a:p>
          <a:p>
            <a:r>
              <a:rPr lang="tr-TR" altLang="tr-TR" dirty="0" smtClean="0">
                <a:cs typeface="Arial" charset="0"/>
              </a:rPr>
              <a:t>Eldiven üzerine el antiseptiği uygulanmamalı veya eldivenli eller yıkanmamalıdır</a:t>
            </a:r>
          </a:p>
          <a:p>
            <a:pPr>
              <a:buClr>
                <a:schemeClr val="tx1"/>
              </a:buClr>
            </a:pPr>
            <a:r>
              <a:rPr lang="tr-TR" altLang="tr-TR" dirty="0" smtClean="0">
                <a:cs typeface="Arial" charset="0"/>
              </a:rPr>
              <a:t>Eldiven kullanımı öncesinde ve sonrasında  el hijyeni sağlanmalıdır</a:t>
            </a:r>
            <a:r>
              <a:rPr lang="tr-TR" altLang="tr-TR" dirty="0" smtClean="0">
                <a:solidFill>
                  <a:srgbClr val="0033CC"/>
                </a:solidFill>
                <a:cs typeface="Arial" charset="0"/>
              </a:rPr>
              <a:t>.</a:t>
            </a:r>
          </a:p>
          <a:p>
            <a:pPr>
              <a:buClr>
                <a:schemeClr val="tx1"/>
              </a:buClr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/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ağlık 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çalışanları, </a:t>
            </a:r>
          </a:p>
          <a:p>
            <a:pPr marL="457200" indent="-457200"/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hepatit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A, B ve C,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AIDS,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son zamanlarda Kırım Kongo Kanamalı Ateşi (KKKA) 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Tüberküloz olmak üzere </a:t>
            </a:r>
          </a:p>
          <a:p>
            <a:pPr marL="457200" indent="-457200">
              <a:buFont typeface="Wingdings" pitchFamily="2" charset="2"/>
              <a:buChar char="Ø"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bir çok enfeksiyon hastalığına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maruziyet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riski altında çalışmaktadırlar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dirty="0" smtClean="0">
                <a:cs typeface="Arial" charset="0"/>
              </a:rPr>
              <a:t>MASKE, </a:t>
            </a:r>
            <a:br>
              <a:rPr lang="tr-TR" altLang="tr-TR" dirty="0" smtClean="0">
                <a:cs typeface="Arial" charset="0"/>
              </a:rPr>
            </a:br>
            <a:r>
              <a:rPr lang="tr-TR" altLang="tr-TR" dirty="0" smtClean="0">
                <a:cs typeface="Arial" charset="0"/>
              </a:rPr>
              <a:t>YÜZ-GÖZ KORUYUCU </a:t>
            </a:r>
            <a:br>
              <a:rPr lang="tr-TR" altLang="tr-TR" dirty="0" smtClean="0">
                <a:cs typeface="Arial" charset="0"/>
              </a:rPr>
            </a:br>
            <a:r>
              <a:rPr lang="tr-TR" altLang="tr-TR" dirty="0" smtClean="0">
                <a:cs typeface="Arial" charset="0"/>
              </a:rPr>
              <a:t>VE ÖNLÜK KULLANIMI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altLang="tr-TR" dirty="0" smtClean="0">
              <a:cs typeface="Arial" charset="0"/>
            </a:endParaRPr>
          </a:p>
          <a:p>
            <a:endParaRPr lang="tr-TR" altLang="tr-TR" dirty="0">
              <a:cs typeface="Arial" charset="0"/>
            </a:endParaRPr>
          </a:p>
          <a:p>
            <a:r>
              <a:rPr lang="tr-TR" altLang="tr-TR" dirty="0" smtClean="0">
                <a:cs typeface="Arial" charset="0"/>
              </a:rPr>
              <a:t>İşlemler sırasında kan ve vücut sıvıları, salgılar, çıkartılar ile kirlenme olasılığında  kullanılmalıdır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>
                <a:cs typeface="Arial" charset="0"/>
              </a:rPr>
              <a:t>ÇEVRESEL KONTROL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None/>
            </a:pPr>
            <a:r>
              <a:rPr lang="tr-TR" altLang="tr-TR" dirty="0" smtClean="0">
                <a:cs typeface="Arial" charset="0"/>
              </a:rPr>
              <a:t>Hastane ortamından kaynaklanabilecek enfeksiyonları önlemek amacıyla, hastane birimleri arasında risk sınıflamasına uygun temizlik / dezenfeksiyon protokolleri oluşturulmalıdır.</a:t>
            </a:r>
          </a:p>
          <a:p>
            <a:pPr>
              <a:buClr>
                <a:schemeClr val="tx1"/>
              </a:buClr>
              <a:buNone/>
            </a:pPr>
            <a:r>
              <a:rPr lang="tr-TR" altLang="tr-TR" dirty="0" smtClean="0"/>
              <a:t>	Kirli çamaşırlar çevreyi </a:t>
            </a:r>
            <a:r>
              <a:rPr lang="tr-TR" altLang="tr-TR" dirty="0" err="1" smtClean="0"/>
              <a:t>kontamine</a:t>
            </a:r>
            <a:r>
              <a:rPr lang="tr-TR" altLang="tr-TR" dirty="0" smtClean="0"/>
              <a:t> etmeden torbalarına konularak çamaşırhaneye transferi sağlanmalıdır.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ATIK GÜVENLİĞİ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Tıbbi atıklar, tıbbi atıkların kontrolü yönetmeliğine uygun olarak kaynağında diğer atıklardan ayrı olarak toplanmalı, biriktirilmeli, taşınmalıdır.</a:t>
            </a:r>
          </a:p>
          <a:p>
            <a:r>
              <a:rPr lang="tr-TR" altLang="tr-TR" dirty="0" smtClean="0"/>
              <a:t>Hastanemizde tıbbi atıkların kontrolü Çevre Yönetim Birimi tarafından yapılmaktadır.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dirty="0" smtClean="0">
                <a:cs typeface="Arial" charset="0"/>
              </a:rPr>
              <a:t>SAĞLIK PERSONELİNİN </a:t>
            </a:r>
            <a:br>
              <a:rPr lang="tr-TR" altLang="tr-TR" dirty="0" smtClean="0">
                <a:cs typeface="Arial" charset="0"/>
              </a:rPr>
            </a:br>
            <a:r>
              <a:rPr lang="tr-TR" altLang="tr-TR" dirty="0" smtClean="0">
                <a:cs typeface="Arial" charset="0"/>
              </a:rPr>
              <a:t>KORUNMASI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Sağlık çalışanlarının hastane enfeksiyonlarından korunabilmesi için, mikroorganizmaların bulaş yolları ve genel enfeksiyon kontrol önlemleri konusunda , </a:t>
            </a:r>
          </a:p>
          <a:p>
            <a:r>
              <a:rPr lang="tr-TR" altLang="tr-TR" dirty="0" smtClean="0"/>
              <a:t>Kan ve kanla temas sonrası alınacak önlemler  konusunda bilgilendirilmelidir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>
                <a:cs typeface="Arial" charset="0"/>
              </a:rPr>
              <a:t>STERİLİZASYON VE DEZENFEKSİYON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altLang="tr-TR" dirty="0" smtClean="0"/>
              <a:t>Hastane genelinde kullanılan tıbbi ve cerrahi</a:t>
            </a:r>
          </a:p>
          <a:p>
            <a:pPr>
              <a:buFontTx/>
              <a:buNone/>
            </a:pPr>
            <a:r>
              <a:rPr lang="tr-TR" altLang="tr-TR" dirty="0" smtClean="0"/>
              <a:t>aletler için standart dezenfeksiyon ve</a:t>
            </a:r>
          </a:p>
          <a:p>
            <a:pPr>
              <a:buFontTx/>
              <a:buNone/>
            </a:pPr>
            <a:r>
              <a:rPr lang="tr-TR" altLang="tr-TR" dirty="0" smtClean="0"/>
              <a:t>sterilizasyon yöntemleri oluşturulmalıdır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>
                <a:cs typeface="Arial" charset="0"/>
              </a:rPr>
              <a:t>İZOLASYON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Clr>
                <a:srgbClr val="000000"/>
              </a:buClr>
              <a:buNone/>
              <a:defRPr/>
            </a:pPr>
            <a:r>
              <a:rPr lang="tr-TR" altLang="tr-TR" dirty="0">
                <a:solidFill>
                  <a:srgbClr val="000000"/>
                </a:solidFill>
                <a:cs typeface="Arial" charset="0"/>
              </a:rPr>
              <a:t>Hastanede yatan ve bulaşıcı hastalık tanısı /şüphesi olan hastalar, standart önlemlere ek olarak uygun izolasyon kategorisine göre izole edilmelidir.</a:t>
            </a:r>
          </a:p>
          <a:p>
            <a:pPr marL="0" indent="0">
              <a:spcBef>
                <a:spcPts val="600"/>
              </a:spcBef>
              <a:buClr>
                <a:srgbClr val="000000"/>
              </a:buClr>
              <a:defRPr/>
            </a:pPr>
            <a:r>
              <a:rPr lang="tr-TR" altLang="tr-TR" dirty="0">
                <a:solidFill>
                  <a:srgbClr val="000000"/>
                </a:solidFill>
                <a:cs typeface="Arial" charset="0"/>
              </a:rPr>
              <a:t>Temas izolasyonu </a:t>
            </a:r>
          </a:p>
          <a:p>
            <a:pPr marL="0" indent="0">
              <a:spcBef>
                <a:spcPts val="600"/>
              </a:spcBef>
              <a:buClr>
                <a:srgbClr val="000000"/>
              </a:buClr>
              <a:defRPr/>
            </a:pPr>
            <a:r>
              <a:rPr lang="tr-TR" altLang="tr-TR" dirty="0">
                <a:solidFill>
                  <a:srgbClr val="000000"/>
                </a:solidFill>
                <a:cs typeface="Arial" charset="0"/>
              </a:rPr>
              <a:t>Damlacık izolasyonu</a:t>
            </a:r>
          </a:p>
          <a:p>
            <a:pPr marL="0" indent="0">
              <a:spcBef>
                <a:spcPts val="600"/>
              </a:spcBef>
              <a:buClr>
                <a:srgbClr val="000000"/>
              </a:buClr>
              <a:defRPr/>
            </a:pPr>
            <a:r>
              <a:rPr lang="tr-TR" altLang="tr-TR" dirty="0">
                <a:solidFill>
                  <a:srgbClr val="000000"/>
                </a:solidFill>
                <a:cs typeface="Arial" charset="0"/>
              </a:rPr>
              <a:t>Solunum </a:t>
            </a:r>
            <a:r>
              <a:rPr lang="tr-TR" altLang="tr-TR" dirty="0" smtClean="0">
                <a:solidFill>
                  <a:srgbClr val="000000"/>
                </a:solidFill>
                <a:cs typeface="Arial" charset="0"/>
              </a:rPr>
              <a:t>izolasyonu</a:t>
            </a:r>
          </a:p>
          <a:p>
            <a:pPr marL="0" indent="0">
              <a:spcBef>
                <a:spcPts val="600"/>
              </a:spcBef>
              <a:buClr>
                <a:srgbClr val="000000"/>
              </a:buClr>
              <a:defRPr/>
            </a:pPr>
            <a:r>
              <a:rPr lang="tr-TR" altLang="tr-TR" dirty="0" smtClean="0">
                <a:solidFill>
                  <a:srgbClr val="000000"/>
                </a:solidFill>
                <a:cs typeface="Arial" charset="0"/>
              </a:rPr>
              <a:t>Ve kategorisine göre izolasyon önlemlerine uyulmalıdır.</a:t>
            </a:r>
            <a:endParaRPr lang="tr-TR" altLang="tr-TR" dirty="0">
              <a:solidFill>
                <a:srgbClr val="000000"/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 olarak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Enfeksiyon kontrolü, hasta bakımını iyileştirme ve sağlık çalışanlarının sağlığını korumaya odaklanmış bir kalite iyileştirme aktivitesidir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>
              <a:buNone/>
            </a:pPr>
            <a:endParaRPr lang="tr-TR" dirty="0" smtClean="0"/>
          </a:p>
          <a:p>
            <a:pPr lvl="3">
              <a:buNone/>
            </a:pPr>
            <a:endParaRPr lang="tr-TR" dirty="0" smtClean="0"/>
          </a:p>
          <a:p>
            <a:pPr lvl="3">
              <a:buNone/>
            </a:pPr>
            <a:endParaRPr lang="tr-TR" dirty="0" smtClean="0"/>
          </a:p>
          <a:p>
            <a:pPr lvl="3">
              <a:buNone/>
            </a:pPr>
            <a:endParaRPr lang="tr-TR" dirty="0" smtClean="0"/>
          </a:p>
          <a:p>
            <a:pPr lvl="3">
              <a:buNone/>
            </a:pPr>
            <a:r>
              <a:rPr lang="tr-TR" dirty="0" smtClean="0"/>
              <a:t>			</a:t>
            </a:r>
            <a:r>
              <a:rPr lang="tr-TR" sz="4400" dirty="0" smtClean="0"/>
              <a:t>TEŞEKKÜRLER</a:t>
            </a:r>
            <a:endParaRPr lang="tr-TR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Bu hastalıklar;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iğne ve diğer sivri uçlu cisim yaralanmaları,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tr-TR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 err="1">
                <a:latin typeface="Times New Roman" pitchFamily="18" charset="0"/>
                <a:cs typeface="Times New Roman" pitchFamily="18" charset="0"/>
              </a:rPr>
              <a:t>enfekte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kan,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diğer vücut salgı ve çıkartılarının ciltle teması,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 solunum ve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tr-TR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diğer yollarla bulaşabilmektedir.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  <a:defRPr/>
            </a:pPr>
            <a:r>
              <a:rPr lang="tr-TR" b="1" dirty="0">
                <a:latin typeface="Times New Roman" pitchFamily="18" charset="0"/>
              </a:rPr>
              <a:t>Enfeksiyonların kontrolü ve önlenmesi ile ilgili olarak</a:t>
            </a:r>
            <a:r>
              <a:rPr lang="tr-TR" b="1" dirty="0">
                <a:solidFill>
                  <a:srgbClr val="C00000"/>
                </a:solidFill>
                <a:latin typeface="Times New Roman" pitchFamily="18" charset="0"/>
              </a:rPr>
              <a:t>;</a:t>
            </a:r>
          </a:p>
          <a:p>
            <a:pPr>
              <a:defRPr/>
            </a:pPr>
            <a:endParaRPr lang="tr-TR" dirty="0">
              <a:latin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tr-TR" dirty="0">
                <a:latin typeface="Times New Roman" pitchFamily="18" charset="0"/>
              </a:rPr>
              <a:t>Enfeksiyonların kontrolü ve önlenmesine yönelik </a:t>
            </a:r>
          </a:p>
          <a:p>
            <a:pPr>
              <a:buNone/>
              <a:defRPr/>
            </a:pPr>
            <a:r>
              <a:rPr lang="tr-TR" dirty="0" smtClean="0">
                <a:latin typeface="Times New Roman" pitchFamily="18" charset="0"/>
              </a:rPr>
              <a:t>    </a:t>
            </a:r>
            <a:r>
              <a:rPr lang="tr-TR" dirty="0">
                <a:latin typeface="Times New Roman" pitchFamily="18" charset="0"/>
              </a:rPr>
              <a:t>bir programın hazırlanması,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tr-TR" dirty="0">
                <a:latin typeface="Times New Roman" pitchFamily="18" charset="0"/>
              </a:rPr>
              <a:t>Hastane enfeksiyonlarının izlenmesine yönelik</a:t>
            </a:r>
          </a:p>
          <a:p>
            <a:pPr>
              <a:buNone/>
              <a:defRPr/>
            </a:pPr>
            <a:r>
              <a:rPr lang="tr-TR" dirty="0">
                <a:latin typeface="Times New Roman" pitchFamily="18" charset="0"/>
              </a:rPr>
              <a:t> </a:t>
            </a:r>
            <a:r>
              <a:rPr lang="tr-TR" dirty="0" smtClean="0">
                <a:latin typeface="Times New Roman" pitchFamily="18" charset="0"/>
              </a:rPr>
              <a:t> </a:t>
            </a:r>
            <a:r>
              <a:rPr lang="tr-TR" dirty="0" smtClean="0">
                <a:latin typeface="Times New Roman" pitchFamily="18" charset="0"/>
              </a:rPr>
              <a:t>  </a:t>
            </a:r>
            <a:r>
              <a:rPr lang="tr-TR" dirty="0" err="1">
                <a:latin typeface="Times New Roman" pitchFamily="18" charset="0"/>
              </a:rPr>
              <a:t>sürveyans</a:t>
            </a:r>
            <a:r>
              <a:rPr lang="tr-TR" dirty="0">
                <a:latin typeface="Times New Roman" pitchFamily="18" charset="0"/>
              </a:rPr>
              <a:t> çalışmalarının yapılması,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tr-TR" dirty="0">
                <a:latin typeface="Times New Roman" pitchFamily="18" charset="0"/>
              </a:rPr>
              <a:t>El hijyeninin sağlanmasına yönelik </a:t>
            </a:r>
          </a:p>
          <a:p>
            <a:pPr>
              <a:buNone/>
              <a:defRPr/>
            </a:pPr>
            <a:r>
              <a:rPr lang="tr-TR" dirty="0">
                <a:latin typeface="Times New Roman" pitchFamily="18" charset="0"/>
              </a:rPr>
              <a:t> </a:t>
            </a:r>
            <a:r>
              <a:rPr lang="tr-TR" dirty="0" smtClean="0">
                <a:latin typeface="Times New Roman" pitchFamily="18" charset="0"/>
              </a:rPr>
              <a:t> </a:t>
            </a:r>
            <a:r>
              <a:rPr lang="tr-TR" dirty="0" smtClean="0">
                <a:latin typeface="Times New Roman" pitchFamily="18" charset="0"/>
              </a:rPr>
              <a:t>  </a:t>
            </a:r>
            <a:r>
              <a:rPr lang="tr-TR" dirty="0">
                <a:latin typeface="Times New Roman" pitchFamily="18" charset="0"/>
              </a:rPr>
              <a:t>düzenlemelerin yapılması,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tr-TR" dirty="0">
                <a:latin typeface="Times New Roman" pitchFamily="18" charset="0"/>
              </a:rPr>
              <a:t>İzolasyon önlemlerinin alınması,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tr-TR" dirty="0">
                <a:latin typeface="Times New Roman" pitchFamily="18" charset="0"/>
              </a:rPr>
              <a:t>Temizlik, dezenfeksiyon ve sterilizasyon </a:t>
            </a:r>
            <a:r>
              <a:rPr lang="tr-TR" dirty="0" smtClean="0">
                <a:latin typeface="Times New Roman" pitchFamily="18" charset="0"/>
              </a:rPr>
              <a:t> </a:t>
            </a:r>
            <a:r>
              <a:rPr lang="tr-TR" dirty="0">
                <a:latin typeface="Times New Roman" pitchFamily="18" charset="0"/>
              </a:rPr>
              <a:t>uygulamalarının gerçekleştirilmesi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Çalışanların 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bulaş riski olan hastalıklara karşı korunması için, 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Enfeksiyon Kontrol Komitesi tarafından </a:t>
            </a:r>
          </a:p>
          <a:p>
            <a:pPr marL="457200" indent="-457200">
              <a:buNone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aşı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listesi  oluşturulur ve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riskli alanlarda çalışan personelin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aşılanması sağlanır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57200" indent="-457200" eaLnBrk="0" hangingPunct="0">
              <a:lnSpc>
                <a:spcPct val="80000"/>
              </a:lnSpc>
              <a:spcBef>
                <a:spcPct val="20000"/>
              </a:spcBef>
              <a:spcAft>
                <a:spcPts val="300"/>
              </a:spcAft>
              <a:defRPr/>
            </a:pP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Kan 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ve diğer vücut sıvıları yolu 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ile bulaşan 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patojenler</a:t>
            </a:r>
            <a:r>
              <a:rPr lang="tr-TR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tr-TR" b="1" dirty="0">
                <a:latin typeface="Times New Roman" pitchFamily="18" charset="0"/>
                <a:cs typeface="Times New Roman" pitchFamily="18" charset="0"/>
              </a:rPr>
              <a:t>Önem sırasına göre: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tr-TR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HIV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tr-TR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Hepatit B, Hepatit C, Hepatit A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tr-TR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Stafilokok </a:t>
            </a:r>
            <a:r>
              <a:rPr lang="tr-TR" dirty="0">
                <a:solidFill>
                  <a:srgbClr val="5D20F6"/>
                </a:solidFill>
                <a:latin typeface="Times New Roman" pitchFamily="18" charset="0"/>
                <a:cs typeface="Times New Roman" pitchFamily="18" charset="0"/>
              </a:rPr>
              <a:t>ve </a:t>
            </a:r>
            <a:r>
              <a:rPr lang="tr-TR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Streptokok </a:t>
            </a:r>
            <a:r>
              <a:rPr lang="tr-TR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enf</a:t>
            </a:r>
            <a:r>
              <a:rPr lang="tr-TR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tr-TR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Shigella</a:t>
            </a:r>
            <a:r>
              <a:rPr lang="tr-TR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>
                <a:solidFill>
                  <a:srgbClr val="5D20F6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tr-TR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Salmonella</a:t>
            </a:r>
            <a:r>
              <a:rPr lang="tr-TR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enf</a:t>
            </a:r>
            <a:r>
              <a:rPr lang="tr-TR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tr-TR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Pnömoni</a:t>
            </a:r>
            <a:r>
              <a:rPr lang="tr-TR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tr-TR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Sifilis 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tr-TR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Sıtma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tr-TR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Kızamık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KORUYUCU ÖNLEMLER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  <a:buFont typeface="Wingdings" pitchFamily="2" charset="2"/>
              <a:buChar char="Ø"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Sağlık çalışanları koruyucu ekipmanlar kullanmalıdır. </a:t>
            </a:r>
          </a:p>
          <a:p>
            <a:pPr marL="46037" indent="0">
              <a:lnSpc>
                <a:spcPct val="110000"/>
              </a:lnSpc>
              <a:buFont typeface="Georgia" pitchFamily="18" charset="0"/>
              <a:buNone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    (kep, maske, koruyucu gözlük...)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  <a:defRPr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Kesici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sivri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uçlu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aletler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için atık kutuları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Riskli alanlar için daha güvenli enjeksiyon sistemleri  </a:t>
            </a:r>
          </a:p>
          <a:p>
            <a:pPr marL="46037" indent="0">
              <a:lnSpc>
                <a:spcPct val="110000"/>
              </a:lnSpc>
              <a:buFont typeface="Georgia" pitchFamily="18" charset="0"/>
              <a:buNone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    seçilebilir.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Temizlik ve çamaşırhane çalışanları için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enfekte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6037" indent="0">
              <a:lnSpc>
                <a:spcPct val="110000"/>
              </a:lnSpc>
              <a:buFont typeface="Georgia" pitchFamily="18" charset="0"/>
              <a:buNone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     materyaller işaretli ve izole taşınmalı. 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Personele yönelik aşı programları planlanmalıdır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AŞILAR </a:t>
            </a:r>
            <a:r>
              <a:rPr lang="tr-TR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GB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TARAMALAR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buClr>
                <a:srgbClr val="FF0000"/>
              </a:buClr>
              <a:buNone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Hepatit B </a:t>
            </a:r>
          </a:p>
          <a:p>
            <a:pPr>
              <a:lnSpc>
                <a:spcPct val="110000"/>
              </a:lnSpc>
              <a:buClr>
                <a:srgbClr val="FF0000"/>
              </a:buClr>
              <a:buNone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Tetanos / Difteri </a:t>
            </a:r>
          </a:p>
          <a:p>
            <a:pPr>
              <a:lnSpc>
                <a:spcPct val="110000"/>
              </a:lnSpc>
              <a:buClr>
                <a:srgbClr val="FF0000"/>
              </a:buClr>
              <a:buNone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Grip Aşısı (Riskli bölge çalışanlarına ücretsiz)</a:t>
            </a:r>
          </a:p>
          <a:p>
            <a:pPr>
              <a:lnSpc>
                <a:spcPct val="110000"/>
              </a:lnSpc>
              <a:buNone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PPD ve akciğer film taraması  (Gereken durumlarda)</a:t>
            </a:r>
          </a:p>
          <a:p>
            <a:pPr>
              <a:lnSpc>
                <a:spcPct val="110000"/>
              </a:lnSpc>
              <a:buNone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Erişkin aşı programı çerçevesinde riskli hastalığı </a:t>
            </a:r>
          </a:p>
          <a:p>
            <a:pPr marL="46037" indent="0">
              <a:lnSpc>
                <a:spcPct val="110000"/>
              </a:lnSpc>
              <a:buFont typeface="Georgia" pitchFamily="18" charset="0"/>
              <a:buNone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    bulunan yada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immünsupresif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çalışanlara özel aşılar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itchFamily="2" charset="2"/>
              <a:buChar char="Ø"/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Tıbbi atıklar → </a:t>
            </a:r>
            <a:r>
              <a:rPr lang="tr-TR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Kırmızı poşet</a:t>
            </a:r>
          </a:p>
          <a:p>
            <a:pPr marL="1127125" lvl="2" indent="-457200">
              <a:buFont typeface="Wingdings" pitchFamily="2" charset="2"/>
              <a:buChar char="Ø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İnsan doku ve organları</a:t>
            </a:r>
          </a:p>
          <a:p>
            <a:pPr marL="1127125" lvl="2" indent="-457200">
              <a:buFont typeface="Wingdings" pitchFamily="2" charset="2"/>
              <a:buChar char="Ø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Kan ve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plesanta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ile bulaşmış atıklar</a:t>
            </a:r>
          </a:p>
          <a:p>
            <a:pPr marL="1127125" lvl="2" indent="-457200">
              <a:buFont typeface="Wingdings" pitchFamily="2" charset="2"/>
              <a:buChar char="Ø"/>
            </a:pP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Laboratuvar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ve atıkları, idrar ve gaita kapları</a:t>
            </a:r>
          </a:p>
          <a:p>
            <a:pPr marL="1127125" lvl="2" indent="-457200">
              <a:buFont typeface="Wingdings" pitchFamily="2" charset="2"/>
              <a:buChar char="Ø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Bulaşıcı hastalığı olan hastaların odalarından çıkan atıklar</a:t>
            </a:r>
          </a:p>
          <a:p>
            <a:pPr marL="1127125" lvl="2" indent="-457200">
              <a:buFont typeface="Wingdings" pitchFamily="2" charset="2"/>
              <a:buChar char="Ø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Sondalar, sargılar, bandajlar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763</Words>
  <Application>Microsoft Office PowerPoint</Application>
  <PresentationFormat>Ekran Gösterisi (4:3)</PresentationFormat>
  <Paragraphs>159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28" baseType="lpstr">
      <vt:lpstr>Ofis Teması</vt:lpstr>
      <vt:lpstr>Radyoterapide Enfeksiyon Kontrolü</vt:lpstr>
      <vt:lpstr>Slayt 2</vt:lpstr>
      <vt:lpstr>Slayt 3</vt:lpstr>
      <vt:lpstr>Slayt 4</vt:lpstr>
      <vt:lpstr>Slayt 5</vt:lpstr>
      <vt:lpstr> Kan ve diğer vücut sıvıları yolu ile bulaşan patojenler </vt:lpstr>
      <vt:lpstr>KORUYUCU ÖNLEMLER</vt:lpstr>
      <vt:lpstr>AŞILAR ve TARAMALAR</vt:lpstr>
      <vt:lpstr>Slayt 9</vt:lpstr>
      <vt:lpstr>Slayt 10</vt:lpstr>
      <vt:lpstr>Enfeksiyon Kontrol  Programı</vt:lpstr>
      <vt:lpstr>EL HİJYENİ</vt:lpstr>
      <vt:lpstr>ETKİLİ EL YIKAMA BASAMAKLARI</vt:lpstr>
      <vt:lpstr>ALKOL BAZLI  EL ANTİSEPTİĞİ</vt:lpstr>
      <vt:lpstr>Etkili el antiseptiği kullanım basamakları</vt:lpstr>
      <vt:lpstr>STANDART ÖNLEMLER</vt:lpstr>
      <vt:lpstr>STANDART ÖNLEMLER</vt:lpstr>
      <vt:lpstr>ELDİVEN KULLANIMI</vt:lpstr>
      <vt:lpstr>ELDİVEN KULLANIMI</vt:lpstr>
      <vt:lpstr>MASKE,  YÜZ-GÖZ KORUYUCU  VE ÖNLÜK KULLANIMI</vt:lpstr>
      <vt:lpstr>ÇEVRESEL KONTROL</vt:lpstr>
      <vt:lpstr>ATIK GÜVENLİĞİ</vt:lpstr>
      <vt:lpstr>SAĞLIK PERSONELİNİN  KORUNMASI</vt:lpstr>
      <vt:lpstr>STERİLİZASYON VE DEZENFEKSİYON</vt:lpstr>
      <vt:lpstr>İZOLASYON</vt:lpstr>
      <vt:lpstr>Sonuç olarak</vt:lpstr>
      <vt:lpstr>Slayt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Radyoterapide enfeksiyon kontrolü</dc:title>
  <dc:creator>user</dc:creator>
  <cp:lastModifiedBy>DR.SUMERYA</cp:lastModifiedBy>
  <cp:revision>11</cp:revision>
  <dcterms:created xsi:type="dcterms:W3CDTF">2018-11-08T10:32:28Z</dcterms:created>
  <dcterms:modified xsi:type="dcterms:W3CDTF">2020-05-15T09:22:57Z</dcterms:modified>
</cp:coreProperties>
</file>