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2" r:id="rId4"/>
    <p:sldId id="263" r:id="rId5"/>
    <p:sldId id="264" r:id="rId6"/>
    <p:sldId id="261" r:id="rId7"/>
    <p:sldId id="257" r:id="rId8"/>
    <p:sldId id="258" r:id="rId9"/>
    <p:sldId id="259" r:id="rId10"/>
    <p:sldId id="265" r:id="rId11"/>
    <p:sldId id="266" r:id="rId12"/>
    <p:sldId id="267" r:id="rId13"/>
    <p:sldId id="268" r:id="rId14"/>
    <p:sldId id="269" r:id="rId15"/>
    <p:sldId id="270" r:id="rId16"/>
    <p:sldId id="271" r:id="rId17"/>
    <p:sldId id="272" r:id="rId18"/>
    <p:sldId id="273" r:id="rId19"/>
    <p:sldId id="275" r:id="rId20"/>
    <p:sldId id="274" r:id="rId21"/>
    <p:sldId id="276" r:id="rId22"/>
    <p:sldId id="277" r:id="rId23"/>
    <p:sldId id="278" r:id="rId24"/>
    <p:sldId id="279" r:id="rId25"/>
    <p:sldId id="280" r:id="rId26"/>
    <p:sldId id="281" r:id="rId27"/>
    <p:sldId id="282" r:id="rId28"/>
    <p:sldId id="290" r:id="rId29"/>
    <p:sldId id="291" r:id="rId30"/>
    <p:sldId id="283" r:id="rId31"/>
    <p:sldId id="284" r:id="rId32"/>
    <p:sldId id="285" r:id="rId33"/>
    <p:sldId id="287" r:id="rId34"/>
    <p:sldId id="288" r:id="rId35"/>
    <p:sldId id="289"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C35BB109-8762-4615-AFCB-FCE34E931D25}" type="datetimeFigureOut">
              <a:rPr lang="en-GB" smtClean="0"/>
              <a:pPr/>
              <a:t>17/05/2018</a:t>
            </a:fld>
            <a:endParaRPr lang="en-GB"/>
          </a:p>
        </p:txBody>
      </p:sp>
      <p:sp>
        <p:nvSpPr>
          <p:cNvPr id="16" name="15 Slayt Numarası Yer Tutucusu"/>
          <p:cNvSpPr>
            <a:spLocks noGrp="1"/>
          </p:cNvSpPr>
          <p:nvPr>
            <p:ph type="sldNum" sz="quarter" idx="11"/>
          </p:nvPr>
        </p:nvSpPr>
        <p:spPr/>
        <p:txBody>
          <a:bodyPr/>
          <a:lstStyle/>
          <a:p>
            <a:fld id="{C6A3F55E-80F8-4AA6-87D5-2DC3A8162C66}" type="slidenum">
              <a:rPr lang="en-GB" smtClean="0"/>
              <a:pPr/>
              <a:t>‹#›</a:t>
            </a:fld>
            <a:endParaRPr lang="en-GB"/>
          </a:p>
        </p:txBody>
      </p:sp>
      <p:sp>
        <p:nvSpPr>
          <p:cNvPr id="17" name="16 Altbilgi Yer Tutucusu"/>
          <p:cNvSpPr>
            <a:spLocks noGrp="1"/>
          </p:cNvSpPr>
          <p:nvPr>
            <p:ph type="ftr" sz="quarter" idx="12"/>
          </p:nvPr>
        </p:nvSpPr>
        <p:spPr/>
        <p:txBody>
          <a:bodyPr/>
          <a:lstStyle/>
          <a:p>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35BB109-8762-4615-AFCB-FCE34E931D25}" type="datetimeFigureOut">
              <a:rPr lang="en-GB" smtClean="0"/>
              <a:pPr/>
              <a:t>17/05/2018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C6A3F55E-80F8-4AA6-87D5-2DC3A8162C66}"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35BB109-8762-4615-AFCB-FCE34E931D25}" type="datetimeFigureOut">
              <a:rPr lang="en-GB" smtClean="0"/>
              <a:pPr/>
              <a:t>17/05/2018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C6A3F55E-80F8-4AA6-87D5-2DC3A8162C66}"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C35BB109-8762-4615-AFCB-FCE34E931D25}" type="datetimeFigureOut">
              <a:rPr lang="en-GB" smtClean="0"/>
              <a:pPr/>
              <a:t>17/05/2018</a:t>
            </a:fld>
            <a:endParaRPr lang="en-GB"/>
          </a:p>
        </p:txBody>
      </p:sp>
      <p:sp>
        <p:nvSpPr>
          <p:cNvPr id="15" name="14 Slayt Numarası Yer Tutucusu"/>
          <p:cNvSpPr>
            <a:spLocks noGrp="1"/>
          </p:cNvSpPr>
          <p:nvPr>
            <p:ph type="sldNum" sz="quarter" idx="15"/>
          </p:nvPr>
        </p:nvSpPr>
        <p:spPr/>
        <p:txBody>
          <a:bodyPr/>
          <a:lstStyle>
            <a:lvl1pPr algn="ctr">
              <a:defRPr/>
            </a:lvl1pPr>
          </a:lstStyle>
          <a:p>
            <a:fld id="{C6A3F55E-80F8-4AA6-87D5-2DC3A8162C66}" type="slidenum">
              <a:rPr lang="en-GB" smtClean="0"/>
              <a:pPr/>
              <a:t>‹#›</a:t>
            </a:fld>
            <a:endParaRPr lang="en-GB"/>
          </a:p>
        </p:txBody>
      </p:sp>
      <p:sp>
        <p:nvSpPr>
          <p:cNvPr id="16" name="15 Altbilgi Yer Tutucusu"/>
          <p:cNvSpPr>
            <a:spLocks noGrp="1"/>
          </p:cNvSpPr>
          <p:nvPr>
            <p:ph type="ftr" sz="quarter" idx="16"/>
          </p:nvPr>
        </p:nvSpPr>
        <p:spPr/>
        <p:txBody>
          <a:bodyPr/>
          <a:lstStyle/>
          <a:p>
            <a:endParaRPr lang="en-GB"/>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C35BB109-8762-4615-AFCB-FCE34E931D25}" type="datetimeFigureOut">
              <a:rPr lang="en-GB" smtClean="0"/>
              <a:pPr/>
              <a:t>17/05/2018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C6A3F55E-80F8-4AA6-87D5-2DC3A8162C66}" type="slidenum">
              <a:rPr lang="en-GB" smtClean="0"/>
              <a:pPr/>
              <a:t>‹#›</a:t>
            </a:fld>
            <a:endParaRPr lang="en-GB"/>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C35BB109-8762-4615-AFCB-FCE34E931D25}" type="datetimeFigureOut">
              <a:rPr lang="en-GB" smtClean="0"/>
              <a:pPr/>
              <a:t>17/05/2018</a:t>
            </a:fld>
            <a:endParaRPr lang="en-GB"/>
          </a:p>
        </p:txBody>
      </p:sp>
      <p:sp>
        <p:nvSpPr>
          <p:cNvPr id="6" name="5 Altbilgi Yer Tutucusu"/>
          <p:cNvSpPr>
            <a:spLocks noGrp="1"/>
          </p:cNvSpPr>
          <p:nvPr>
            <p:ph type="ftr" sz="quarter" idx="11"/>
          </p:nvPr>
        </p:nvSpPr>
        <p:spPr/>
        <p:txBody>
          <a:bodyPr/>
          <a:lstStyle/>
          <a:p>
            <a:endParaRPr lang="en-GB"/>
          </a:p>
        </p:txBody>
      </p:sp>
      <p:sp>
        <p:nvSpPr>
          <p:cNvPr id="7" name="6 Slayt Numarası Yer Tutucusu"/>
          <p:cNvSpPr>
            <a:spLocks noGrp="1"/>
          </p:cNvSpPr>
          <p:nvPr>
            <p:ph type="sldNum" sz="quarter" idx="12"/>
          </p:nvPr>
        </p:nvSpPr>
        <p:spPr/>
        <p:txBody>
          <a:bodyPr/>
          <a:lstStyle/>
          <a:p>
            <a:fld id="{C6A3F55E-80F8-4AA6-87D5-2DC3A8162C66}" type="slidenum">
              <a:rPr lang="en-GB" smtClean="0"/>
              <a:pPr/>
              <a:t>‹#›</a:t>
            </a:fld>
            <a:endParaRPr lang="en-GB"/>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C6A3F55E-80F8-4AA6-87D5-2DC3A8162C66}" type="slidenum">
              <a:rPr lang="en-GB" smtClean="0"/>
              <a:pPr/>
              <a:t>‹#›</a:t>
            </a:fld>
            <a:endParaRPr lang="en-GB"/>
          </a:p>
        </p:txBody>
      </p:sp>
      <p:sp>
        <p:nvSpPr>
          <p:cNvPr id="8" name="7 Altbilgi Yer Tutucusu"/>
          <p:cNvSpPr>
            <a:spLocks noGrp="1"/>
          </p:cNvSpPr>
          <p:nvPr>
            <p:ph type="ftr" sz="quarter" idx="11"/>
          </p:nvPr>
        </p:nvSpPr>
        <p:spPr/>
        <p:txBody>
          <a:bodyPr/>
          <a:lstStyle/>
          <a:p>
            <a:endParaRPr lang="en-GB"/>
          </a:p>
        </p:txBody>
      </p:sp>
      <p:sp>
        <p:nvSpPr>
          <p:cNvPr id="7" name="6 Veri Yer Tutucusu"/>
          <p:cNvSpPr>
            <a:spLocks noGrp="1"/>
          </p:cNvSpPr>
          <p:nvPr>
            <p:ph type="dt" sz="half" idx="10"/>
          </p:nvPr>
        </p:nvSpPr>
        <p:spPr/>
        <p:txBody>
          <a:bodyPr/>
          <a:lstStyle/>
          <a:p>
            <a:fld id="{C35BB109-8762-4615-AFCB-FCE34E931D25}" type="datetimeFigureOut">
              <a:rPr lang="en-GB" smtClean="0"/>
              <a:pPr/>
              <a:t>17/05/2018</a:t>
            </a:fld>
            <a:endParaRPr lang="en-GB"/>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C35BB109-8762-4615-AFCB-FCE34E931D25}" type="datetimeFigureOut">
              <a:rPr lang="en-GB" smtClean="0"/>
              <a:pPr/>
              <a:t>17/05/2018</a:t>
            </a:fld>
            <a:endParaRPr lang="en-GB"/>
          </a:p>
        </p:txBody>
      </p:sp>
      <p:sp>
        <p:nvSpPr>
          <p:cNvPr id="4" name="3 Altbilgi Yer Tutucusu"/>
          <p:cNvSpPr>
            <a:spLocks noGrp="1"/>
          </p:cNvSpPr>
          <p:nvPr>
            <p:ph type="ftr" sz="quarter" idx="11"/>
          </p:nvPr>
        </p:nvSpPr>
        <p:spPr/>
        <p:txBody>
          <a:bodyPr/>
          <a:lstStyle/>
          <a:p>
            <a:endParaRPr lang="en-GB"/>
          </a:p>
        </p:txBody>
      </p:sp>
      <p:sp>
        <p:nvSpPr>
          <p:cNvPr id="5" name="4 Slayt Numarası Yer Tutucusu"/>
          <p:cNvSpPr>
            <a:spLocks noGrp="1"/>
          </p:cNvSpPr>
          <p:nvPr>
            <p:ph type="sldNum" sz="quarter" idx="12"/>
          </p:nvPr>
        </p:nvSpPr>
        <p:spPr/>
        <p:txBody>
          <a:bodyPr/>
          <a:lstStyle/>
          <a:p>
            <a:fld id="{C6A3F55E-80F8-4AA6-87D5-2DC3A8162C66}" type="slidenum">
              <a:rPr lang="en-GB" smtClean="0"/>
              <a:pPr/>
              <a:t>‹#›</a:t>
            </a:fld>
            <a:endParaRPr lang="en-GB"/>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35BB109-8762-4615-AFCB-FCE34E931D25}" type="datetimeFigureOut">
              <a:rPr lang="en-GB" smtClean="0"/>
              <a:pPr/>
              <a:t>17/05/2018</a:t>
            </a:fld>
            <a:endParaRPr lang="en-GB"/>
          </a:p>
        </p:txBody>
      </p:sp>
      <p:sp>
        <p:nvSpPr>
          <p:cNvPr id="3" name="2 Altbilgi Yer Tutucusu"/>
          <p:cNvSpPr>
            <a:spLocks noGrp="1"/>
          </p:cNvSpPr>
          <p:nvPr>
            <p:ph type="ftr" sz="quarter" idx="11"/>
          </p:nvPr>
        </p:nvSpPr>
        <p:spPr/>
        <p:txBody>
          <a:bodyPr/>
          <a:lstStyle/>
          <a:p>
            <a:endParaRPr lang="en-GB"/>
          </a:p>
        </p:txBody>
      </p:sp>
      <p:sp>
        <p:nvSpPr>
          <p:cNvPr id="4" name="3 Slayt Numarası Yer Tutucusu"/>
          <p:cNvSpPr>
            <a:spLocks noGrp="1"/>
          </p:cNvSpPr>
          <p:nvPr>
            <p:ph type="sldNum" sz="quarter" idx="12"/>
          </p:nvPr>
        </p:nvSpPr>
        <p:spPr/>
        <p:txBody>
          <a:bodyPr/>
          <a:lstStyle/>
          <a:p>
            <a:fld id="{C6A3F55E-80F8-4AA6-87D5-2DC3A8162C66}"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C35BB109-8762-4615-AFCB-FCE34E931D25}" type="datetimeFigureOut">
              <a:rPr lang="en-GB" smtClean="0"/>
              <a:pPr/>
              <a:t>17/05/2018</a:t>
            </a:fld>
            <a:endParaRPr lang="en-GB"/>
          </a:p>
        </p:txBody>
      </p:sp>
      <p:sp>
        <p:nvSpPr>
          <p:cNvPr id="9" name="8 Slayt Numarası Yer Tutucusu"/>
          <p:cNvSpPr>
            <a:spLocks noGrp="1"/>
          </p:cNvSpPr>
          <p:nvPr>
            <p:ph type="sldNum" sz="quarter" idx="15"/>
          </p:nvPr>
        </p:nvSpPr>
        <p:spPr/>
        <p:txBody>
          <a:bodyPr/>
          <a:lstStyle/>
          <a:p>
            <a:fld id="{C6A3F55E-80F8-4AA6-87D5-2DC3A8162C66}" type="slidenum">
              <a:rPr lang="en-GB" smtClean="0"/>
              <a:pPr/>
              <a:t>‹#›</a:t>
            </a:fld>
            <a:endParaRPr lang="en-GB"/>
          </a:p>
        </p:txBody>
      </p:sp>
      <p:sp>
        <p:nvSpPr>
          <p:cNvPr id="10" name="9 Altbilgi Yer Tutucusu"/>
          <p:cNvSpPr>
            <a:spLocks noGrp="1"/>
          </p:cNvSpPr>
          <p:nvPr>
            <p:ph type="ftr" sz="quarter" idx="16"/>
          </p:nvPr>
        </p:nvSpPr>
        <p:spPr/>
        <p:txBody>
          <a:bodyPr/>
          <a:lstStyle/>
          <a:p>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C35BB109-8762-4615-AFCB-FCE34E931D25}" type="datetimeFigureOut">
              <a:rPr lang="en-GB" smtClean="0"/>
              <a:pPr/>
              <a:t>17/05/2018</a:t>
            </a:fld>
            <a:endParaRPr lang="en-GB"/>
          </a:p>
        </p:txBody>
      </p:sp>
      <p:sp>
        <p:nvSpPr>
          <p:cNvPr id="9" name="8 Slayt Numarası Yer Tutucusu"/>
          <p:cNvSpPr>
            <a:spLocks noGrp="1"/>
          </p:cNvSpPr>
          <p:nvPr>
            <p:ph type="sldNum" sz="quarter" idx="11"/>
          </p:nvPr>
        </p:nvSpPr>
        <p:spPr/>
        <p:txBody>
          <a:bodyPr/>
          <a:lstStyle/>
          <a:p>
            <a:fld id="{C6A3F55E-80F8-4AA6-87D5-2DC3A8162C66}" type="slidenum">
              <a:rPr lang="en-GB" smtClean="0"/>
              <a:pPr/>
              <a:t>‹#›</a:t>
            </a:fld>
            <a:endParaRPr lang="en-GB"/>
          </a:p>
        </p:txBody>
      </p:sp>
      <p:sp>
        <p:nvSpPr>
          <p:cNvPr id="10" name="9 Altbilgi Yer Tutucusu"/>
          <p:cNvSpPr>
            <a:spLocks noGrp="1"/>
          </p:cNvSpPr>
          <p:nvPr>
            <p:ph type="ftr" sz="quarter" idx="12"/>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C35BB109-8762-4615-AFCB-FCE34E931D25}" type="datetimeFigureOut">
              <a:rPr lang="en-GB" smtClean="0"/>
              <a:pPr/>
              <a:t>17/05/2018</a:t>
            </a:fld>
            <a:endParaRPr lang="en-GB"/>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GB"/>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C6A3F55E-80F8-4AA6-87D5-2DC3A8162C66}" type="slidenum">
              <a:rPr lang="en-GB" smtClean="0"/>
              <a:pPr/>
              <a:t>‹#›</a:t>
            </a:fld>
            <a:endParaRPr lang="en-GB"/>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docsity.com/en/merton-and-conflict-theory-principles-of-sociology-lecture-slides/235254/"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en-GB" dirty="0" smtClean="0"/>
              <a:t>Dr. </a:t>
            </a:r>
            <a:r>
              <a:rPr lang="en-GB" dirty="0" err="1" smtClean="0"/>
              <a:t>Boran</a:t>
            </a:r>
            <a:r>
              <a:rPr lang="en-GB" dirty="0" smtClean="0"/>
              <a:t> A. </a:t>
            </a:r>
            <a:r>
              <a:rPr lang="en-GB" dirty="0" err="1" smtClean="0"/>
              <a:t>Mercan</a:t>
            </a:r>
            <a:endParaRPr lang="en-GB" dirty="0"/>
          </a:p>
        </p:txBody>
      </p:sp>
      <p:sp>
        <p:nvSpPr>
          <p:cNvPr id="2" name="1 Başlık"/>
          <p:cNvSpPr>
            <a:spLocks noGrp="1"/>
          </p:cNvSpPr>
          <p:nvPr>
            <p:ph type="ctrTitle"/>
          </p:nvPr>
        </p:nvSpPr>
        <p:spPr/>
        <p:txBody>
          <a:bodyPr/>
          <a:lstStyle/>
          <a:p>
            <a:r>
              <a:rPr lang="en-GB" b="1" dirty="0"/>
              <a:t>Durkheim and Merton: </a:t>
            </a:r>
            <a:r>
              <a:rPr lang="en-GB" b="1" dirty="0" smtClean="0"/>
              <a:t>Functionalism, Anomie and </a:t>
            </a:r>
            <a:r>
              <a:rPr lang="en-GB" b="1" dirty="0" err="1" smtClean="0"/>
              <a:t>StrainTheory</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r>
              <a:rPr lang="en-GB" dirty="0" smtClean="0"/>
              <a:t>Durkheim suggests that suicide  demonstrates the </a:t>
            </a:r>
            <a:r>
              <a:rPr lang="en-GB" dirty="0" smtClean="0"/>
              <a:t>sociological </a:t>
            </a:r>
            <a:r>
              <a:rPr lang="en-GB" dirty="0" smtClean="0"/>
              <a:t>dimension of deviance that otherwise  might be taken individually.</a:t>
            </a:r>
          </a:p>
          <a:p>
            <a:r>
              <a:rPr lang="en-GB" dirty="0" smtClean="0"/>
              <a:t>For Durkheim:</a:t>
            </a:r>
          </a:p>
          <a:p>
            <a:pPr marL="514350" indent="-514350">
              <a:buAutoNum type="arabicParenR"/>
            </a:pPr>
            <a:r>
              <a:rPr lang="en-GB" dirty="0" smtClean="0"/>
              <a:t>Rates </a:t>
            </a:r>
            <a:r>
              <a:rPr lang="en-GB" dirty="0" smtClean="0"/>
              <a:t>of suicide were higher in Protestant </a:t>
            </a:r>
            <a:r>
              <a:rPr lang="en-GB" dirty="0" smtClean="0"/>
              <a:t>than Catholic </a:t>
            </a:r>
            <a:r>
              <a:rPr lang="en-GB" dirty="0" smtClean="0"/>
              <a:t>countries</a:t>
            </a:r>
            <a:r>
              <a:rPr lang="en-GB" dirty="0" smtClean="0"/>
              <a:t>.</a:t>
            </a:r>
          </a:p>
          <a:p>
            <a:pPr marL="514350" indent="-514350">
              <a:buFont typeface="Wingdings 2"/>
              <a:buAutoNum type="arabicParenR"/>
            </a:pPr>
            <a:r>
              <a:rPr lang="en-GB" dirty="0" smtClean="0"/>
              <a:t>Single people were more prone to suicide than those who were married.</a:t>
            </a:r>
          </a:p>
          <a:p>
            <a:pPr marL="514350" indent="-514350">
              <a:buFont typeface="Wingdings 2"/>
              <a:buAutoNum type="arabicParenR"/>
            </a:pPr>
            <a:r>
              <a:rPr lang="en-GB" dirty="0" smtClean="0"/>
              <a:t>Suicide among military personnel was higher than among civilians</a:t>
            </a:r>
            <a:r>
              <a:rPr lang="en-GB" dirty="0" smtClean="0"/>
              <a:t>.</a:t>
            </a:r>
          </a:p>
          <a:p>
            <a:pPr marL="514350" indent="-514350">
              <a:buFont typeface="Wingdings 2"/>
              <a:buAutoNum type="arabicParenR"/>
            </a:pPr>
            <a:r>
              <a:rPr lang="en-GB" dirty="0" smtClean="0"/>
              <a:t>Suicide rates drop in times of war</a:t>
            </a:r>
            <a:r>
              <a:rPr lang="en-GB" dirty="0" smtClean="0"/>
              <a:t>.</a:t>
            </a:r>
          </a:p>
          <a:p>
            <a:pPr marL="514350" indent="-514350">
              <a:buFont typeface="Wingdings 2"/>
              <a:buAutoNum type="arabicParenR"/>
            </a:pPr>
            <a:r>
              <a:rPr lang="en-GB" dirty="0" smtClean="0"/>
              <a:t>Suicide rates were higher in times of economic crisis than economic stability</a:t>
            </a:r>
            <a:r>
              <a:rPr lang="en-GB" dirty="0" smtClean="0"/>
              <a:t>. (</a:t>
            </a:r>
            <a:r>
              <a:rPr lang="en-GB" dirty="0" err="1" smtClean="0"/>
              <a:t>Newburn</a:t>
            </a:r>
            <a:r>
              <a:rPr lang="en-GB" dirty="0" smtClean="0"/>
              <a:t>, 2007: 185)</a:t>
            </a:r>
            <a:endParaRPr lang="en-GB" dirty="0" smtClean="0"/>
          </a:p>
          <a:p>
            <a:pPr marL="514350" indent="-514350">
              <a:buNone/>
            </a:pPr>
            <a:endParaRPr lang="en-GB" dirty="0" smtClean="0"/>
          </a:p>
          <a:p>
            <a:pPr marL="514350" indent="-514350">
              <a:buFont typeface="Wingdings 2"/>
              <a:buAutoNum type="arabicParenR"/>
            </a:pPr>
            <a:endParaRPr lang="en-GB" dirty="0" smtClean="0"/>
          </a:p>
          <a:p>
            <a:pPr marL="514350" indent="-514350">
              <a:buAutoNum type="arabicParenR"/>
            </a:pPr>
            <a:endParaRPr lang="en-GB" dirty="0" smtClean="0"/>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r>
              <a:rPr lang="en-GB" dirty="0" smtClean="0"/>
              <a:t>Ideal type analysis in accounting for patterns of suicide</a:t>
            </a:r>
          </a:p>
          <a:p>
            <a:r>
              <a:rPr lang="en-GB" dirty="0" smtClean="0"/>
              <a:t>F</a:t>
            </a:r>
            <a:r>
              <a:rPr lang="en-GB" dirty="0" smtClean="0"/>
              <a:t>our </a:t>
            </a:r>
            <a:r>
              <a:rPr lang="en-GB" dirty="0" smtClean="0"/>
              <a:t>‘ideal types’ of </a:t>
            </a:r>
            <a:r>
              <a:rPr lang="en-GB" dirty="0" smtClean="0"/>
              <a:t>suicide:</a:t>
            </a:r>
          </a:p>
          <a:p>
            <a:pPr marL="514350" indent="-514350">
              <a:buAutoNum type="arabicParenR"/>
            </a:pPr>
            <a:r>
              <a:rPr lang="en-GB" i="1" dirty="0" smtClean="0"/>
              <a:t>altruistic</a:t>
            </a:r>
            <a:r>
              <a:rPr lang="en-GB" i="1" dirty="0" smtClean="0"/>
              <a:t>, </a:t>
            </a:r>
            <a:endParaRPr lang="en-GB" i="1" dirty="0" smtClean="0"/>
          </a:p>
          <a:p>
            <a:pPr marL="514350" indent="-514350">
              <a:buAutoNum type="arabicParenR"/>
            </a:pPr>
            <a:r>
              <a:rPr lang="en-GB" i="1" dirty="0" smtClean="0"/>
              <a:t>egoistic, </a:t>
            </a:r>
          </a:p>
          <a:p>
            <a:pPr marL="514350" indent="-514350">
              <a:buAutoNum type="arabicParenR"/>
            </a:pPr>
            <a:r>
              <a:rPr lang="en-GB" i="1" dirty="0" smtClean="0"/>
              <a:t>anomic </a:t>
            </a:r>
            <a:r>
              <a:rPr lang="en-GB" i="1" dirty="0" smtClean="0"/>
              <a:t>and </a:t>
            </a:r>
            <a:endParaRPr lang="en-GB" i="1" dirty="0" smtClean="0"/>
          </a:p>
          <a:p>
            <a:pPr marL="514350" indent="-514350">
              <a:buAutoNum type="arabicParenR"/>
            </a:pPr>
            <a:r>
              <a:rPr lang="en-GB" i="1" dirty="0" smtClean="0"/>
              <a:t>Fatalistic</a:t>
            </a:r>
          </a:p>
          <a:p>
            <a:r>
              <a:rPr lang="en-GB" dirty="0" smtClean="0"/>
              <a:t>These ideal types are found in pure forms.</a:t>
            </a:r>
          </a:p>
          <a:p>
            <a:r>
              <a:rPr lang="en-GB" u="sng" dirty="0" smtClean="0"/>
              <a:t>The rates of suicide are explained by the degree of social solidarity. </a:t>
            </a:r>
            <a:endParaRPr lang="en-GB" u="sng" dirty="0" smtClean="0"/>
          </a:p>
          <a:p>
            <a:r>
              <a:rPr lang="en-GB" dirty="0" smtClean="0"/>
              <a:t>There are two dimensions </a:t>
            </a:r>
            <a:r>
              <a:rPr lang="en-GB" dirty="0" smtClean="0"/>
              <a:t>of solidarity: </a:t>
            </a:r>
            <a:endParaRPr lang="en-GB" dirty="0" smtClean="0"/>
          </a:p>
          <a:p>
            <a:pPr marL="514350" indent="-514350">
              <a:buAutoNum type="arabicParenR"/>
            </a:pPr>
            <a:r>
              <a:rPr lang="en-GB" dirty="0" smtClean="0"/>
              <a:t>integration </a:t>
            </a:r>
            <a:r>
              <a:rPr lang="en-GB" dirty="0" smtClean="0"/>
              <a:t>into social </a:t>
            </a:r>
            <a:r>
              <a:rPr lang="en-GB" dirty="0" smtClean="0"/>
              <a:t>groups </a:t>
            </a:r>
          </a:p>
          <a:p>
            <a:pPr marL="514350" indent="-514350">
              <a:buAutoNum type="arabicParenR"/>
            </a:pPr>
            <a:r>
              <a:rPr lang="en-GB" dirty="0" smtClean="0"/>
              <a:t>regulation </a:t>
            </a:r>
            <a:r>
              <a:rPr lang="en-GB" dirty="0" smtClean="0"/>
              <a:t>by social </a:t>
            </a:r>
            <a:r>
              <a:rPr lang="en-GB" dirty="0" smtClean="0"/>
              <a:t>norms</a:t>
            </a:r>
          </a:p>
          <a:p>
            <a:endParaRPr lang="en-GB" dirty="0" smtClean="0"/>
          </a:p>
          <a:p>
            <a:endParaRPr lang="en-GB" i="1" dirty="0" smtClean="0"/>
          </a:p>
          <a:p>
            <a:endParaRPr lang="en-GB" i="1" dirty="0" smtClean="0"/>
          </a:p>
          <a:p>
            <a:endParaRPr lang="en-GB" dirty="0" smtClean="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“With </a:t>
            </a:r>
            <a:r>
              <a:rPr lang="en-GB" dirty="0" smtClean="0"/>
              <a:t>increased prosperity, desires increase . . </a:t>
            </a:r>
            <a:r>
              <a:rPr lang="en-GB" dirty="0" smtClean="0"/>
              <a:t>. Overweening </a:t>
            </a:r>
            <a:r>
              <a:rPr lang="en-GB" dirty="0" smtClean="0"/>
              <a:t>ambition always exceeds the </a:t>
            </a:r>
            <a:r>
              <a:rPr lang="en-GB" dirty="0" smtClean="0"/>
              <a:t>results obtained</a:t>
            </a:r>
            <a:r>
              <a:rPr lang="en-GB" dirty="0" smtClean="0"/>
              <a:t>, great as they may be, since there is </a:t>
            </a:r>
            <a:r>
              <a:rPr lang="en-GB" dirty="0" smtClean="0"/>
              <a:t>no warning </a:t>
            </a:r>
            <a:r>
              <a:rPr lang="en-GB" dirty="0" smtClean="0"/>
              <a:t>to pause here . . . since this race for </a:t>
            </a:r>
            <a:r>
              <a:rPr lang="en-GB" dirty="0" smtClean="0"/>
              <a:t>an unattainable </a:t>
            </a:r>
            <a:r>
              <a:rPr lang="en-GB" dirty="0" smtClean="0"/>
              <a:t>goal can give no other pleasure </a:t>
            </a:r>
            <a:r>
              <a:rPr lang="en-GB" dirty="0" smtClean="0"/>
              <a:t>but that </a:t>
            </a:r>
            <a:r>
              <a:rPr lang="en-GB" dirty="0" smtClean="0"/>
              <a:t>of the race itself . . . once it is </a:t>
            </a:r>
            <a:r>
              <a:rPr lang="en-GB" dirty="0" smtClean="0"/>
              <a:t>interrupted the </a:t>
            </a:r>
            <a:r>
              <a:rPr lang="en-GB" dirty="0" smtClean="0"/>
              <a:t>participants are left empty-handed . . . </a:t>
            </a:r>
            <a:r>
              <a:rPr lang="en-GB" dirty="0" smtClean="0"/>
              <a:t>How could </a:t>
            </a:r>
            <a:r>
              <a:rPr lang="en-GB" dirty="0" smtClean="0"/>
              <a:t>the desire to live not be weakened </a:t>
            </a:r>
            <a:r>
              <a:rPr lang="en-GB" dirty="0" smtClean="0"/>
              <a:t>under such conditions?” (Durkheim, [1897]1951</a:t>
            </a:r>
            <a:r>
              <a:rPr lang="en-GB" dirty="0" smtClean="0"/>
              <a:t>: 253)</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en-GB" dirty="0" smtClean="0"/>
              <a:t>social solidarity consists of </a:t>
            </a:r>
            <a:r>
              <a:rPr lang="en-GB" dirty="0" smtClean="0"/>
              <a:t>two forces</a:t>
            </a:r>
            <a:r>
              <a:rPr lang="en-GB" dirty="0" smtClean="0"/>
              <a:t>:</a:t>
            </a:r>
          </a:p>
          <a:p>
            <a:r>
              <a:rPr lang="en-GB" dirty="0" smtClean="0"/>
              <a:t> </a:t>
            </a:r>
            <a:r>
              <a:rPr lang="en-GB" i="1" dirty="0" smtClean="0"/>
              <a:t>integration – </a:t>
            </a:r>
            <a:r>
              <a:rPr lang="en-GB" dirty="0" smtClean="0"/>
              <a:t>social cohesion </a:t>
            </a:r>
            <a:r>
              <a:rPr lang="en-GB" dirty="0" smtClean="0"/>
              <a:t>created by shared </a:t>
            </a:r>
            <a:r>
              <a:rPr lang="en-GB" dirty="0" smtClean="0"/>
              <a:t>beliefs and </a:t>
            </a:r>
            <a:r>
              <a:rPr lang="en-GB" dirty="0" smtClean="0"/>
              <a:t>practices bringing together people.</a:t>
            </a:r>
            <a:endParaRPr lang="en-GB" dirty="0" smtClean="0"/>
          </a:p>
          <a:p>
            <a:r>
              <a:rPr lang="en-GB" dirty="0" smtClean="0"/>
              <a:t> </a:t>
            </a:r>
            <a:r>
              <a:rPr lang="en-GB" i="1" dirty="0" smtClean="0"/>
              <a:t>regulation – </a:t>
            </a:r>
            <a:r>
              <a:rPr lang="en-GB" dirty="0" smtClean="0"/>
              <a:t>the </a:t>
            </a:r>
            <a:r>
              <a:rPr lang="en-GB" dirty="0" smtClean="0"/>
              <a:t>restrictions </a:t>
            </a:r>
            <a:r>
              <a:rPr lang="en-GB" dirty="0" smtClean="0"/>
              <a:t>that </a:t>
            </a:r>
            <a:r>
              <a:rPr lang="en-GB" dirty="0" smtClean="0"/>
              <a:t>place a limit on limitless desire of people</a:t>
            </a:r>
          </a:p>
          <a:p>
            <a:r>
              <a:rPr lang="en-GB" dirty="0" smtClean="0"/>
              <a:t>ANOMIE </a:t>
            </a:r>
            <a:r>
              <a:rPr lang="en-GB" i="1" dirty="0" smtClean="0"/>
              <a:t>– </a:t>
            </a:r>
            <a:r>
              <a:rPr lang="en-GB" dirty="0" smtClean="0"/>
              <a:t> a result of </a:t>
            </a:r>
            <a:r>
              <a:rPr lang="en-GB" dirty="0" err="1" smtClean="0"/>
              <a:t>normlessness</a:t>
            </a:r>
            <a:r>
              <a:rPr lang="en-GB" dirty="0" smtClean="0"/>
              <a:t> and deregulation</a:t>
            </a:r>
          </a:p>
          <a:p>
            <a:r>
              <a:rPr lang="en-GB" dirty="0" smtClean="0"/>
              <a:t>Increasing division of labour is a normal development of industrial society, but in specific circumstances such as either anomie and </a:t>
            </a:r>
            <a:r>
              <a:rPr lang="en-GB" dirty="0" err="1" smtClean="0"/>
              <a:t>normlessness</a:t>
            </a:r>
            <a:r>
              <a:rPr lang="en-GB" dirty="0" smtClean="0"/>
              <a:t> or when the division of labour is forced so that individuals are constrained into taking up positions at variance with their abilities, it produce social disorganisation.</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pPr algn="ctr"/>
            <a:r>
              <a:rPr lang="en-GB" dirty="0" smtClean="0"/>
              <a:t>Robert K. Merton ( 1910-2003)</a:t>
            </a:r>
            <a:endParaRPr lang="en-GB" dirty="0"/>
          </a:p>
        </p:txBody>
      </p:sp>
      <p:pic>
        <p:nvPicPr>
          <p:cNvPr id="4" name="3 İçerik Yer Tutucusu" descr="Image result"/>
          <p:cNvPicPr>
            <a:picLocks noGrp="1"/>
          </p:cNvPicPr>
          <p:nvPr>
            <p:ph idx="1"/>
          </p:nvPr>
        </p:nvPicPr>
        <p:blipFill>
          <a:blip r:embed="rId2" cstate="print"/>
          <a:srcRect/>
          <a:stretch>
            <a:fillRect/>
          </a:stretch>
        </p:blipFill>
        <p:spPr bwMode="auto">
          <a:xfrm>
            <a:off x="2694810" y="1524000"/>
            <a:ext cx="3754380" cy="45720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en-GB" dirty="0" smtClean="0"/>
              <a:t>the American </a:t>
            </a:r>
            <a:r>
              <a:rPr lang="en-GB" dirty="0" smtClean="0"/>
              <a:t>dream is </a:t>
            </a:r>
            <a:r>
              <a:rPr lang="en-GB" dirty="0" smtClean="0"/>
              <a:t>the idea that </a:t>
            </a:r>
            <a:r>
              <a:rPr lang="en-GB" dirty="0" smtClean="0"/>
              <a:t>success and wealth can be achieved by hard-working</a:t>
            </a:r>
          </a:p>
          <a:p>
            <a:r>
              <a:rPr lang="en-GB" dirty="0" smtClean="0"/>
              <a:t>The </a:t>
            </a:r>
            <a:r>
              <a:rPr lang="en-GB" dirty="0" smtClean="0"/>
              <a:t>Great Depression, </a:t>
            </a:r>
            <a:r>
              <a:rPr lang="en-GB" dirty="0" smtClean="0"/>
              <a:t>however, </a:t>
            </a:r>
            <a:r>
              <a:rPr lang="en-GB" dirty="0" smtClean="0"/>
              <a:t>contradicted with the ideology of American dream</a:t>
            </a:r>
          </a:p>
          <a:p>
            <a:r>
              <a:rPr lang="en-GB" dirty="0" smtClean="0"/>
              <a:t>Roosevelt’s </a:t>
            </a:r>
            <a:r>
              <a:rPr lang="en-GB" dirty="0" smtClean="0"/>
              <a:t>New Deal </a:t>
            </a:r>
            <a:r>
              <a:rPr lang="en-GB" dirty="0" smtClean="0"/>
              <a:t>programme tried to rebuild faith </a:t>
            </a:r>
            <a:r>
              <a:rPr lang="en-GB" dirty="0" smtClean="0"/>
              <a:t>in the </a:t>
            </a:r>
            <a:r>
              <a:rPr lang="en-GB" dirty="0" smtClean="0"/>
              <a:t>idea </a:t>
            </a:r>
            <a:r>
              <a:rPr lang="en-GB" dirty="0" smtClean="0"/>
              <a:t>of </a:t>
            </a:r>
            <a:r>
              <a:rPr lang="en-GB" dirty="0" smtClean="0"/>
              <a:t>egalitarianism and equal opportunities </a:t>
            </a:r>
            <a:r>
              <a:rPr lang="en-GB" dirty="0" smtClean="0"/>
              <a:t>for all</a:t>
            </a:r>
            <a:r>
              <a:rPr lang="en-GB" dirty="0" smtClean="0"/>
              <a:t>.</a:t>
            </a:r>
          </a:p>
          <a:p>
            <a:r>
              <a:rPr lang="en-GB" dirty="0" smtClean="0"/>
              <a:t>Robert Merton’s anomie and strain theory emerged in that context</a:t>
            </a:r>
          </a:p>
          <a:p>
            <a:r>
              <a:rPr lang="en-GB" dirty="0" smtClean="0"/>
              <a:t>His monumental article: Social Structure and Anomie (1938)</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en-GB" dirty="0" smtClean="0"/>
              <a:t>Back then the misbehaviour that is what Merton called deviate was usually attributed to an individual and </a:t>
            </a:r>
            <a:r>
              <a:rPr lang="en-GB" dirty="0" smtClean="0"/>
              <a:t>the </a:t>
            </a:r>
            <a:r>
              <a:rPr lang="en-GB" dirty="0" smtClean="0"/>
              <a:t>biological inheritance of </a:t>
            </a:r>
            <a:r>
              <a:rPr lang="en-GB" dirty="0" smtClean="0"/>
              <a:t>his delinquent </a:t>
            </a:r>
            <a:r>
              <a:rPr lang="en-GB" dirty="0" smtClean="0"/>
              <a:t>tendencies. This was really the case in much of the </a:t>
            </a:r>
            <a:r>
              <a:rPr lang="en-GB" dirty="0" smtClean="0"/>
              <a:t>19</a:t>
            </a:r>
            <a:r>
              <a:rPr lang="en-GB" baseline="30000" dirty="0" smtClean="0"/>
              <a:t>th</a:t>
            </a:r>
            <a:r>
              <a:rPr lang="en-GB" dirty="0" smtClean="0"/>
              <a:t> and </a:t>
            </a:r>
            <a:r>
              <a:rPr lang="en-GB" dirty="0" smtClean="0"/>
              <a:t>early </a:t>
            </a:r>
            <a:r>
              <a:rPr lang="en-GB" dirty="0" smtClean="0"/>
              <a:t>20</a:t>
            </a:r>
            <a:r>
              <a:rPr lang="en-GB" baseline="30000" dirty="0" smtClean="0"/>
              <a:t>th</a:t>
            </a:r>
            <a:r>
              <a:rPr lang="en-GB" dirty="0" smtClean="0"/>
              <a:t> centuries. </a:t>
            </a:r>
            <a:r>
              <a:rPr lang="en-GB" dirty="0" smtClean="0"/>
              <a:t>Merton, against this, </a:t>
            </a:r>
            <a:r>
              <a:rPr lang="en-GB" dirty="0" smtClean="0"/>
              <a:t>supported the </a:t>
            </a:r>
            <a:r>
              <a:rPr lang="en-GB" dirty="0" smtClean="0"/>
              <a:t>role of social origins in delinquent behaviour</a:t>
            </a:r>
            <a:r>
              <a:rPr lang="en-GB" dirty="0" smtClean="0"/>
              <a:t>.</a:t>
            </a:r>
          </a:p>
          <a:p>
            <a:r>
              <a:rPr lang="en-GB" dirty="0" smtClean="0"/>
              <a:t>He therefore argues that social structure creates conditions in which non-conformity becomes normality. </a:t>
            </a:r>
            <a:endParaRPr lang="en-GB" dirty="0" smtClean="0"/>
          </a:p>
          <a:p>
            <a:r>
              <a:rPr lang="en-GB" dirty="0" smtClean="0"/>
              <a:t>The </a:t>
            </a:r>
            <a:r>
              <a:rPr lang="en-GB" dirty="0" smtClean="0"/>
              <a:t>aim of the article is to show readers that social structures causes a certain pressure on individuals in a way in which those individuals deviate from rule-abiding conduct. </a:t>
            </a:r>
          </a:p>
          <a:p>
            <a:endParaRPr lang="en-GB" dirty="0"/>
          </a:p>
        </p:txBody>
      </p:sp>
      <p:sp>
        <p:nvSpPr>
          <p:cNvPr id="3" name="2 Başlık"/>
          <p:cNvSpPr>
            <a:spLocks noGrp="1"/>
          </p:cNvSpPr>
          <p:nvPr>
            <p:ph type="title"/>
          </p:nvPr>
        </p:nvSpPr>
        <p:spPr/>
        <p:txBody>
          <a:bodyPr/>
          <a:lstStyle/>
          <a:p>
            <a:pPr algn="ctr"/>
            <a:r>
              <a:rPr lang="en-GB" dirty="0" smtClean="0"/>
              <a:t>SSA</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The roots of pressure depend upon two elements </a:t>
            </a:r>
            <a:endParaRPr lang="en-GB" dirty="0" smtClean="0"/>
          </a:p>
          <a:p>
            <a:endParaRPr lang="en-GB" dirty="0" smtClean="0"/>
          </a:p>
          <a:p>
            <a:pPr marL="514350" indent="-514350">
              <a:buAutoNum type="arabicParenR"/>
            </a:pPr>
            <a:r>
              <a:rPr lang="en-GB" dirty="0" smtClean="0"/>
              <a:t>culturally </a:t>
            </a:r>
            <a:r>
              <a:rPr lang="en-GB" dirty="0" smtClean="0"/>
              <a:t>defined goals, purposes and interests. These goals present prestige and status. They are the source of wider aspirations. </a:t>
            </a:r>
            <a:endParaRPr lang="en-GB" dirty="0" smtClean="0"/>
          </a:p>
          <a:p>
            <a:pPr marL="514350" indent="-514350">
              <a:buAutoNum type="arabicParenR"/>
            </a:pPr>
            <a:r>
              <a:rPr lang="en-GB" dirty="0" smtClean="0"/>
              <a:t>acceptable means of attaining these culturally defined </a:t>
            </a:r>
            <a:r>
              <a:rPr lang="en-GB" dirty="0" smtClean="0"/>
              <a:t>goals</a:t>
            </a:r>
          </a:p>
          <a:p>
            <a:pPr marL="514350" indent="-514350">
              <a:buNone/>
            </a:pPr>
            <a:endParaRPr lang="en-GB" dirty="0" smtClean="0"/>
          </a:p>
          <a:p>
            <a:r>
              <a:rPr lang="en-GB" dirty="0" smtClean="0"/>
              <a:t>the pressure comes out of the incompatibility and discrepancy between two. </a:t>
            </a:r>
          </a:p>
          <a:p>
            <a:endParaRPr lang="en-GB" dirty="0" smtClean="0"/>
          </a:p>
        </p:txBody>
      </p:sp>
      <p:sp>
        <p:nvSpPr>
          <p:cNvPr id="3" name="2 Başlık"/>
          <p:cNvSpPr>
            <a:spLocks noGrp="1"/>
          </p:cNvSpPr>
          <p:nvPr>
            <p:ph type="title"/>
          </p:nvPr>
        </p:nvSpPr>
        <p:spPr/>
        <p:txBody>
          <a:bodyPr/>
          <a:lstStyle/>
          <a:p>
            <a:pPr algn="ctr"/>
            <a:r>
              <a:rPr lang="en-GB" dirty="0" smtClean="0"/>
              <a:t>SSA</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r>
              <a:rPr lang="en-GB" dirty="0" smtClean="0"/>
              <a:t>Antisocial, criminal behaviour results in the discrepancy between conventional values and the socio-class structure.</a:t>
            </a:r>
          </a:p>
          <a:p>
            <a:r>
              <a:rPr lang="en-GB" dirty="0" smtClean="0"/>
              <a:t>“The </a:t>
            </a:r>
            <a:r>
              <a:rPr lang="en-GB" dirty="0" smtClean="0"/>
              <a:t>American stress on pecuniary success and ambitiousness for all thus invites exaggerated anxieties, </a:t>
            </a:r>
            <a:r>
              <a:rPr lang="en-GB" dirty="0" smtClean="0"/>
              <a:t>hostilities</a:t>
            </a:r>
            <a:r>
              <a:rPr lang="en-GB" dirty="0" smtClean="0"/>
              <a:t>, neuroses, and antisocial </a:t>
            </a:r>
            <a:r>
              <a:rPr lang="en-GB" dirty="0" err="1" smtClean="0"/>
              <a:t>behavior</a:t>
            </a:r>
            <a:r>
              <a:rPr lang="en-GB" dirty="0" smtClean="0"/>
              <a:t>.” (Merton, 1938: 42)</a:t>
            </a:r>
          </a:p>
          <a:p>
            <a:r>
              <a:rPr lang="en-GB" dirty="0" smtClean="0"/>
              <a:t>The strain to anomie is </a:t>
            </a:r>
            <a:r>
              <a:rPr lang="en-GB" dirty="0" smtClean="0"/>
              <a:t>much more powerful for certain </a:t>
            </a:r>
            <a:r>
              <a:rPr lang="en-GB" dirty="0" smtClean="0"/>
              <a:t>social groups than others. </a:t>
            </a:r>
            <a:endParaRPr lang="en-GB" dirty="0" smtClean="0"/>
          </a:p>
          <a:p>
            <a:r>
              <a:rPr lang="en-GB" dirty="0" smtClean="0"/>
              <a:t>The location of people in social structure severely limits </a:t>
            </a:r>
            <a:r>
              <a:rPr lang="en-GB" dirty="0" smtClean="0"/>
              <a:t>the possibilities </a:t>
            </a:r>
            <a:r>
              <a:rPr lang="en-GB" dirty="0" smtClean="0"/>
              <a:t>and opportunities for lower classes than upper classes.</a:t>
            </a:r>
            <a:endParaRPr lang="en-GB" dirty="0"/>
          </a:p>
        </p:txBody>
      </p:sp>
      <p:sp>
        <p:nvSpPr>
          <p:cNvPr id="3" name="2 Başlık"/>
          <p:cNvSpPr>
            <a:spLocks noGrp="1"/>
          </p:cNvSpPr>
          <p:nvPr>
            <p:ph type="title"/>
          </p:nvPr>
        </p:nvSpPr>
        <p:spPr/>
        <p:txBody>
          <a:bodyPr/>
          <a:lstStyle/>
          <a:p>
            <a:pPr algn="ctr"/>
            <a:r>
              <a:rPr lang="en-GB" dirty="0" smtClean="0"/>
              <a:t>SSA</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pPr algn="ctr"/>
            <a:r>
              <a:rPr lang="en-GB" dirty="0" smtClean="0"/>
              <a:t>SSA</a:t>
            </a:r>
            <a:endParaRPr lang="en-GB" dirty="0"/>
          </a:p>
        </p:txBody>
      </p:sp>
      <p:pic>
        <p:nvPicPr>
          <p:cNvPr id="4" name="3 İçerik Yer Tutucusu" descr="Image result for Mertonâs typology of modes of individual adaptation"/>
          <p:cNvPicPr>
            <a:picLocks noGrp="1"/>
          </p:cNvPicPr>
          <p:nvPr>
            <p:ph idx="1"/>
          </p:nvPr>
        </p:nvPicPr>
        <p:blipFill>
          <a:blip r:embed="rId2" cstate="print"/>
          <a:srcRect/>
          <a:stretch>
            <a:fillRect/>
          </a:stretch>
        </p:blipFill>
        <p:spPr bwMode="auto">
          <a:xfrm>
            <a:off x="1524000" y="1524000"/>
            <a:ext cx="5928320" cy="4137248"/>
          </a:xfrm>
          <a:prstGeom prst="rect">
            <a:avLst/>
          </a:prstGeom>
          <a:noFill/>
          <a:ln w="9525">
            <a:noFill/>
            <a:miter lim="800000"/>
            <a:headEnd/>
            <a:tailEnd/>
          </a:ln>
        </p:spPr>
      </p:pic>
      <p:sp>
        <p:nvSpPr>
          <p:cNvPr id="5" name="4 Dikdörtgen"/>
          <p:cNvSpPr/>
          <p:nvPr/>
        </p:nvSpPr>
        <p:spPr>
          <a:xfrm>
            <a:off x="755576" y="5733256"/>
            <a:ext cx="7776864" cy="646331"/>
          </a:xfrm>
          <a:prstGeom prst="rect">
            <a:avLst/>
          </a:prstGeom>
        </p:spPr>
        <p:txBody>
          <a:bodyPr wrap="square">
            <a:spAutoFit/>
          </a:bodyPr>
          <a:lstStyle/>
          <a:p>
            <a:r>
              <a:rPr lang="en-GB" dirty="0" smtClean="0">
                <a:hlinkClick r:id="rId3"/>
              </a:rPr>
              <a:t>https://www.docsity.com/en/merton-and-conflict-theory-principles-of-sociology-lecture-slides/235254</a:t>
            </a:r>
            <a:r>
              <a:rPr lang="en-GB" dirty="0" smtClean="0">
                <a:hlinkClick r:id="rId3"/>
              </a:rPr>
              <a:t>/</a:t>
            </a:r>
            <a:r>
              <a:rPr lang="en-GB" dirty="0" smtClean="0"/>
              <a:t> (accessed 17 May 2018)</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pPr algn="ctr"/>
            <a:r>
              <a:rPr lang="en-GB" dirty="0" err="1" smtClean="0"/>
              <a:t>Émile</a:t>
            </a:r>
            <a:r>
              <a:rPr lang="en-GB" dirty="0" smtClean="0"/>
              <a:t> </a:t>
            </a:r>
            <a:r>
              <a:rPr lang="en-GB" dirty="0" smtClean="0"/>
              <a:t>Durkheim (1858-1917)</a:t>
            </a:r>
            <a:endParaRPr lang="en-GB" dirty="0"/>
          </a:p>
        </p:txBody>
      </p:sp>
      <p:pic>
        <p:nvPicPr>
          <p:cNvPr id="4" name="3 İçerik Yer Tutucusu" descr="Related image"/>
          <p:cNvPicPr>
            <a:picLocks noGrp="1"/>
          </p:cNvPicPr>
          <p:nvPr>
            <p:ph idx="1"/>
          </p:nvPr>
        </p:nvPicPr>
        <p:blipFill>
          <a:blip r:embed="rId2" cstate="print"/>
          <a:srcRect/>
          <a:stretch>
            <a:fillRect/>
          </a:stretch>
        </p:blipFill>
        <p:spPr bwMode="auto">
          <a:xfrm>
            <a:off x="2699792" y="1628800"/>
            <a:ext cx="3528392" cy="4104456"/>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Apart from conformity, there </a:t>
            </a:r>
            <a:r>
              <a:rPr lang="en-GB" dirty="0" smtClean="0"/>
              <a:t>are four </a:t>
            </a:r>
            <a:r>
              <a:rPr lang="en-GB" dirty="0" smtClean="0"/>
              <a:t>deviant adaptations</a:t>
            </a:r>
            <a:r>
              <a:rPr lang="en-GB" i="1" dirty="0" smtClean="0"/>
              <a:t>: </a:t>
            </a:r>
            <a:endParaRPr lang="en-GB" i="1" dirty="0" smtClean="0"/>
          </a:p>
          <a:p>
            <a:pPr marL="514350" indent="-514350">
              <a:buAutoNum type="arabicParenR"/>
            </a:pPr>
            <a:r>
              <a:rPr lang="en-GB" i="1" dirty="0" smtClean="0"/>
              <a:t>innovation</a:t>
            </a:r>
            <a:r>
              <a:rPr lang="en-GB" i="1" dirty="0" smtClean="0"/>
              <a:t>, </a:t>
            </a:r>
            <a:endParaRPr lang="en-GB" i="1" dirty="0" smtClean="0"/>
          </a:p>
          <a:p>
            <a:pPr marL="514350" indent="-514350">
              <a:buAutoNum type="arabicParenR"/>
            </a:pPr>
            <a:r>
              <a:rPr lang="en-GB" i="1" dirty="0" smtClean="0"/>
              <a:t>ritualism</a:t>
            </a:r>
            <a:r>
              <a:rPr lang="en-GB" i="1" dirty="0" smtClean="0"/>
              <a:t>, </a:t>
            </a:r>
            <a:endParaRPr lang="en-GB" i="1" dirty="0" smtClean="0"/>
          </a:p>
          <a:p>
            <a:pPr marL="514350" indent="-514350">
              <a:buAutoNum type="arabicParenR"/>
            </a:pPr>
            <a:r>
              <a:rPr lang="en-GB" i="1" dirty="0" err="1" smtClean="0"/>
              <a:t>retreatism</a:t>
            </a:r>
            <a:r>
              <a:rPr lang="en-GB" i="1" dirty="0" smtClean="0"/>
              <a:t> </a:t>
            </a:r>
          </a:p>
          <a:p>
            <a:pPr marL="514350" indent="-514350">
              <a:buAutoNum type="arabicParenR"/>
            </a:pPr>
            <a:r>
              <a:rPr lang="en-GB" i="1" dirty="0" smtClean="0"/>
              <a:t>and </a:t>
            </a:r>
            <a:r>
              <a:rPr lang="en-GB" dirty="0" smtClean="0"/>
              <a:t>rebellion</a:t>
            </a:r>
            <a:r>
              <a:rPr lang="en-GB" dirty="0" smtClean="0"/>
              <a:t>. </a:t>
            </a:r>
            <a:endParaRPr lang="en-GB" dirty="0" smtClean="0"/>
          </a:p>
          <a:p>
            <a:r>
              <a:rPr lang="en-GB" dirty="0" smtClean="0"/>
              <a:t>The type of adaptation is determined by the combination of culturally prescribed </a:t>
            </a:r>
            <a:r>
              <a:rPr lang="en-GB" dirty="0" smtClean="0"/>
              <a:t>goals and institutionally </a:t>
            </a:r>
            <a:r>
              <a:rPr lang="en-GB" dirty="0" smtClean="0"/>
              <a:t>available means.</a:t>
            </a:r>
          </a:p>
          <a:p>
            <a:r>
              <a:rPr lang="en-GB" dirty="0" smtClean="0"/>
              <a:t>SSA led to the formation of General Strain Theory</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pPr algn="ctr"/>
            <a:r>
              <a:rPr lang="en-GB" dirty="0" smtClean="0"/>
              <a:t>Albert Cohen (1918 – 2014)</a:t>
            </a:r>
            <a:endParaRPr lang="en-GB" dirty="0"/>
          </a:p>
        </p:txBody>
      </p:sp>
      <p:pic>
        <p:nvPicPr>
          <p:cNvPr id="4" name="3 İçerik Yer Tutucusu" descr="Albert K. Cohen httpsasc41comPhotosCohenAlbertjpg"/>
          <p:cNvPicPr>
            <a:picLocks noGrp="1"/>
          </p:cNvPicPr>
          <p:nvPr>
            <p:ph idx="1"/>
          </p:nvPr>
        </p:nvPicPr>
        <p:blipFill>
          <a:blip r:embed="rId2" cstate="print"/>
          <a:srcRect/>
          <a:stretch>
            <a:fillRect/>
          </a:stretch>
        </p:blipFill>
        <p:spPr bwMode="auto">
          <a:xfrm>
            <a:off x="1259632" y="1556792"/>
            <a:ext cx="2808312" cy="3744416"/>
          </a:xfrm>
          <a:prstGeom prst="rect">
            <a:avLst/>
          </a:prstGeom>
          <a:noFill/>
          <a:ln w="9525">
            <a:noFill/>
            <a:miter lim="800000"/>
            <a:headEnd/>
            <a:tailEnd/>
          </a:ln>
        </p:spPr>
      </p:pic>
      <p:pic>
        <p:nvPicPr>
          <p:cNvPr id="5" name="4 Resim" descr="Image result for Albert Cohen juvenile delinquency"/>
          <p:cNvPicPr/>
          <p:nvPr/>
        </p:nvPicPr>
        <p:blipFill>
          <a:blip r:embed="rId3" cstate="print"/>
          <a:srcRect/>
          <a:stretch>
            <a:fillRect/>
          </a:stretch>
        </p:blipFill>
        <p:spPr bwMode="auto">
          <a:xfrm>
            <a:off x="4932040" y="1556793"/>
            <a:ext cx="2808311" cy="3744415"/>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en-GB" dirty="0" smtClean="0"/>
              <a:t>Albert Cohen set out Merton’s </a:t>
            </a:r>
            <a:r>
              <a:rPr lang="en-GB" dirty="0" smtClean="0"/>
              <a:t>theory and introduced the notions of </a:t>
            </a:r>
            <a:r>
              <a:rPr lang="en-GB" dirty="0" smtClean="0"/>
              <a:t>culture and subculture</a:t>
            </a:r>
          </a:p>
          <a:p>
            <a:r>
              <a:rPr lang="en-GB" dirty="0" smtClean="0"/>
              <a:t>Cohen criticised </a:t>
            </a:r>
            <a:r>
              <a:rPr lang="en-GB" dirty="0" smtClean="0"/>
              <a:t>Merton’s </a:t>
            </a:r>
            <a:r>
              <a:rPr lang="en-GB" dirty="0" smtClean="0"/>
              <a:t>strain theory due to its failure </a:t>
            </a:r>
            <a:r>
              <a:rPr lang="en-GB" dirty="0" smtClean="0"/>
              <a:t>in </a:t>
            </a:r>
            <a:r>
              <a:rPr lang="en-GB" dirty="0" smtClean="0"/>
              <a:t>explaining </a:t>
            </a:r>
            <a:r>
              <a:rPr lang="en-GB" dirty="0" smtClean="0"/>
              <a:t>the </a:t>
            </a:r>
            <a:r>
              <a:rPr lang="en-GB" dirty="0" smtClean="0"/>
              <a:t>problem of </a:t>
            </a:r>
            <a:r>
              <a:rPr lang="en-GB" dirty="0" smtClean="0"/>
              <a:t>juvenile delinquency. </a:t>
            </a:r>
            <a:endParaRPr lang="en-GB" dirty="0" smtClean="0"/>
          </a:p>
          <a:p>
            <a:r>
              <a:rPr lang="en-GB" dirty="0" smtClean="0"/>
              <a:t>Many shortcomings being identified in understanding of the nature of juvenile delinquency</a:t>
            </a:r>
          </a:p>
          <a:p>
            <a:r>
              <a:rPr lang="en-GB" dirty="0" smtClean="0"/>
              <a:t>At that time, gangs were a major problem!</a:t>
            </a:r>
          </a:p>
          <a:p>
            <a:r>
              <a:rPr lang="en-GB" dirty="0" smtClean="0"/>
              <a:t>Relative deprivation is not relevant to understanding and accounting for the motivational source of juvenile delinquency</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For Albert Cohen, most of the disadvantaged working-class youth act </a:t>
            </a:r>
            <a:r>
              <a:rPr lang="en-GB" dirty="0" err="1" smtClean="0"/>
              <a:t>nonutilitarian</a:t>
            </a:r>
            <a:r>
              <a:rPr lang="en-GB" dirty="0" smtClean="0"/>
              <a:t>, malicious and </a:t>
            </a:r>
            <a:r>
              <a:rPr lang="en-GB" dirty="0" smtClean="0"/>
              <a:t>negativistic; that is, with no purpose</a:t>
            </a:r>
          </a:p>
          <a:p>
            <a:endParaRPr lang="en-GB" dirty="0" smtClean="0"/>
          </a:p>
          <a:p>
            <a:r>
              <a:rPr lang="en-GB" dirty="0" smtClean="0"/>
              <a:t>Delinquent youth are not directing at the </a:t>
            </a:r>
            <a:r>
              <a:rPr lang="en-GB" dirty="0" smtClean="0"/>
              <a:t>legitimate goals of </a:t>
            </a:r>
            <a:r>
              <a:rPr lang="en-GB" dirty="0" smtClean="0"/>
              <a:t>society</a:t>
            </a:r>
          </a:p>
          <a:p>
            <a:endParaRPr lang="en-GB" dirty="0" smtClean="0"/>
          </a:p>
          <a:p>
            <a:r>
              <a:rPr lang="en-GB" dirty="0" smtClean="0"/>
              <a:t>What we need to do is to look at “meaning” </a:t>
            </a:r>
            <a:r>
              <a:rPr lang="en-GB" dirty="0" smtClean="0"/>
              <a:t>in </a:t>
            </a:r>
            <a:r>
              <a:rPr lang="en-GB" dirty="0" smtClean="0"/>
              <a:t>the actions and activities of juvenile delinquents</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r>
              <a:rPr lang="en-GB" dirty="0" smtClean="0"/>
              <a:t>Not anomie but  </a:t>
            </a:r>
            <a:r>
              <a:rPr lang="en-GB" b="1" u="sng" dirty="0" smtClean="0"/>
              <a:t>status frustration  </a:t>
            </a:r>
            <a:r>
              <a:rPr lang="en-GB" dirty="0" smtClean="0"/>
              <a:t>that ensues from competition does lead the youth to delinquent acts</a:t>
            </a:r>
          </a:p>
          <a:p>
            <a:r>
              <a:rPr lang="en-GB" dirty="0" smtClean="0"/>
              <a:t>Cohen </a:t>
            </a:r>
            <a:r>
              <a:rPr lang="en-GB" dirty="0" smtClean="0"/>
              <a:t>argues </a:t>
            </a:r>
            <a:r>
              <a:rPr lang="en-GB" dirty="0" smtClean="0"/>
              <a:t>that the matter of status is resolved  in terms of educational success</a:t>
            </a:r>
            <a:r>
              <a:rPr lang="en-GB" dirty="0" smtClean="0"/>
              <a:t>. </a:t>
            </a:r>
            <a:endParaRPr lang="en-GB" dirty="0" smtClean="0"/>
          </a:p>
          <a:p>
            <a:r>
              <a:rPr lang="en-GB" dirty="0" smtClean="0"/>
              <a:t>This happens like that in contemporary American society</a:t>
            </a:r>
          </a:p>
          <a:p>
            <a:r>
              <a:rPr lang="en-GB" dirty="0" smtClean="0"/>
              <a:t>Thing is that people are not equally in the competition for status achievement. </a:t>
            </a:r>
          </a:p>
          <a:p>
            <a:r>
              <a:rPr lang="en-GB" dirty="0" smtClean="0"/>
              <a:t>In school place, criteria defined and employed by teachers  </a:t>
            </a:r>
            <a:r>
              <a:rPr lang="en-GB" dirty="0" smtClean="0"/>
              <a:t>are </a:t>
            </a:r>
            <a:r>
              <a:rPr lang="en-GB" dirty="0" smtClean="0"/>
              <a:t>quite subjective </a:t>
            </a:r>
          </a:p>
          <a:p>
            <a:r>
              <a:rPr lang="en-GB" dirty="0" smtClean="0"/>
              <a:t>Teachers separate </a:t>
            </a:r>
            <a:r>
              <a:rPr lang="en-GB" dirty="0" smtClean="0"/>
              <a:t>children </a:t>
            </a:r>
            <a:r>
              <a:rPr lang="en-GB" dirty="0" smtClean="0"/>
              <a:t>from one another as for the </a:t>
            </a:r>
            <a:r>
              <a:rPr lang="en-GB" dirty="0" smtClean="0"/>
              <a:t>moral and social </a:t>
            </a:r>
            <a:r>
              <a:rPr lang="en-GB" dirty="0" smtClean="0"/>
              <a:t>standards of middle-class lifestyle and culture</a:t>
            </a:r>
          </a:p>
          <a:p>
            <a:r>
              <a:rPr lang="en-GB" dirty="0" smtClean="0"/>
              <a:t>Delinquency is a response to that discrimination</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normAutofit fontScale="90000"/>
          </a:bodyPr>
          <a:lstStyle/>
          <a:p>
            <a:pPr algn="ctr"/>
            <a:r>
              <a:rPr lang="en-GB" dirty="0" smtClean="0"/>
              <a:t>Richard </a:t>
            </a:r>
            <a:r>
              <a:rPr lang="en-GB" dirty="0" err="1" smtClean="0"/>
              <a:t>Cloward</a:t>
            </a:r>
            <a:r>
              <a:rPr lang="en-GB" dirty="0" smtClean="0"/>
              <a:t> (1926 – 2001) &amp; </a:t>
            </a:r>
            <a:br>
              <a:rPr lang="en-GB" dirty="0" smtClean="0"/>
            </a:br>
            <a:r>
              <a:rPr lang="en-GB" dirty="0" smtClean="0"/>
              <a:t>Lloyd E. Ohlin (1918 – 2008)</a:t>
            </a:r>
            <a:endParaRPr lang="en-GB" dirty="0"/>
          </a:p>
        </p:txBody>
      </p:sp>
      <p:pic>
        <p:nvPicPr>
          <p:cNvPr id="4" name="3 İçerik Yer Tutucusu" descr="Image result for Delinquency and Opportunity"/>
          <p:cNvPicPr>
            <a:picLocks noGrp="1"/>
          </p:cNvPicPr>
          <p:nvPr>
            <p:ph idx="1"/>
          </p:nvPr>
        </p:nvPicPr>
        <p:blipFill>
          <a:blip r:embed="rId2" cstate="print"/>
          <a:srcRect/>
          <a:stretch>
            <a:fillRect/>
          </a:stretch>
        </p:blipFill>
        <p:spPr bwMode="auto">
          <a:xfrm>
            <a:off x="4644008" y="1556792"/>
            <a:ext cx="3536657" cy="4572000"/>
          </a:xfrm>
          <a:prstGeom prst="rect">
            <a:avLst/>
          </a:prstGeom>
          <a:noFill/>
          <a:ln w="9525">
            <a:noFill/>
            <a:miter lim="800000"/>
            <a:headEnd/>
            <a:tailEnd/>
          </a:ln>
        </p:spPr>
      </p:pic>
      <p:pic>
        <p:nvPicPr>
          <p:cNvPr id="6" name="5 Resim" descr="Image result"/>
          <p:cNvPicPr/>
          <p:nvPr/>
        </p:nvPicPr>
        <p:blipFill>
          <a:blip r:embed="rId3" cstate="print"/>
          <a:srcRect/>
          <a:stretch>
            <a:fillRect/>
          </a:stretch>
        </p:blipFill>
        <p:spPr bwMode="auto">
          <a:xfrm>
            <a:off x="1187624" y="3789040"/>
            <a:ext cx="2448272" cy="2232248"/>
          </a:xfrm>
          <a:prstGeom prst="rect">
            <a:avLst/>
          </a:prstGeom>
          <a:noFill/>
          <a:ln w="9525">
            <a:noFill/>
            <a:miter lim="800000"/>
            <a:headEnd/>
            <a:tailEnd/>
          </a:ln>
        </p:spPr>
      </p:pic>
      <p:pic>
        <p:nvPicPr>
          <p:cNvPr id="7" name="6 Resim" descr="Image result"/>
          <p:cNvPicPr/>
          <p:nvPr/>
        </p:nvPicPr>
        <p:blipFill>
          <a:blip r:embed="rId4" cstate="print"/>
          <a:srcRect/>
          <a:stretch>
            <a:fillRect/>
          </a:stretch>
        </p:blipFill>
        <p:spPr bwMode="auto">
          <a:xfrm>
            <a:off x="1259632" y="1700808"/>
            <a:ext cx="2304256" cy="1872208"/>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en-GB" dirty="0" smtClean="0"/>
              <a:t>‘Under what conditions will </a:t>
            </a:r>
            <a:r>
              <a:rPr lang="en-GB" dirty="0" smtClean="0"/>
              <a:t>persons experience </a:t>
            </a:r>
            <a:r>
              <a:rPr lang="en-GB" dirty="0" smtClean="0"/>
              <a:t>strains and tensions that lead to </a:t>
            </a:r>
            <a:r>
              <a:rPr lang="en-GB" dirty="0" smtClean="0"/>
              <a:t>delinquent solutions?’ (</a:t>
            </a:r>
            <a:r>
              <a:rPr lang="en-GB" dirty="0" err="1" smtClean="0"/>
              <a:t>Cloward</a:t>
            </a:r>
            <a:r>
              <a:rPr lang="en-GB" dirty="0" smtClean="0"/>
              <a:t> and Ohlin, 1960: 32)</a:t>
            </a:r>
          </a:p>
          <a:p>
            <a:endParaRPr lang="en-GB" dirty="0" smtClean="0"/>
          </a:p>
          <a:p>
            <a:r>
              <a:rPr lang="en-GB" dirty="0" smtClean="0"/>
              <a:t>‘</a:t>
            </a:r>
            <a:r>
              <a:rPr lang="en-GB" dirty="0" smtClean="0"/>
              <a:t>the disparity </a:t>
            </a:r>
            <a:r>
              <a:rPr lang="en-GB" dirty="0" smtClean="0"/>
              <a:t>between what </a:t>
            </a:r>
            <a:r>
              <a:rPr lang="en-GB" dirty="0" smtClean="0"/>
              <a:t>lower-class youths are led to want and what </a:t>
            </a:r>
            <a:r>
              <a:rPr lang="en-GB" dirty="0" smtClean="0"/>
              <a:t>is actually </a:t>
            </a:r>
            <a:r>
              <a:rPr lang="en-GB" dirty="0" smtClean="0"/>
              <a:t>available to them is the source of a </a:t>
            </a:r>
            <a:r>
              <a:rPr lang="en-GB" dirty="0" smtClean="0"/>
              <a:t>major problem </a:t>
            </a:r>
            <a:r>
              <a:rPr lang="en-GB" dirty="0" smtClean="0"/>
              <a:t>of adjustment’ (1960: 86).</a:t>
            </a:r>
            <a:endParaRPr lang="en-GB" dirty="0" smtClean="0"/>
          </a:p>
          <a:p>
            <a:endParaRPr lang="en-GB" dirty="0" smtClean="0"/>
          </a:p>
          <a:p>
            <a:r>
              <a:rPr lang="en-GB" dirty="0" smtClean="0"/>
              <a:t>‘a system that stresses </a:t>
            </a:r>
            <a:r>
              <a:rPr lang="en-GB" dirty="0" smtClean="0"/>
              <a:t>ability as </a:t>
            </a:r>
            <a:r>
              <a:rPr lang="en-GB" dirty="0" smtClean="0"/>
              <a:t>the basis of advancement, the failures who </a:t>
            </a:r>
            <a:r>
              <a:rPr lang="en-GB" dirty="0" smtClean="0"/>
              <a:t>view themselves </a:t>
            </a:r>
            <a:r>
              <a:rPr lang="en-GB" dirty="0" smtClean="0"/>
              <a:t>as equal in ability to those who </a:t>
            </a:r>
            <a:r>
              <a:rPr lang="en-GB" dirty="0" smtClean="0"/>
              <a:t>succeed tend </a:t>
            </a:r>
            <a:r>
              <a:rPr lang="en-GB" dirty="0" smtClean="0"/>
              <a:t>to feel unjustly deprived’ </a:t>
            </a:r>
            <a:r>
              <a:rPr lang="en-GB" dirty="0" smtClean="0"/>
              <a:t>(</a:t>
            </a:r>
            <a:r>
              <a:rPr lang="en-GB" dirty="0" err="1" smtClean="0"/>
              <a:t>Cloward</a:t>
            </a:r>
            <a:r>
              <a:rPr lang="en-GB" dirty="0" smtClean="0"/>
              <a:t> and </a:t>
            </a:r>
            <a:r>
              <a:rPr lang="en-GB" dirty="0" smtClean="0"/>
              <a:t>Ohlin, 1960</a:t>
            </a:r>
            <a:r>
              <a:rPr lang="en-GB" dirty="0" smtClean="0"/>
              <a:t>: 117).</a:t>
            </a:r>
            <a:endParaRPr lang="en-GB" dirty="0" smtClean="0"/>
          </a:p>
          <a:p>
            <a:endParaRPr lang="en-GB" dirty="0"/>
          </a:p>
        </p:txBody>
      </p:sp>
      <p:sp>
        <p:nvSpPr>
          <p:cNvPr id="3" name="2 Başlık"/>
          <p:cNvSpPr>
            <a:spLocks noGrp="1"/>
          </p:cNvSpPr>
          <p:nvPr>
            <p:ph type="title"/>
          </p:nvPr>
        </p:nvSpPr>
        <p:spPr/>
        <p:txBody>
          <a:bodyPr/>
          <a:lstStyle/>
          <a:p>
            <a:pPr algn="ctr"/>
            <a:r>
              <a:rPr lang="en-GB" dirty="0" smtClean="0"/>
              <a:t>Differential Opportunities</a:t>
            </a: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Individuals in contemporary society get to believe </a:t>
            </a:r>
            <a:r>
              <a:rPr lang="en-GB" dirty="0" smtClean="0"/>
              <a:t>that </a:t>
            </a:r>
            <a:r>
              <a:rPr lang="en-GB" dirty="0" smtClean="0"/>
              <a:t>their ability due to educational success provides them to get prosperity and success in occupational terms</a:t>
            </a:r>
          </a:p>
          <a:p>
            <a:r>
              <a:rPr lang="en-GB" dirty="0" smtClean="0"/>
              <a:t> However, if </a:t>
            </a:r>
            <a:r>
              <a:rPr lang="en-GB" dirty="0" smtClean="0"/>
              <a:t>opportunities are limited and </a:t>
            </a:r>
            <a:r>
              <a:rPr lang="en-GB" dirty="0" smtClean="0"/>
              <a:t>criteria to pick up  are defined according to class, ethnicity </a:t>
            </a:r>
            <a:r>
              <a:rPr lang="en-GB" dirty="0" smtClean="0"/>
              <a:t>and sex, </a:t>
            </a:r>
            <a:r>
              <a:rPr lang="en-GB" dirty="0" smtClean="0"/>
              <a:t>then a large number of people denied to success and wealth get anger and frustrated due to their denial and exclusion. </a:t>
            </a:r>
          </a:p>
          <a:p>
            <a:r>
              <a:rPr lang="en-GB" dirty="0" smtClean="0"/>
              <a:t>The inevitable response would be the </a:t>
            </a:r>
            <a:r>
              <a:rPr lang="en-GB" dirty="0" smtClean="0"/>
              <a:t>rejection </a:t>
            </a:r>
            <a:r>
              <a:rPr lang="en-GB" dirty="0" smtClean="0"/>
              <a:t>of  </a:t>
            </a:r>
            <a:r>
              <a:rPr lang="en-GB" dirty="0" smtClean="0"/>
              <a:t>middle-class </a:t>
            </a:r>
            <a:r>
              <a:rPr lang="en-GB" dirty="0" smtClean="0"/>
              <a:t>values and norms.</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“The </a:t>
            </a:r>
            <a:r>
              <a:rPr lang="en-GB" dirty="0" smtClean="0"/>
              <a:t>concept of differential opportunity </a:t>
            </a:r>
            <a:r>
              <a:rPr lang="en-GB" dirty="0" smtClean="0"/>
              <a:t>structures permits </a:t>
            </a:r>
            <a:r>
              <a:rPr lang="en-GB" dirty="0" smtClean="0"/>
              <a:t>us to unite the theory of </a:t>
            </a:r>
            <a:r>
              <a:rPr lang="en-GB" dirty="0" smtClean="0"/>
              <a:t>anomie, which </a:t>
            </a:r>
            <a:r>
              <a:rPr lang="en-GB" dirty="0" smtClean="0"/>
              <a:t>recognizes the concept of differentials </a:t>
            </a:r>
            <a:r>
              <a:rPr lang="en-GB" dirty="0" smtClean="0"/>
              <a:t>in access </a:t>
            </a:r>
            <a:r>
              <a:rPr lang="en-GB" dirty="0" smtClean="0"/>
              <a:t>to legitimate means, and the ‘</a:t>
            </a:r>
            <a:r>
              <a:rPr lang="en-GB" dirty="0" smtClean="0"/>
              <a:t>Chicago’ tradition</a:t>
            </a:r>
            <a:r>
              <a:rPr lang="en-GB" dirty="0" smtClean="0"/>
              <a:t>, in which the concept of </a:t>
            </a:r>
            <a:r>
              <a:rPr lang="en-GB" dirty="0" smtClean="0"/>
              <a:t>differentials in </a:t>
            </a:r>
            <a:r>
              <a:rPr lang="en-GB" dirty="0" smtClean="0"/>
              <a:t>access to </a:t>
            </a:r>
            <a:r>
              <a:rPr lang="en-GB" dirty="0" err="1" smtClean="0"/>
              <a:t>illegimate</a:t>
            </a:r>
            <a:r>
              <a:rPr lang="en-GB" dirty="0" smtClean="0"/>
              <a:t> means is implicit. We </a:t>
            </a:r>
            <a:r>
              <a:rPr lang="en-GB" dirty="0" smtClean="0"/>
              <a:t>can now </a:t>
            </a:r>
            <a:r>
              <a:rPr lang="en-GB" dirty="0" smtClean="0"/>
              <a:t>look at the individual, not simply in </a:t>
            </a:r>
            <a:r>
              <a:rPr lang="en-GB" dirty="0" smtClean="0"/>
              <a:t>relation to </a:t>
            </a:r>
            <a:r>
              <a:rPr lang="en-GB" dirty="0" smtClean="0"/>
              <a:t>one or the other system of means, </a:t>
            </a:r>
            <a:r>
              <a:rPr lang="en-GB" dirty="0" smtClean="0"/>
              <a:t>but in </a:t>
            </a:r>
            <a:r>
              <a:rPr lang="en-GB" dirty="0" smtClean="0"/>
              <a:t>relation to both legitimate and </a:t>
            </a:r>
            <a:r>
              <a:rPr lang="en-GB" dirty="0" smtClean="0"/>
              <a:t>illegitimate systems” (</a:t>
            </a:r>
            <a:r>
              <a:rPr lang="en-GB" dirty="0" err="1" smtClean="0"/>
              <a:t>Cloward</a:t>
            </a:r>
            <a:r>
              <a:rPr lang="en-GB" dirty="0" smtClean="0"/>
              <a:t> </a:t>
            </a:r>
            <a:r>
              <a:rPr lang="en-GB" dirty="0" smtClean="0"/>
              <a:t>and Ohlin, 1960: 151)</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err="1" smtClean="0"/>
              <a:t>Cloward</a:t>
            </a:r>
            <a:r>
              <a:rPr lang="en-GB" dirty="0" smtClean="0"/>
              <a:t> and Ohlin suggest </a:t>
            </a:r>
            <a:r>
              <a:rPr lang="en-GB" dirty="0" smtClean="0"/>
              <a:t>that there </a:t>
            </a:r>
            <a:r>
              <a:rPr lang="en-GB" dirty="0" smtClean="0"/>
              <a:t>is also an </a:t>
            </a:r>
            <a:r>
              <a:rPr lang="en-GB" dirty="0" smtClean="0"/>
              <a:t>illegitimate </a:t>
            </a:r>
            <a:r>
              <a:rPr lang="en-GB" dirty="0" smtClean="0"/>
              <a:t>opportunity structure, aside from legitimate one.</a:t>
            </a:r>
          </a:p>
          <a:p>
            <a:r>
              <a:rPr lang="en-GB" dirty="0" smtClean="0"/>
              <a:t>Different groups (ethno-racial groups, sects and social classes) </a:t>
            </a:r>
            <a:r>
              <a:rPr lang="en-GB" dirty="0" smtClean="0"/>
              <a:t>and different </a:t>
            </a:r>
            <a:r>
              <a:rPr lang="en-GB" dirty="0" smtClean="0"/>
              <a:t>neighbourhoods (lower or upper class) </a:t>
            </a:r>
            <a:r>
              <a:rPr lang="en-GB" dirty="0" smtClean="0"/>
              <a:t>vary </a:t>
            </a:r>
            <a:r>
              <a:rPr lang="en-GB" dirty="0" smtClean="0"/>
              <a:t>in their chance and  </a:t>
            </a:r>
            <a:r>
              <a:rPr lang="en-GB" dirty="0" smtClean="0"/>
              <a:t>access to resources and to </a:t>
            </a:r>
            <a:r>
              <a:rPr lang="en-GB" dirty="0" smtClean="0"/>
              <a:t>legitimate or illegitimate opportunities</a:t>
            </a:r>
          </a:p>
          <a:p>
            <a:r>
              <a:rPr lang="en-GB" dirty="0" smtClean="0"/>
              <a:t> The nature and content of adaptation </a:t>
            </a:r>
            <a:r>
              <a:rPr lang="en-GB" dirty="0" smtClean="0"/>
              <a:t>to strain </a:t>
            </a:r>
            <a:r>
              <a:rPr lang="en-GB" dirty="0" smtClean="0"/>
              <a:t>becomes possible by the  mediation and  </a:t>
            </a:r>
            <a:r>
              <a:rPr lang="en-GB" dirty="0" smtClean="0"/>
              <a:t>availability of particular means.</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Durkheim’s concern with the conditions for social order was essentially concerned with the moral fabric of society. His work on religion and the democratic form of complex societies effectively demonstrates this idea</a:t>
            </a:r>
            <a:r>
              <a:rPr lang="en-GB" dirty="0" smtClean="0"/>
              <a:t>.</a:t>
            </a:r>
          </a:p>
          <a:p>
            <a:r>
              <a:rPr lang="en-GB" dirty="0" smtClean="0"/>
              <a:t>From </a:t>
            </a:r>
            <a:r>
              <a:rPr lang="en-GB" dirty="0" smtClean="0"/>
              <a:t>his doctoral dissertation </a:t>
            </a:r>
            <a:r>
              <a:rPr lang="en-GB" i="1" dirty="0" smtClean="0"/>
              <a:t>The Division of Labour in Society</a:t>
            </a:r>
            <a:r>
              <a:rPr lang="en-GB" dirty="0" smtClean="0"/>
              <a:t> (1893) to his last major work the </a:t>
            </a:r>
            <a:r>
              <a:rPr lang="en-GB" i="1" dirty="0" smtClean="0"/>
              <a:t>Elementary Forms</a:t>
            </a:r>
            <a:r>
              <a:rPr lang="en-GB" dirty="0" smtClean="0"/>
              <a:t> (1912) </a:t>
            </a:r>
            <a:endParaRPr lang="en-GB" dirty="0" smtClean="0"/>
          </a:p>
          <a:p>
            <a:r>
              <a:rPr lang="en-GB" dirty="0" smtClean="0"/>
              <a:t>Collective conscience</a:t>
            </a:r>
          </a:p>
          <a:p>
            <a:r>
              <a:rPr lang="en-GB" dirty="0" smtClean="0"/>
              <a:t>‘how is social order possible?’ </a:t>
            </a:r>
            <a:endParaRPr lang="en-GB" dirty="0" smtClean="0"/>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en-GB" dirty="0" err="1" smtClean="0"/>
              <a:t>Cloward</a:t>
            </a:r>
            <a:r>
              <a:rPr lang="en-GB" dirty="0" smtClean="0"/>
              <a:t> and </a:t>
            </a:r>
            <a:r>
              <a:rPr lang="en-GB" dirty="0" smtClean="0"/>
              <a:t>Ohlin tried to </a:t>
            </a:r>
            <a:r>
              <a:rPr lang="en-GB" dirty="0" smtClean="0"/>
              <a:t>incorporate </a:t>
            </a:r>
            <a:r>
              <a:rPr lang="en-GB" dirty="0" smtClean="0"/>
              <a:t>Sutherland’s differential </a:t>
            </a:r>
            <a:r>
              <a:rPr lang="en-GB" dirty="0" smtClean="0"/>
              <a:t>association </a:t>
            </a:r>
            <a:r>
              <a:rPr lang="en-GB" dirty="0" smtClean="0"/>
              <a:t>theory and the Chicago School’s cultural transmission. </a:t>
            </a:r>
          </a:p>
          <a:p>
            <a:r>
              <a:rPr lang="en-GB" dirty="0" smtClean="0"/>
              <a:t>Their approach is somewhat combination</a:t>
            </a:r>
          </a:p>
          <a:p>
            <a:r>
              <a:rPr lang="en-GB" dirty="0" smtClean="0"/>
              <a:t>Expanding Merton, Strain Theory and the Chicago School’s arguments, they argue that there </a:t>
            </a:r>
            <a:r>
              <a:rPr lang="en-GB" dirty="0" smtClean="0"/>
              <a:t>are </a:t>
            </a:r>
            <a:r>
              <a:rPr lang="en-GB" dirty="0" smtClean="0"/>
              <a:t>many means </a:t>
            </a:r>
            <a:r>
              <a:rPr lang="en-GB" dirty="0" smtClean="0"/>
              <a:t>of </a:t>
            </a:r>
            <a:r>
              <a:rPr lang="en-GB" dirty="0" smtClean="0"/>
              <a:t>the </a:t>
            </a:r>
            <a:r>
              <a:rPr lang="en-GB" dirty="0" smtClean="0"/>
              <a:t>adjustment </a:t>
            </a:r>
            <a:r>
              <a:rPr lang="en-GB" dirty="0" smtClean="0"/>
              <a:t>to the pressured strain</a:t>
            </a:r>
            <a:r>
              <a:rPr lang="en-GB" i="1" dirty="0" smtClean="0"/>
              <a:t>. </a:t>
            </a:r>
          </a:p>
          <a:p>
            <a:r>
              <a:rPr lang="en-GB" dirty="0" smtClean="0"/>
              <a:t>A specific form of delinquent </a:t>
            </a:r>
            <a:r>
              <a:rPr lang="en-GB" dirty="0" smtClean="0"/>
              <a:t>solution adopted </a:t>
            </a:r>
            <a:r>
              <a:rPr lang="en-GB" dirty="0" smtClean="0"/>
              <a:t>is contingent on  the availability and nature </a:t>
            </a:r>
            <a:r>
              <a:rPr lang="en-GB" dirty="0" smtClean="0"/>
              <a:t>of </a:t>
            </a:r>
            <a:r>
              <a:rPr lang="en-GB" dirty="0" smtClean="0"/>
              <a:t>illegitimate </a:t>
            </a:r>
            <a:r>
              <a:rPr lang="en-GB" dirty="0" smtClean="0"/>
              <a:t>means </a:t>
            </a:r>
            <a:r>
              <a:rPr lang="en-GB" dirty="0" smtClean="0"/>
              <a:t>which are available </a:t>
            </a:r>
            <a:r>
              <a:rPr lang="en-GB" dirty="0" smtClean="0"/>
              <a:t>in </a:t>
            </a:r>
            <a:r>
              <a:rPr lang="en-GB" dirty="0" smtClean="0"/>
              <a:t>the particular milieu.</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r>
              <a:rPr lang="en-GB" dirty="0" smtClean="0"/>
              <a:t>Robert Agnew (1953 - ) </a:t>
            </a:r>
            <a:endParaRPr lang="en-GB" dirty="0"/>
          </a:p>
        </p:txBody>
      </p:sp>
      <p:pic>
        <p:nvPicPr>
          <p:cNvPr id="4" name="3 İçerik Yer Tutucusu" descr="Image result"/>
          <p:cNvPicPr>
            <a:picLocks noGrp="1"/>
          </p:cNvPicPr>
          <p:nvPr>
            <p:ph idx="1"/>
          </p:nvPr>
        </p:nvPicPr>
        <p:blipFill>
          <a:blip r:embed="rId2" cstate="print"/>
          <a:srcRect/>
          <a:stretch>
            <a:fillRect/>
          </a:stretch>
        </p:blipFill>
        <p:spPr bwMode="auto">
          <a:xfrm>
            <a:off x="1146352" y="1524000"/>
            <a:ext cx="6851296" cy="4572000"/>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en-GB" dirty="0" smtClean="0"/>
              <a:t>Agnew </a:t>
            </a:r>
            <a:r>
              <a:rPr lang="en-GB" dirty="0" smtClean="0"/>
              <a:t>identifies some shortcomings of strain theory (ST):</a:t>
            </a:r>
          </a:p>
          <a:p>
            <a:r>
              <a:rPr lang="en-GB" dirty="0" smtClean="0"/>
              <a:t>ST paid attention to lower-class juvenile delinquency</a:t>
            </a:r>
            <a:r>
              <a:rPr lang="en-GB" dirty="0" smtClean="0"/>
              <a:t>.</a:t>
            </a:r>
          </a:p>
          <a:p>
            <a:r>
              <a:rPr lang="en-GB" dirty="0" smtClean="0"/>
              <a:t>ST only focused on middle-class value and norms</a:t>
            </a:r>
          </a:p>
          <a:p>
            <a:r>
              <a:rPr lang="en-GB" dirty="0" smtClean="0"/>
              <a:t>ST ignored race, gender and ethnicity</a:t>
            </a:r>
            <a:endParaRPr lang="en-GB" dirty="0" smtClean="0"/>
          </a:p>
          <a:p>
            <a:r>
              <a:rPr lang="en-GB" dirty="0" smtClean="0"/>
              <a:t>ST could not explain the fact that some people </a:t>
            </a:r>
            <a:r>
              <a:rPr lang="en-GB" dirty="0" smtClean="0"/>
              <a:t>who </a:t>
            </a:r>
            <a:r>
              <a:rPr lang="en-GB" dirty="0" smtClean="0"/>
              <a:t> feel lots of strain  do not resort to </a:t>
            </a:r>
            <a:r>
              <a:rPr lang="en-GB" dirty="0" smtClean="0"/>
              <a:t>criminal </a:t>
            </a:r>
            <a:r>
              <a:rPr lang="en-GB" dirty="0" smtClean="0"/>
              <a:t>means and activity</a:t>
            </a:r>
            <a:r>
              <a:rPr lang="en-GB" dirty="0" smtClean="0"/>
              <a:t>. </a:t>
            </a:r>
            <a:endParaRPr lang="en-GB" dirty="0" smtClean="0"/>
          </a:p>
          <a:p>
            <a:r>
              <a:rPr lang="en-GB" dirty="0" smtClean="0"/>
              <a:t>More importantly, strain and status frustration </a:t>
            </a:r>
            <a:r>
              <a:rPr lang="en-GB" dirty="0" smtClean="0"/>
              <a:t>are </a:t>
            </a:r>
            <a:r>
              <a:rPr lang="en-GB" dirty="0" smtClean="0"/>
              <a:t>commonly experienced </a:t>
            </a:r>
            <a:r>
              <a:rPr lang="en-GB" dirty="0" smtClean="0"/>
              <a:t>by  </a:t>
            </a:r>
            <a:r>
              <a:rPr lang="en-GB" dirty="0" smtClean="0"/>
              <a:t>law-abiding people who continue to be so...</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85000" lnSpcReduction="20000"/>
          </a:bodyPr>
          <a:lstStyle/>
          <a:p>
            <a:r>
              <a:rPr lang="en-GB" dirty="0" smtClean="0"/>
              <a:t>Agnew’s </a:t>
            </a:r>
            <a:r>
              <a:rPr lang="en-GB" dirty="0" smtClean="0"/>
              <a:t>(2001</a:t>
            </a:r>
            <a:r>
              <a:rPr lang="en-GB" dirty="0" smtClean="0"/>
              <a:t>)</a:t>
            </a:r>
            <a:r>
              <a:rPr lang="en-GB" dirty="0" smtClean="0"/>
              <a:t> </a:t>
            </a:r>
            <a:r>
              <a:rPr lang="en-GB" dirty="0" smtClean="0"/>
              <a:t>contribution to </a:t>
            </a:r>
            <a:r>
              <a:rPr lang="en-GB" dirty="0" smtClean="0"/>
              <a:t>strain </a:t>
            </a:r>
            <a:r>
              <a:rPr lang="en-GB" dirty="0" smtClean="0"/>
              <a:t>theory  identifies a series of elements that  induces strain in a way as to cause crime and delinquency:</a:t>
            </a:r>
            <a:endParaRPr lang="en-GB" dirty="0" smtClean="0"/>
          </a:p>
          <a:p>
            <a:r>
              <a:rPr lang="en-GB" dirty="0" smtClean="0"/>
              <a:t>“Where </a:t>
            </a:r>
            <a:r>
              <a:rPr lang="en-GB" dirty="0" smtClean="0"/>
              <a:t>the strain is perceived to be ‘unjust</a:t>
            </a:r>
            <a:r>
              <a:rPr lang="en-GB" dirty="0" smtClean="0"/>
              <a:t>’; where </a:t>
            </a:r>
            <a:r>
              <a:rPr lang="en-GB" dirty="0" smtClean="0"/>
              <a:t>people feel that they have been </a:t>
            </a:r>
            <a:r>
              <a:rPr lang="en-GB" dirty="0" smtClean="0"/>
              <a:t>treated unfairly</a:t>
            </a:r>
            <a:r>
              <a:rPr lang="en-GB" dirty="0" smtClean="0"/>
              <a:t>, they are more likely to become </a:t>
            </a:r>
            <a:r>
              <a:rPr lang="en-GB" dirty="0" smtClean="0"/>
              <a:t>angry, and </a:t>
            </a:r>
            <a:r>
              <a:rPr lang="en-GB" dirty="0" smtClean="0"/>
              <a:t>anger, according to Agnew’s strain </a:t>
            </a:r>
            <a:r>
              <a:rPr lang="en-GB" dirty="0" smtClean="0"/>
              <a:t>theory, is </a:t>
            </a:r>
            <a:r>
              <a:rPr lang="en-GB" dirty="0" smtClean="0"/>
              <a:t>linked with increased likelihood of offending.</a:t>
            </a:r>
          </a:p>
          <a:p>
            <a:r>
              <a:rPr lang="en-GB" dirty="0" smtClean="0"/>
              <a:t>When </a:t>
            </a:r>
            <a:r>
              <a:rPr lang="en-GB" dirty="0" smtClean="0"/>
              <a:t>strain is high in magnitude, it is </a:t>
            </a:r>
            <a:r>
              <a:rPr lang="en-GB" dirty="0" smtClean="0"/>
              <a:t>more difficult </a:t>
            </a:r>
            <a:r>
              <a:rPr lang="en-GB" dirty="0" smtClean="0"/>
              <a:t>to ignore and to manage in ways </a:t>
            </a:r>
            <a:r>
              <a:rPr lang="en-GB" dirty="0" smtClean="0"/>
              <a:t>that are </a:t>
            </a:r>
            <a:r>
              <a:rPr lang="en-GB" dirty="0" smtClean="0"/>
              <a:t>legitimate.</a:t>
            </a:r>
          </a:p>
          <a:p>
            <a:r>
              <a:rPr lang="en-GB" dirty="0" smtClean="0"/>
              <a:t>Where </a:t>
            </a:r>
            <a:r>
              <a:rPr lang="en-GB" dirty="0" smtClean="0"/>
              <a:t>the strain is caused by, or is </a:t>
            </a:r>
            <a:r>
              <a:rPr lang="en-GB" dirty="0" smtClean="0"/>
              <a:t>associated with</a:t>
            </a:r>
            <a:r>
              <a:rPr lang="en-GB" dirty="0" smtClean="0"/>
              <a:t>, low social control, it is more likely </a:t>
            </a:r>
            <a:r>
              <a:rPr lang="en-GB" dirty="0" smtClean="0"/>
              <a:t>to result </a:t>
            </a:r>
            <a:r>
              <a:rPr lang="en-GB" dirty="0" smtClean="0"/>
              <a:t>in a deviant adaptation.</a:t>
            </a:r>
          </a:p>
          <a:p>
            <a:r>
              <a:rPr lang="en-GB" dirty="0" smtClean="0"/>
              <a:t>Strains </a:t>
            </a:r>
            <a:r>
              <a:rPr lang="en-GB" dirty="0" smtClean="0"/>
              <a:t>may also lower levels of social control.</a:t>
            </a:r>
          </a:p>
          <a:p>
            <a:r>
              <a:rPr lang="en-GB" dirty="0" smtClean="0"/>
              <a:t>Where </a:t>
            </a:r>
            <a:r>
              <a:rPr lang="en-GB" dirty="0" smtClean="0"/>
              <a:t>the strain creates pressure to engage </a:t>
            </a:r>
            <a:r>
              <a:rPr lang="en-GB" dirty="0" smtClean="0"/>
              <a:t>in ‘criminal </a:t>
            </a:r>
            <a:r>
              <a:rPr lang="en-GB" dirty="0" smtClean="0"/>
              <a:t>coping’ – such as strain induced </a:t>
            </a:r>
            <a:r>
              <a:rPr lang="en-GB" dirty="0" smtClean="0"/>
              <a:t>by criminal </a:t>
            </a:r>
            <a:r>
              <a:rPr lang="en-GB" dirty="0" smtClean="0"/>
              <a:t>victimisation leading to a desire </a:t>
            </a:r>
            <a:r>
              <a:rPr lang="en-GB" dirty="0" smtClean="0"/>
              <a:t>for revenge.” (</a:t>
            </a:r>
            <a:r>
              <a:rPr lang="en-GB" dirty="0" err="1" smtClean="0"/>
              <a:t>Newburn</a:t>
            </a:r>
            <a:r>
              <a:rPr lang="en-GB" dirty="0" smtClean="0"/>
              <a:t>, 2007: 193)</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Ronald Akers’ general </a:t>
            </a:r>
            <a:r>
              <a:rPr lang="en-GB" dirty="0" smtClean="0"/>
              <a:t>strain theory </a:t>
            </a:r>
            <a:r>
              <a:rPr lang="en-GB" dirty="0" smtClean="0"/>
              <a:t>identifies a number of strain factors that lead to crime and delinquency:</a:t>
            </a:r>
          </a:p>
          <a:p>
            <a:r>
              <a:rPr lang="en-GB" i="1" dirty="0" smtClean="0"/>
              <a:t>Parental rejection</a:t>
            </a:r>
          </a:p>
          <a:p>
            <a:r>
              <a:rPr lang="en-GB" i="1" dirty="0" smtClean="0"/>
              <a:t>Harsh supervision/discipline</a:t>
            </a:r>
          </a:p>
          <a:p>
            <a:r>
              <a:rPr lang="en-GB" i="1" dirty="0" smtClean="0"/>
              <a:t>Child </a:t>
            </a:r>
            <a:r>
              <a:rPr lang="en-GB" i="1" dirty="0" smtClean="0"/>
              <a:t>abuse and neglect </a:t>
            </a:r>
            <a:endParaRPr lang="en-GB" i="1" dirty="0" smtClean="0"/>
          </a:p>
          <a:p>
            <a:r>
              <a:rPr lang="en-GB" i="1" dirty="0" smtClean="0"/>
              <a:t>Negative </a:t>
            </a:r>
            <a:r>
              <a:rPr lang="en-GB" i="1" dirty="0" smtClean="0"/>
              <a:t>secondary school </a:t>
            </a:r>
            <a:r>
              <a:rPr lang="en-GB" i="1" dirty="0" smtClean="0"/>
              <a:t>experiences</a:t>
            </a:r>
          </a:p>
          <a:p>
            <a:r>
              <a:rPr lang="en-GB" i="1" dirty="0" smtClean="0"/>
              <a:t>Abusive </a:t>
            </a:r>
            <a:r>
              <a:rPr lang="en-GB" i="1" dirty="0" smtClean="0"/>
              <a:t>peer </a:t>
            </a:r>
            <a:r>
              <a:rPr lang="en-GB" i="1" dirty="0" smtClean="0"/>
              <a:t>relations</a:t>
            </a:r>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i="1" dirty="0" smtClean="0"/>
              <a:t>Work at jobs in the secondary labour market</a:t>
            </a:r>
          </a:p>
          <a:p>
            <a:r>
              <a:rPr lang="en-GB" i="1" dirty="0" smtClean="0"/>
              <a:t>Unemployment</a:t>
            </a:r>
          </a:p>
          <a:p>
            <a:r>
              <a:rPr lang="en-GB" i="1" dirty="0" smtClean="0"/>
              <a:t>Marital problems</a:t>
            </a:r>
            <a:endParaRPr lang="en-GB" dirty="0" smtClean="0"/>
          </a:p>
          <a:p>
            <a:r>
              <a:rPr lang="en-GB" i="1" dirty="0" smtClean="0"/>
              <a:t>The </a:t>
            </a:r>
            <a:r>
              <a:rPr lang="en-GB" i="1" dirty="0" smtClean="0"/>
              <a:t>failure to achieve selected </a:t>
            </a:r>
            <a:r>
              <a:rPr lang="en-GB" i="1" dirty="0" smtClean="0"/>
              <a:t>goals</a:t>
            </a:r>
          </a:p>
          <a:p>
            <a:r>
              <a:rPr lang="en-GB" i="1" dirty="0" smtClean="0"/>
              <a:t>Criminal victimisation</a:t>
            </a:r>
          </a:p>
          <a:p>
            <a:r>
              <a:rPr lang="en-GB" i="1" dirty="0" smtClean="0"/>
              <a:t>Residence in severely </a:t>
            </a:r>
            <a:endParaRPr lang="en-GB" i="1" dirty="0" smtClean="0"/>
          </a:p>
          <a:p>
            <a:r>
              <a:rPr lang="en-GB" i="1" dirty="0" smtClean="0"/>
              <a:t>D</a:t>
            </a:r>
            <a:r>
              <a:rPr lang="en-GB" i="1" dirty="0" smtClean="0"/>
              <a:t>eprived communities</a:t>
            </a:r>
          </a:p>
          <a:p>
            <a:r>
              <a:rPr lang="en-GB" i="1" dirty="0" smtClean="0"/>
              <a:t>Homelessness</a:t>
            </a:r>
          </a:p>
          <a:p>
            <a:r>
              <a:rPr lang="en-GB" i="1" dirty="0" smtClean="0"/>
              <a:t>Discrimination</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en-GB" dirty="0" smtClean="0"/>
              <a:t>In </a:t>
            </a:r>
            <a:r>
              <a:rPr lang="en-GB" i="1" dirty="0" smtClean="0"/>
              <a:t>Division of Labour </a:t>
            </a:r>
            <a:r>
              <a:rPr lang="en-GB" dirty="0" smtClean="0"/>
              <a:t>(1893)</a:t>
            </a:r>
          </a:p>
          <a:p>
            <a:r>
              <a:rPr lang="en-GB" dirty="0" smtClean="0"/>
              <a:t>In </a:t>
            </a:r>
            <a:r>
              <a:rPr lang="en-GB" i="1" dirty="0" smtClean="0"/>
              <a:t>Division of Labour</a:t>
            </a:r>
            <a:r>
              <a:rPr lang="en-GB" dirty="0" smtClean="0"/>
              <a:t>, </a:t>
            </a:r>
            <a:r>
              <a:rPr lang="en-GB" dirty="0" smtClean="0"/>
              <a:t>Durkheim </a:t>
            </a:r>
            <a:r>
              <a:rPr lang="en-GB" dirty="0" smtClean="0"/>
              <a:t>analyzed a qualitative change from simplicity to complexity. This change had accompanied the differentiation of tasks brought about by industrial development. </a:t>
            </a:r>
            <a:endParaRPr lang="en-GB" dirty="0" smtClean="0"/>
          </a:p>
          <a:p>
            <a:r>
              <a:rPr lang="en-GB" dirty="0" smtClean="0"/>
              <a:t>Durkheim </a:t>
            </a:r>
            <a:r>
              <a:rPr lang="en-GB" dirty="0" smtClean="0"/>
              <a:t>in this process diagnoses the dislocations existed industrial society as problems in the shift from mechanical to organic solidarity. </a:t>
            </a:r>
            <a:endParaRPr lang="en-GB" dirty="0" smtClean="0"/>
          </a:p>
          <a:p>
            <a:r>
              <a:rPr lang="en-GB" i="1" dirty="0" smtClean="0"/>
              <a:t>Mechanical solidarity</a:t>
            </a:r>
            <a:r>
              <a:rPr lang="en-GB" dirty="0" smtClean="0"/>
              <a:t> – solidarity founded on likeness</a:t>
            </a:r>
          </a:p>
          <a:p>
            <a:r>
              <a:rPr lang="en-GB" i="1" dirty="0" smtClean="0"/>
              <a:t>Organic solidarity</a:t>
            </a:r>
            <a:r>
              <a:rPr lang="en-GB" dirty="0" smtClean="0"/>
              <a:t> – exhibited by modern societies with a complex division of labour and individual differentiation – solidarity founded on </a:t>
            </a:r>
            <a:r>
              <a:rPr lang="en-GB" dirty="0" err="1" smtClean="0"/>
              <a:t>complementarity</a:t>
            </a:r>
            <a:r>
              <a:rPr lang="en-GB" dirty="0" smtClean="0"/>
              <a:t>.</a:t>
            </a:r>
          </a:p>
          <a:p>
            <a:endParaRPr lang="en-GB" dirty="0" smtClean="0"/>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For Durkheim, legal codes are important indicators of different forms of solidarity: mechanically </a:t>
            </a:r>
            <a:r>
              <a:rPr lang="en-GB" dirty="0" err="1" smtClean="0"/>
              <a:t>solidaristic</a:t>
            </a:r>
            <a:r>
              <a:rPr lang="en-GB" dirty="0" smtClean="0"/>
              <a:t> societies emphasise repressive sanctions designed to punish transgressions from a collective way of life, whereas, organically </a:t>
            </a:r>
            <a:r>
              <a:rPr lang="en-GB" dirty="0" err="1" smtClean="0"/>
              <a:t>solidaristic</a:t>
            </a:r>
            <a:r>
              <a:rPr lang="en-GB" dirty="0" smtClean="0"/>
              <a:t> societies emphasise </a:t>
            </a:r>
            <a:r>
              <a:rPr lang="en-GB" dirty="0" err="1" smtClean="0"/>
              <a:t>restitutory</a:t>
            </a:r>
            <a:r>
              <a:rPr lang="en-GB" dirty="0" smtClean="0"/>
              <a:t> provisions that provide recompense to individuals who have suffered from harm. </a:t>
            </a:r>
            <a:endParaRPr lang="en-GB" dirty="0" smtClean="0"/>
          </a:p>
          <a:p>
            <a:r>
              <a:rPr lang="en-GB" dirty="0" smtClean="0"/>
              <a:t>Therefore</a:t>
            </a:r>
            <a:r>
              <a:rPr lang="en-GB" dirty="0" smtClean="0"/>
              <a:t>, criminal sanctions are displaced by the development of civil and commercial law in modern societies.</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Crime is any type of action attacking collective </a:t>
            </a:r>
            <a:r>
              <a:rPr lang="en-GB" dirty="0" smtClean="0"/>
              <a:t>feelings or sentiments. </a:t>
            </a:r>
            <a:endParaRPr lang="en-GB" dirty="0" smtClean="0"/>
          </a:p>
          <a:p>
            <a:r>
              <a:rPr lang="en-GB" dirty="0" smtClean="0"/>
              <a:t>Crime does not have any essence.</a:t>
            </a:r>
          </a:p>
          <a:p>
            <a:r>
              <a:rPr lang="en-GB" dirty="0" smtClean="0"/>
              <a:t>Crime is a result of specific social </a:t>
            </a:r>
            <a:r>
              <a:rPr lang="en-GB" dirty="0" smtClean="0"/>
              <a:t>conventions </a:t>
            </a:r>
            <a:r>
              <a:rPr lang="en-GB" dirty="0" smtClean="0"/>
              <a:t>that vary from one time to another, from one space to another.</a:t>
            </a:r>
          </a:p>
          <a:p>
            <a:r>
              <a:rPr lang="en-GB" dirty="0" smtClean="0"/>
              <a:t>Crimes </a:t>
            </a:r>
            <a:r>
              <a:rPr lang="en-GB" dirty="0" smtClean="0"/>
              <a:t>are </a:t>
            </a:r>
            <a:r>
              <a:rPr lang="en-GB" dirty="0" smtClean="0"/>
              <a:t>not always damaging society</a:t>
            </a:r>
          </a:p>
          <a:p>
            <a:r>
              <a:rPr lang="en-GB" dirty="0" smtClean="0"/>
              <a:t>Instead, crimes bring together the conscience of collective and make firm bonds among its members</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en-GB" dirty="0" smtClean="0"/>
              <a:t>“Crime </a:t>
            </a:r>
            <a:r>
              <a:rPr lang="en-GB" dirty="0" smtClean="0"/>
              <a:t>is present not only in the majority of </a:t>
            </a:r>
            <a:r>
              <a:rPr lang="en-GB" dirty="0" smtClean="0"/>
              <a:t>societies of </a:t>
            </a:r>
            <a:r>
              <a:rPr lang="en-GB" dirty="0" smtClean="0"/>
              <a:t>one particular species but in all </a:t>
            </a:r>
            <a:r>
              <a:rPr lang="en-GB" dirty="0" smtClean="0"/>
              <a:t>societies of </a:t>
            </a:r>
            <a:r>
              <a:rPr lang="en-GB" dirty="0" smtClean="0"/>
              <a:t>all types. There is no society that is </a:t>
            </a:r>
            <a:r>
              <a:rPr lang="en-GB" dirty="0" smtClean="0"/>
              <a:t>not confronted </a:t>
            </a:r>
            <a:r>
              <a:rPr lang="en-GB" dirty="0" smtClean="0"/>
              <a:t>with the problem of criminality. </a:t>
            </a:r>
            <a:r>
              <a:rPr lang="en-GB" dirty="0" smtClean="0"/>
              <a:t>Its form </a:t>
            </a:r>
            <a:r>
              <a:rPr lang="en-GB" dirty="0" smtClean="0"/>
              <a:t>changes; the acts thus characterized </a:t>
            </a:r>
            <a:r>
              <a:rPr lang="en-GB" dirty="0" smtClean="0"/>
              <a:t>are not </a:t>
            </a:r>
            <a:r>
              <a:rPr lang="en-GB" dirty="0" smtClean="0"/>
              <a:t>the same everywhere; but, everywhere </a:t>
            </a:r>
            <a:r>
              <a:rPr lang="en-GB" dirty="0" smtClean="0"/>
              <a:t>and always</a:t>
            </a:r>
            <a:r>
              <a:rPr lang="en-GB" dirty="0" smtClean="0"/>
              <a:t>, there have been men who have </a:t>
            </a:r>
            <a:r>
              <a:rPr lang="en-GB" dirty="0" smtClean="0"/>
              <a:t>behaved in </a:t>
            </a:r>
            <a:r>
              <a:rPr lang="en-GB" dirty="0" smtClean="0"/>
              <a:t>such a way as to draw upon themselves </a:t>
            </a:r>
            <a:r>
              <a:rPr lang="en-GB" dirty="0" smtClean="0"/>
              <a:t>penal repression” (Durkheim</a:t>
            </a:r>
            <a:r>
              <a:rPr lang="en-GB" dirty="0" smtClean="0"/>
              <a:t>, 1938: 65–66)</a:t>
            </a:r>
            <a:endParaRPr lang="en-GB" dirty="0"/>
          </a:p>
        </p:txBody>
      </p:sp>
      <p:sp>
        <p:nvSpPr>
          <p:cNvPr id="2" name="1 Başlık"/>
          <p:cNvSpPr>
            <a:spLocks noGrp="1"/>
          </p:cNvSpPr>
          <p:nvPr>
            <p:ph type="title"/>
          </p:nvPr>
        </p:nvSpPr>
        <p:spPr/>
        <p:txBody>
          <a:bodyPr/>
          <a:lstStyle/>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en-GB" dirty="0" smtClean="0"/>
              <a:t>Crime has some functions for society</a:t>
            </a:r>
          </a:p>
          <a:p>
            <a:pPr marL="514350" indent="-514350">
              <a:buAutoNum type="arabicParenR"/>
            </a:pPr>
            <a:r>
              <a:rPr lang="en-GB" i="1" dirty="0" smtClean="0"/>
              <a:t>adaptive function: </a:t>
            </a:r>
            <a:r>
              <a:rPr lang="en-GB" dirty="0" smtClean="0"/>
              <a:t>crime inserts </a:t>
            </a:r>
            <a:r>
              <a:rPr lang="en-GB" dirty="0" smtClean="0"/>
              <a:t>new ideas and practices into </a:t>
            </a:r>
            <a:r>
              <a:rPr lang="en-GB" dirty="0" smtClean="0"/>
              <a:t>society, generating  a change </a:t>
            </a:r>
            <a:r>
              <a:rPr lang="en-GB" dirty="0" smtClean="0"/>
              <a:t>rather </a:t>
            </a:r>
            <a:r>
              <a:rPr lang="en-GB" dirty="0" smtClean="0"/>
              <a:t>than a state of stagnation</a:t>
            </a:r>
            <a:r>
              <a:rPr lang="en-GB" dirty="0" smtClean="0"/>
              <a:t>. </a:t>
            </a:r>
            <a:endParaRPr lang="en-GB" dirty="0" smtClean="0"/>
          </a:p>
          <a:p>
            <a:pPr marL="514350" indent="-514350">
              <a:buFont typeface="Wingdings 2"/>
              <a:buAutoNum type="arabicParenR"/>
            </a:pPr>
            <a:r>
              <a:rPr lang="en-GB" i="1" dirty="0" smtClean="0"/>
              <a:t>boundary </a:t>
            </a:r>
            <a:r>
              <a:rPr lang="en-GB" i="1" dirty="0" smtClean="0"/>
              <a:t>maintenance </a:t>
            </a:r>
            <a:r>
              <a:rPr lang="en-GB" i="1" dirty="0" smtClean="0"/>
              <a:t>function</a:t>
            </a:r>
            <a:r>
              <a:rPr lang="en-GB" dirty="0" smtClean="0"/>
              <a:t>:</a:t>
            </a:r>
            <a:r>
              <a:rPr lang="en-GB" i="1" dirty="0" smtClean="0"/>
              <a:t> </a:t>
            </a:r>
            <a:r>
              <a:rPr lang="en-GB" dirty="0" smtClean="0"/>
              <a:t>crime inculcates value </a:t>
            </a:r>
            <a:r>
              <a:rPr lang="en-GB" dirty="0" smtClean="0"/>
              <a:t>and norms </a:t>
            </a:r>
            <a:r>
              <a:rPr lang="en-GB" dirty="0" smtClean="0"/>
              <a:t>in a way as to induce a </a:t>
            </a:r>
            <a:r>
              <a:rPr lang="en-GB" dirty="0" smtClean="0"/>
              <a:t>collective action against </a:t>
            </a:r>
            <a:r>
              <a:rPr lang="en-GB" dirty="0" smtClean="0"/>
              <a:t>deviance and in so doing helps </a:t>
            </a:r>
            <a:r>
              <a:rPr lang="en-GB" dirty="0" smtClean="0"/>
              <a:t>to </a:t>
            </a:r>
            <a:r>
              <a:rPr lang="en-GB" dirty="0" smtClean="0"/>
              <a:t>establish </a:t>
            </a:r>
            <a:r>
              <a:rPr lang="en-GB" dirty="0" smtClean="0"/>
              <a:t>the </a:t>
            </a:r>
            <a:r>
              <a:rPr lang="en-GB" dirty="0" smtClean="0"/>
              <a:t>notion of right </a:t>
            </a:r>
            <a:r>
              <a:rPr lang="en-GB" dirty="0" smtClean="0"/>
              <a:t>and wrong. </a:t>
            </a:r>
            <a:endParaRPr lang="en-GB" dirty="0" smtClean="0"/>
          </a:p>
          <a:p>
            <a:pPr marL="514350" indent="-514350">
              <a:buFont typeface="Wingdings 2"/>
              <a:buAutoNum type="arabicParenR"/>
            </a:pPr>
            <a:r>
              <a:rPr lang="en-GB" dirty="0" smtClean="0"/>
              <a:t>Therefore, crime </a:t>
            </a:r>
            <a:r>
              <a:rPr lang="en-GB" dirty="0" smtClean="0"/>
              <a:t>should be considered to be a </a:t>
            </a:r>
            <a:r>
              <a:rPr lang="en-GB" i="1" dirty="0" smtClean="0"/>
              <a:t>normal element </a:t>
            </a:r>
            <a:r>
              <a:rPr lang="en-GB" dirty="0" smtClean="0"/>
              <a:t>in any properly</a:t>
            </a:r>
            <a:r>
              <a:rPr lang="en-GB" i="1" dirty="0" smtClean="0"/>
              <a:t> </a:t>
            </a:r>
            <a:r>
              <a:rPr lang="en-GB" dirty="0" smtClean="0"/>
              <a:t>functioning society.</a:t>
            </a:r>
          </a:p>
          <a:p>
            <a:pPr marL="514350" indent="-514350">
              <a:buAutoNum type="arabicParenR"/>
            </a:pPr>
            <a:endParaRPr lang="en-GB" dirty="0" smtClean="0"/>
          </a:p>
        </p:txBody>
      </p:sp>
      <p:sp>
        <p:nvSpPr>
          <p:cNvPr id="2" name="1 Başlık"/>
          <p:cNvSpPr>
            <a:spLocks noGrp="1"/>
          </p:cNvSpPr>
          <p:nvPr>
            <p:ph type="title"/>
          </p:nvPr>
        </p:nvSpPr>
        <p:spPr/>
        <p:txBody>
          <a:bodyPr/>
          <a:lstStyle/>
          <a:p>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en-GB" dirty="0" smtClean="0"/>
              <a:t>“In </a:t>
            </a:r>
            <a:r>
              <a:rPr lang="en-GB" dirty="0" smtClean="0"/>
              <a:t>a society in which criminal acts were </a:t>
            </a:r>
            <a:r>
              <a:rPr lang="en-GB" dirty="0" smtClean="0"/>
              <a:t>no longer </a:t>
            </a:r>
            <a:r>
              <a:rPr lang="en-GB" dirty="0" smtClean="0"/>
              <a:t>committed, the sentiments they </a:t>
            </a:r>
            <a:r>
              <a:rPr lang="en-GB" dirty="0" smtClean="0"/>
              <a:t>offend would </a:t>
            </a:r>
            <a:r>
              <a:rPr lang="en-GB" dirty="0" smtClean="0"/>
              <a:t>have to be found without exception </a:t>
            </a:r>
            <a:r>
              <a:rPr lang="en-GB" dirty="0" smtClean="0"/>
              <a:t>in all </a:t>
            </a:r>
            <a:r>
              <a:rPr lang="en-GB" dirty="0" smtClean="0"/>
              <a:t>individual consciousnesses, and they </a:t>
            </a:r>
            <a:r>
              <a:rPr lang="en-GB" dirty="0" smtClean="0"/>
              <a:t>must be </a:t>
            </a:r>
            <a:r>
              <a:rPr lang="en-GB" dirty="0" smtClean="0"/>
              <a:t>found to exist with the same degree as </a:t>
            </a:r>
            <a:r>
              <a:rPr lang="en-GB" dirty="0" smtClean="0"/>
              <a:t>sentiments contrary </a:t>
            </a:r>
            <a:r>
              <a:rPr lang="en-GB" dirty="0" smtClean="0"/>
              <a:t>to them. Assuming that this </a:t>
            </a:r>
            <a:r>
              <a:rPr lang="en-GB" dirty="0" smtClean="0"/>
              <a:t>condition could </a:t>
            </a:r>
            <a:r>
              <a:rPr lang="en-GB" dirty="0" smtClean="0"/>
              <a:t>actually be realized, crime </a:t>
            </a:r>
            <a:r>
              <a:rPr lang="en-GB" dirty="0" smtClean="0"/>
              <a:t>would not </a:t>
            </a:r>
            <a:r>
              <a:rPr lang="en-GB" dirty="0" smtClean="0"/>
              <a:t>thereby disappear; it would only change </a:t>
            </a:r>
            <a:r>
              <a:rPr lang="en-GB" dirty="0" smtClean="0"/>
              <a:t>its form</a:t>
            </a:r>
            <a:r>
              <a:rPr lang="en-GB" dirty="0" smtClean="0"/>
              <a:t>, for the very cause which would thus </a:t>
            </a:r>
            <a:r>
              <a:rPr lang="en-GB" dirty="0" smtClean="0"/>
              <a:t>dry up </a:t>
            </a:r>
            <a:r>
              <a:rPr lang="en-GB" dirty="0" smtClean="0"/>
              <a:t>the sources of criminality would </a:t>
            </a:r>
            <a:r>
              <a:rPr lang="en-GB" dirty="0" smtClean="0"/>
              <a:t>immediately open </a:t>
            </a:r>
            <a:r>
              <a:rPr lang="en-GB" dirty="0" smtClean="0"/>
              <a:t>up new </a:t>
            </a:r>
            <a:r>
              <a:rPr lang="en-GB" dirty="0" smtClean="0"/>
              <a:t>ones.”(</a:t>
            </a:r>
            <a:r>
              <a:rPr lang="en-GB" dirty="0" smtClean="0"/>
              <a:t>Durkheim, 1938: 67)</a:t>
            </a:r>
            <a:endParaRPr lang="en-GB" dirty="0" smtClean="0"/>
          </a:p>
        </p:txBody>
      </p:sp>
      <p:sp>
        <p:nvSpPr>
          <p:cNvPr id="2" name="1 Başlık"/>
          <p:cNvSpPr>
            <a:spLocks noGrp="1"/>
          </p:cNvSpPr>
          <p:nvPr>
            <p:ph type="title"/>
          </p:nvPr>
        </p:nvSpPr>
        <p:spPr/>
        <p:txBody>
          <a:bodyPr/>
          <a:lstStyle/>
          <a:p>
            <a:endParaRPr lang="en-GB"/>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174</TotalTime>
  <Words>2201</Words>
  <Application>Microsoft Office PowerPoint</Application>
  <PresentationFormat>Ekran Gösterisi (4:3)</PresentationFormat>
  <Paragraphs>148</Paragraphs>
  <Slides>35</Slides>
  <Notes>0</Notes>
  <HiddenSlides>0</HiddenSlides>
  <MMClips>0</MMClips>
  <ScaleCrop>false</ScaleCrop>
  <HeadingPairs>
    <vt:vector size="4" baseType="variant">
      <vt:variant>
        <vt:lpstr>Tema</vt:lpstr>
      </vt:variant>
      <vt:variant>
        <vt:i4>1</vt:i4>
      </vt:variant>
      <vt:variant>
        <vt:lpstr>Slayt Başlıkları</vt:lpstr>
      </vt:variant>
      <vt:variant>
        <vt:i4>35</vt:i4>
      </vt:variant>
    </vt:vector>
  </HeadingPairs>
  <TitlesOfParts>
    <vt:vector size="36" baseType="lpstr">
      <vt:lpstr>Kağıt</vt:lpstr>
      <vt:lpstr>Durkheim and Merton: Functionalism, Anomie and StrainTheory</vt:lpstr>
      <vt:lpstr>Émile Durkheim (1858-1917)</vt:lpstr>
      <vt:lpstr>Slayt 3</vt:lpstr>
      <vt:lpstr>Slayt 4</vt:lpstr>
      <vt:lpstr>Slayt 5</vt:lpstr>
      <vt:lpstr>Slayt 6</vt:lpstr>
      <vt:lpstr>Slayt 7</vt:lpstr>
      <vt:lpstr>Slayt 8</vt:lpstr>
      <vt:lpstr>Slayt 9</vt:lpstr>
      <vt:lpstr>Slayt 10</vt:lpstr>
      <vt:lpstr>Slayt 11</vt:lpstr>
      <vt:lpstr>Slayt 12</vt:lpstr>
      <vt:lpstr>Slayt 13</vt:lpstr>
      <vt:lpstr>Robert K. Merton ( 1910-2003)</vt:lpstr>
      <vt:lpstr>Slayt 15</vt:lpstr>
      <vt:lpstr>SSA</vt:lpstr>
      <vt:lpstr>SSA</vt:lpstr>
      <vt:lpstr>SSA</vt:lpstr>
      <vt:lpstr>SSA</vt:lpstr>
      <vt:lpstr>Slayt 20</vt:lpstr>
      <vt:lpstr>Albert Cohen (1918 – 2014)</vt:lpstr>
      <vt:lpstr>Slayt 22</vt:lpstr>
      <vt:lpstr>Slayt 23</vt:lpstr>
      <vt:lpstr>Slayt 24</vt:lpstr>
      <vt:lpstr>Richard Cloward (1926 – 2001) &amp;  Lloyd E. Ohlin (1918 – 2008)</vt:lpstr>
      <vt:lpstr>Differential Opportunities</vt:lpstr>
      <vt:lpstr>Slayt 27</vt:lpstr>
      <vt:lpstr>Slayt 28</vt:lpstr>
      <vt:lpstr>Slayt 29</vt:lpstr>
      <vt:lpstr>Slayt 30</vt:lpstr>
      <vt:lpstr>Robert Agnew (1953 - ) </vt:lpstr>
      <vt:lpstr>Slayt 32</vt:lpstr>
      <vt:lpstr>Slayt 33</vt:lpstr>
      <vt:lpstr>Slayt 34</vt:lpstr>
      <vt:lpstr>Slayt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Durkheim and Merton: Anomie and Functionalism</dc:title>
  <dc:creator>Boran Mercan</dc:creator>
  <cp:lastModifiedBy>Boran Mercan</cp:lastModifiedBy>
  <cp:revision>22</cp:revision>
  <dcterms:created xsi:type="dcterms:W3CDTF">2017-12-03T11:10:48Z</dcterms:created>
  <dcterms:modified xsi:type="dcterms:W3CDTF">2018-05-17T15:26:09Z</dcterms:modified>
</cp:coreProperties>
</file>